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56" r:id="rId5"/>
    <p:sldId id="257" r:id="rId6"/>
    <p:sldId id="269" r:id="rId7"/>
    <p:sldId id="274" r:id="rId8"/>
    <p:sldId id="281" r:id="rId9"/>
    <p:sldId id="259" r:id="rId10"/>
    <p:sldId id="258" r:id="rId11"/>
    <p:sldId id="282" r:id="rId12"/>
    <p:sldId id="262" r:id="rId13"/>
    <p:sldId id="302" r:id="rId14"/>
    <p:sldId id="278" r:id="rId15"/>
    <p:sldId id="267" r:id="rId16"/>
    <p:sldId id="275" r:id="rId17"/>
    <p:sldId id="276" r:id="rId18"/>
    <p:sldId id="280" r:id="rId19"/>
    <p:sldId id="263" r:id="rId20"/>
    <p:sldId id="284" r:id="rId21"/>
    <p:sldId id="285" r:id="rId22"/>
    <p:sldId id="286" r:id="rId23"/>
    <p:sldId id="270" r:id="rId24"/>
    <p:sldId id="264" r:id="rId25"/>
    <p:sldId id="26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EA7C82-93CE-EE31-78C8-ADDC52D8E130}" name="Roberts, Emma (WorldSkills UK)" initials="RU" userId="S::eroberts@worldskillsuk.org::5c90dd60-ccbf-497d-a15e-a7b9a20352e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860"/>
    <a:srgbClr val="DA29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A6E34C-C2F8-4D33-8D9D-6B497B80E834}" v="1037" dt="2025-05-02T13:27:31.941"/>
    <p1510:client id="{B8B42663-BB90-7E45-BABE-A188CCEAB1F6}" v="1" dt="2025-05-02T13:28:24.492"/>
    <p1510:client id="{DC65DC00-FD1C-403A-94BF-A8ECE11C5371}" v="7" dt="2025-05-01T10:39:00.6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97"/>
    <p:restoredTop sz="94718"/>
  </p:normalViewPr>
  <p:slideViewPr>
    <p:cSldViewPr snapToGrid="0">
      <p:cViewPr varScale="1">
        <p:scale>
          <a:sx n="142" d="100"/>
          <a:sy n="142" d="100"/>
        </p:scale>
        <p:origin x="71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D5E-4BBC-A73F-3A30D2F87174}"/>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D5E-4BBC-A73F-3A30D2F87174}"/>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D5E-4BBC-A73F-3A30D2F87174}"/>
            </c:ext>
          </c:extLst>
        </c:ser>
        <c:dLbls>
          <c:showLegendKey val="0"/>
          <c:showVal val="0"/>
          <c:showCatName val="0"/>
          <c:showSerName val="0"/>
          <c:showPercent val="0"/>
          <c:showBubbleSize val="0"/>
        </c:dLbls>
        <c:gapWidth val="182"/>
        <c:axId val="1604101072"/>
        <c:axId val="1604097712"/>
      </c:barChart>
      <c:catAx>
        <c:axId val="1604101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4097712"/>
        <c:crosses val="autoZero"/>
        <c:auto val="1"/>
        <c:lblAlgn val="ctr"/>
        <c:lblOffset val="100"/>
        <c:noMultiLvlLbl val="0"/>
      </c:catAx>
      <c:valAx>
        <c:axId val="16040977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4101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5E2DA5-D20B-473C-A916-D12376B151D9}" type="datetimeFigureOut">
              <a:rPr lang="en-GB" smtClean="0"/>
              <a:t>02/05/2025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DDBF10-5467-4C68-AD95-AC0CFF656AD9}" type="slidenum">
              <a:rPr lang="en-GB" smtClean="0"/>
              <a:t>‹#›</a:t>
            </a:fld>
            <a:endParaRPr lang="en-GB"/>
          </a:p>
        </p:txBody>
      </p:sp>
    </p:spTree>
    <p:extLst>
      <p:ext uri="{BB962C8B-B14F-4D97-AF65-F5344CB8AC3E}">
        <p14:creationId xmlns:p14="http://schemas.microsoft.com/office/powerpoint/2010/main" val="197682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Please use these slides for any talks you are delivering as a Skills Champion.  You can add and tailor your personal content as you see fit, but please do not alter the template or branding. </a:t>
            </a:r>
          </a:p>
        </p:txBody>
      </p:sp>
      <p:sp>
        <p:nvSpPr>
          <p:cNvPr id="4" name="Slide Number Placeholder 3"/>
          <p:cNvSpPr>
            <a:spLocks noGrp="1"/>
          </p:cNvSpPr>
          <p:nvPr>
            <p:ph type="sldNum" sz="quarter" idx="5"/>
          </p:nvPr>
        </p:nvSpPr>
        <p:spPr/>
        <p:txBody>
          <a:bodyPr/>
          <a:lstStyle/>
          <a:p>
            <a:fld id="{E7DDBF10-5467-4C68-AD95-AC0CFF656AD9}" type="slidenum">
              <a:rPr lang="en-GB" smtClean="0"/>
              <a:t>1</a:t>
            </a:fld>
            <a:endParaRPr lang="en-GB"/>
          </a:p>
        </p:txBody>
      </p:sp>
    </p:spTree>
    <p:extLst>
      <p:ext uri="{BB962C8B-B14F-4D97-AF65-F5344CB8AC3E}">
        <p14:creationId xmlns:p14="http://schemas.microsoft.com/office/powerpoint/2010/main" val="3583971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999D38D7-577D-4028-8B2C-C15A50F1AA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A3FEEEB4-D30C-4259-8308-B9ACF83FC6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tLang="en-US"/>
              <a:t>Educators might find this slide more useful than students, but it’s helpful to outline the process and stages, particularly if registration is about to launch.  </a:t>
            </a:r>
          </a:p>
        </p:txBody>
      </p:sp>
      <p:sp>
        <p:nvSpPr>
          <p:cNvPr id="14340" name="Slide Number Placeholder 3">
            <a:extLst>
              <a:ext uri="{FF2B5EF4-FFF2-40B4-BE49-F238E27FC236}">
                <a16:creationId xmlns:a16="http://schemas.microsoft.com/office/drawing/2014/main" id="{C578781A-4D7C-4DC7-9CA1-91ABB22ACB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2E2D0FF-32BD-4BD5-9283-6DDD3AE1D8C8}" type="slidenum">
              <a:rPr lang="en-GB" altLang="en-US"/>
              <a:pPr fontAlgn="base">
                <a:spcBef>
                  <a:spcPct val="0"/>
                </a:spcBef>
                <a:spcAft>
                  <a:spcPct val="0"/>
                </a:spcAft>
              </a:pPr>
              <a:t>10</a:t>
            </a:fld>
            <a:endParaRPr lang="en-GB" altLang="en-US"/>
          </a:p>
        </p:txBody>
      </p:sp>
    </p:spTree>
    <p:extLst>
      <p:ext uri="{BB962C8B-B14F-4D97-AF65-F5344CB8AC3E}">
        <p14:creationId xmlns:p14="http://schemas.microsoft.com/office/powerpoint/2010/main" val="2004626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Talk here about the benefits of competing – feel free to highlight any that resonate the most with you. </a:t>
            </a:r>
          </a:p>
        </p:txBody>
      </p:sp>
      <p:sp>
        <p:nvSpPr>
          <p:cNvPr id="4" name="Slide Number Placeholder 3"/>
          <p:cNvSpPr>
            <a:spLocks noGrp="1"/>
          </p:cNvSpPr>
          <p:nvPr>
            <p:ph type="sldNum" sz="quarter" idx="5"/>
          </p:nvPr>
        </p:nvSpPr>
        <p:spPr/>
        <p:txBody>
          <a:bodyPr/>
          <a:lstStyle/>
          <a:p>
            <a:fld id="{E7DDBF10-5467-4C68-AD95-AC0CFF656AD9}" type="slidenum">
              <a:rPr lang="en-GB" smtClean="0"/>
              <a:t>11</a:t>
            </a:fld>
            <a:endParaRPr lang="en-GB"/>
          </a:p>
        </p:txBody>
      </p:sp>
    </p:spTree>
    <p:extLst>
      <p:ext uri="{BB962C8B-B14F-4D97-AF65-F5344CB8AC3E}">
        <p14:creationId xmlns:p14="http://schemas.microsoft.com/office/powerpoint/2010/main" val="2504277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Whether you’re talking to students or educators, share about what competing is like and the benefits, so listeners are inspired to get involved. </a:t>
            </a:r>
          </a:p>
        </p:txBody>
      </p:sp>
      <p:sp>
        <p:nvSpPr>
          <p:cNvPr id="4" name="Slide Number Placeholder 3"/>
          <p:cNvSpPr>
            <a:spLocks noGrp="1"/>
          </p:cNvSpPr>
          <p:nvPr>
            <p:ph type="sldNum" sz="quarter" idx="5"/>
          </p:nvPr>
        </p:nvSpPr>
        <p:spPr/>
        <p:txBody>
          <a:bodyPr/>
          <a:lstStyle/>
          <a:p>
            <a:fld id="{E7DDBF10-5467-4C68-AD95-AC0CFF656AD9}" type="slidenum">
              <a:rPr lang="en-GB" smtClean="0"/>
              <a:t>13</a:t>
            </a:fld>
            <a:endParaRPr lang="en-GB"/>
          </a:p>
        </p:txBody>
      </p:sp>
    </p:spTree>
    <p:extLst>
      <p:ext uri="{BB962C8B-B14F-4D97-AF65-F5344CB8AC3E}">
        <p14:creationId xmlns:p14="http://schemas.microsoft.com/office/powerpoint/2010/main" val="3691809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GB">
              <a:solidFill>
                <a:srgbClr val="FF0000"/>
              </a:solidFill>
            </a:endParaRPr>
          </a:p>
          <a:p>
            <a:pPr>
              <a:buFont typeface="Arial" panose="020B0604020202020204" pitchFamily="34" charset="0"/>
              <a:buChar char="•"/>
            </a:pPr>
            <a:endParaRPr lang="en-GB">
              <a:solidFill>
                <a:srgbClr val="FF0000"/>
              </a:solidFill>
            </a:endParaRPr>
          </a:p>
          <a:p>
            <a:endParaRPr lang="en-GB"/>
          </a:p>
        </p:txBody>
      </p:sp>
      <p:sp>
        <p:nvSpPr>
          <p:cNvPr id="4" name="Slide Number Placeholder 3"/>
          <p:cNvSpPr>
            <a:spLocks noGrp="1"/>
          </p:cNvSpPr>
          <p:nvPr>
            <p:ph type="sldNum" sz="quarter" idx="5"/>
          </p:nvPr>
        </p:nvSpPr>
        <p:spPr/>
        <p:txBody>
          <a:bodyPr/>
          <a:lstStyle/>
          <a:p>
            <a:fld id="{E7DDBF10-5467-4C68-AD95-AC0CFF656AD9}" type="slidenum">
              <a:rPr lang="en-GB" smtClean="0"/>
              <a:t>14</a:t>
            </a:fld>
            <a:endParaRPr lang="en-GB"/>
          </a:p>
        </p:txBody>
      </p:sp>
    </p:spTree>
    <p:extLst>
      <p:ext uri="{BB962C8B-B14F-4D97-AF65-F5344CB8AC3E}">
        <p14:creationId xmlns:p14="http://schemas.microsoft.com/office/powerpoint/2010/main" val="3027175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Spare slides – delete if not needed. </a:t>
            </a:r>
          </a:p>
        </p:txBody>
      </p:sp>
      <p:sp>
        <p:nvSpPr>
          <p:cNvPr id="4" name="Slide Number Placeholder 3"/>
          <p:cNvSpPr>
            <a:spLocks noGrp="1"/>
          </p:cNvSpPr>
          <p:nvPr>
            <p:ph type="sldNum" sz="quarter" idx="5"/>
          </p:nvPr>
        </p:nvSpPr>
        <p:spPr/>
        <p:txBody>
          <a:bodyPr/>
          <a:lstStyle/>
          <a:p>
            <a:fld id="{E7DDBF10-5467-4C68-AD95-AC0CFF656AD9}" type="slidenum">
              <a:rPr lang="en-GB" smtClean="0"/>
              <a:t>16</a:t>
            </a:fld>
            <a:endParaRPr lang="en-GB"/>
          </a:p>
        </p:txBody>
      </p:sp>
    </p:spTree>
    <p:extLst>
      <p:ext uri="{BB962C8B-B14F-4D97-AF65-F5344CB8AC3E}">
        <p14:creationId xmlns:p14="http://schemas.microsoft.com/office/powerpoint/2010/main" val="2761263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find out more about our WorldSkills UK programmes and educator resources including CPD, visit the WorldSkills UK website. </a:t>
            </a:r>
          </a:p>
        </p:txBody>
      </p:sp>
      <p:sp>
        <p:nvSpPr>
          <p:cNvPr id="4" name="Slide Number Placeholder 3"/>
          <p:cNvSpPr>
            <a:spLocks noGrp="1"/>
          </p:cNvSpPr>
          <p:nvPr>
            <p:ph type="sldNum" sz="quarter" idx="5"/>
          </p:nvPr>
        </p:nvSpPr>
        <p:spPr/>
        <p:txBody>
          <a:bodyPr/>
          <a:lstStyle/>
          <a:p>
            <a:fld id="{E7DDBF10-5467-4C68-AD95-AC0CFF656AD9}" type="slidenum">
              <a:rPr lang="en-GB" smtClean="0"/>
              <a:t>21</a:t>
            </a:fld>
            <a:endParaRPr lang="en-GB"/>
          </a:p>
        </p:txBody>
      </p:sp>
    </p:spTree>
    <p:extLst>
      <p:ext uri="{BB962C8B-B14F-4D97-AF65-F5344CB8AC3E}">
        <p14:creationId xmlns:p14="http://schemas.microsoft.com/office/powerpoint/2010/main" val="3963736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Suggest content overview, please edit as you see fit. </a:t>
            </a:r>
          </a:p>
        </p:txBody>
      </p:sp>
      <p:sp>
        <p:nvSpPr>
          <p:cNvPr id="4" name="Slide Number Placeholder 3"/>
          <p:cNvSpPr>
            <a:spLocks noGrp="1"/>
          </p:cNvSpPr>
          <p:nvPr>
            <p:ph type="sldNum" sz="quarter" idx="5"/>
          </p:nvPr>
        </p:nvSpPr>
        <p:spPr/>
        <p:txBody>
          <a:bodyPr/>
          <a:lstStyle/>
          <a:p>
            <a:fld id="{E7DDBF10-5467-4C68-AD95-AC0CFF656AD9}" type="slidenum">
              <a:rPr lang="en-GB" smtClean="0"/>
              <a:t>2</a:t>
            </a:fld>
            <a:endParaRPr lang="en-GB"/>
          </a:p>
        </p:txBody>
      </p:sp>
    </p:spTree>
    <p:extLst>
      <p:ext uri="{BB962C8B-B14F-4D97-AF65-F5344CB8AC3E}">
        <p14:creationId xmlns:p14="http://schemas.microsoft.com/office/powerpoint/2010/main" val="2472911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this slide to introduce yourself and contextualise your presentation. You’ll speak more about your experience and journey later on, but can give a short overview here.  The next few slides are about WorldSkills UK. </a:t>
            </a:r>
          </a:p>
        </p:txBody>
      </p:sp>
      <p:sp>
        <p:nvSpPr>
          <p:cNvPr id="4" name="Slide Number Placeholder 3"/>
          <p:cNvSpPr>
            <a:spLocks noGrp="1"/>
          </p:cNvSpPr>
          <p:nvPr>
            <p:ph type="sldNum" sz="quarter" idx="5"/>
          </p:nvPr>
        </p:nvSpPr>
        <p:spPr/>
        <p:txBody>
          <a:bodyPr/>
          <a:lstStyle/>
          <a:p>
            <a:fld id="{E7DDBF10-5467-4C68-AD95-AC0CFF656AD9}" type="slidenum">
              <a:rPr lang="en-GB" smtClean="0"/>
              <a:t>3</a:t>
            </a:fld>
            <a:endParaRPr lang="en-GB"/>
          </a:p>
        </p:txBody>
      </p:sp>
    </p:spTree>
    <p:extLst>
      <p:ext uri="{BB962C8B-B14F-4D97-AF65-F5344CB8AC3E}">
        <p14:creationId xmlns:p14="http://schemas.microsoft.com/office/powerpoint/2010/main" val="3692202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Please go through these slides. </a:t>
            </a:r>
          </a:p>
        </p:txBody>
      </p:sp>
      <p:sp>
        <p:nvSpPr>
          <p:cNvPr id="4" name="Slide Number Placeholder 3"/>
          <p:cNvSpPr>
            <a:spLocks noGrp="1"/>
          </p:cNvSpPr>
          <p:nvPr>
            <p:ph type="sldNum" sz="quarter" idx="5"/>
          </p:nvPr>
        </p:nvSpPr>
        <p:spPr/>
        <p:txBody>
          <a:bodyPr/>
          <a:lstStyle/>
          <a:p>
            <a:fld id="{E7DDBF10-5467-4C68-AD95-AC0CFF656AD9}" type="slidenum">
              <a:rPr lang="en-GB" smtClean="0"/>
              <a:t>4</a:t>
            </a:fld>
            <a:endParaRPr lang="en-GB"/>
          </a:p>
        </p:txBody>
      </p:sp>
    </p:spTree>
    <p:extLst>
      <p:ext uri="{BB962C8B-B14F-4D97-AF65-F5344CB8AC3E}">
        <p14:creationId xmlns:p14="http://schemas.microsoft.com/office/powerpoint/2010/main" val="50555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Please go through these slides. </a:t>
            </a:r>
          </a:p>
          <a:p>
            <a:endParaRPr lang="en-GB"/>
          </a:p>
        </p:txBody>
      </p:sp>
      <p:sp>
        <p:nvSpPr>
          <p:cNvPr id="4" name="Slide Number Placeholder 3"/>
          <p:cNvSpPr>
            <a:spLocks noGrp="1"/>
          </p:cNvSpPr>
          <p:nvPr>
            <p:ph type="sldNum" sz="quarter" idx="5"/>
          </p:nvPr>
        </p:nvSpPr>
        <p:spPr/>
        <p:txBody>
          <a:bodyPr/>
          <a:lstStyle/>
          <a:p>
            <a:fld id="{E7DDBF10-5467-4C68-AD95-AC0CFF656AD9}" type="slidenum">
              <a:rPr lang="en-GB" smtClean="0"/>
              <a:t>5</a:t>
            </a:fld>
            <a:endParaRPr lang="en-GB"/>
          </a:p>
        </p:txBody>
      </p:sp>
    </p:spTree>
    <p:extLst>
      <p:ext uri="{BB962C8B-B14F-4D97-AF65-F5344CB8AC3E}">
        <p14:creationId xmlns:p14="http://schemas.microsoft.com/office/powerpoint/2010/main" val="3218028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Please go through these slides. </a:t>
            </a:r>
          </a:p>
          <a:p>
            <a:endParaRPr lang="en-GB"/>
          </a:p>
        </p:txBody>
      </p:sp>
      <p:sp>
        <p:nvSpPr>
          <p:cNvPr id="4" name="Slide Number Placeholder 3"/>
          <p:cNvSpPr>
            <a:spLocks noGrp="1"/>
          </p:cNvSpPr>
          <p:nvPr>
            <p:ph type="sldNum" sz="quarter" idx="5"/>
          </p:nvPr>
        </p:nvSpPr>
        <p:spPr/>
        <p:txBody>
          <a:bodyPr/>
          <a:lstStyle/>
          <a:p>
            <a:fld id="{E7DDBF10-5467-4C68-AD95-AC0CFF656AD9}" type="slidenum">
              <a:rPr lang="en-GB" smtClean="0"/>
              <a:t>6</a:t>
            </a:fld>
            <a:endParaRPr lang="en-GB"/>
          </a:p>
        </p:txBody>
      </p:sp>
    </p:spTree>
    <p:extLst>
      <p:ext uri="{BB962C8B-B14F-4D97-AF65-F5344CB8AC3E}">
        <p14:creationId xmlns:p14="http://schemas.microsoft.com/office/powerpoint/2010/main" val="3413061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Please go through these slides. </a:t>
            </a:r>
          </a:p>
          <a:p>
            <a:endParaRPr lang="en-GB"/>
          </a:p>
        </p:txBody>
      </p:sp>
      <p:sp>
        <p:nvSpPr>
          <p:cNvPr id="4" name="Slide Number Placeholder 3"/>
          <p:cNvSpPr>
            <a:spLocks noGrp="1"/>
          </p:cNvSpPr>
          <p:nvPr>
            <p:ph type="sldNum" sz="quarter" idx="5"/>
          </p:nvPr>
        </p:nvSpPr>
        <p:spPr/>
        <p:txBody>
          <a:bodyPr/>
          <a:lstStyle/>
          <a:p>
            <a:fld id="{E7DDBF10-5467-4C68-AD95-AC0CFF656AD9}" type="slidenum">
              <a:rPr lang="en-GB" smtClean="0"/>
              <a:t>7</a:t>
            </a:fld>
            <a:endParaRPr lang="en-GB"/>
          </a:p>
        </p:txBody>
      </p:sp>
    </p:spTree>
    <p:extLst>
      <p:ext uri="{BB962C8B-B14F-4D97-AF65-F5344CB8AC3E}">
        <p14:creationId xmlns:p14="http://schemas.microsoft.com/office/powerpoint/2010/main" val="2355067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6F8FC675-D65E-461D-929C-00FB1FA9603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A7881D6F-114B-49BA-861D-2F215C6E33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tLang="en-US"/>
              <a:t>Brief overview of the Skills competitions. You can pinpoint which yours was or ask students which they'd chose. </a:t>
            </a:r>
            <a:br>
              <a:rPr lang="en-GB" altLang="en-US">
                <a:cs typeface="+mn-lt"/>
              </a:rPr>
            </a:br>
            <a:endParaRPr lang="en-GB" altLang="en-US">
              <a:cs typeface="Calibri"/>
            </a:endParaRPr>
          </a:p>
        </p:txBody>
      </p:sp>
      <p:sp>
        <p:nvSpPr>
          <p:cNvPr id="16388" name="Slide Number Placeholder 3">
            <a:extLst>
              <a:ext uri="{FF2B5EF4-FFF2-40B4-BE49-F238E27FC236}">
                <a16:creationId xmlns:a16="http://schemas.microsoft.com/office/drawing/2014/main" id="{BE403BD3-1813-4F98-846C-4847E0D0F3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C23F498-9BB4-4BDD-B017-AC1785E22EB3}" type="slidenum">
              <a:rPr lang="en-GB" altLang="en-US" smtClean="0"/>
              <a:pPr fontAlgn="base">
                <a:spcBef>
                  <a:spcPct val="0"/>
                </a:spcBef>
                <a:spcAft>
                  <a:spcPct val="0"/>
                </a:spcAft>
              </a:pPr>
              <a:t>8</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can give an overview of the stages – don’t worry about the number of competitors details, but use this to give an overview of competition progression. </a:t>
            </a:r>
          </a:p>
        </p:txBody>
      </p:sp>
      <p:sp>
        <p:nvSpPr>
          <p:cNvPr id="4" name="Slide Number Placeholder 3"/>
          <p:cNvSpPr>
            <a:spLocks noGrp="1"/>
          </p:cNvSpPr>
          <p:nvPr>
            <p:ph type="sldNum" sz="quarter" idx="5"/>
          </p:nvPr>
        </p:nvSpPr>
        <p:spPr/>
        <p:txBody>
          <a:bodyPr/>
          <a:lstStyle/>
          <a:p>
            <a:fld id="{E7DDBF10-5467-4C68-AD95-AC0CFF656AD9}" type="slidenum">
              <a:rPr lang="en-GB" smtClean="0"/>
              <a:t>9</a:t>
            </a:fld>
            <a:endParaRPr lang="en-GB"/>
          </a:p>
        </p:txBody>
      </p:sp>
    </p:spTree>
    <p:extLst>
      <p:ext uri="{BB962C8B-B14F-4D97-AF65-F5344CB8AC3E}">
        <p14:creationId xmlns:p14="http://schemas.microsoft.com/office/powerpoint/2010/main" val="2524139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EFB8C-4430-C101-1835-5C0A411DE1FF}"/>
              </a:ext>
            </a:extLst>
          </p:cNvPr>
          <p:cNvSpPr>
            <a:spLocks noGrp="1"/>
          </p:cNvSpPr>
          <p:nvPr>
            <p:ph type="title"/>
          </p:nvPr>
        </p:nvSpPr>
        <p:spPr>
          <a:xfrm>
            <a:off x="831850" y="1709738"/>
            <a:ext cx="8595179"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C9AD91-9765-3A69-2FBD-F28DD0E5B919}"/>
              </a:ext>
            </a:extLst>
          </p:cNvPr>
          <p:cNvSpPr>
            <a:spLocks noGrp="1"/>
          </p:cNvSpPr>
          <p:nvPr>
            <p:ph type="body" idx="1"/>
          </p:nvPr>
        </p:nvSpPr>
        <p:spPr>
          <a:xfrm>
            <a:off x="831850" y="4589463"/>
            <a:ext cx="8595179" cy="1500187"/>
          </a:xfrm>
          <a:prstGeom prst="rect">
            <a:avLst/>
          </a:prstGeom>
        </p:spPr>
        <p:txBody>
          <a:bodyPr/>
          <a:lstStyle>
            <a:lvl1pPr marL="0" indent="0">
              <a:buNone/>
              <a:defRPr sz="240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5A0814-E7D6-07EC-86D5-5CA24A7A12B9}"/>
              </a:ext>
            </a:extLst>
          </p:cNvPr>
          <p:cNvSpPr>
            <a:spLocks noGrp="1"/>
          </p:cNvSpPr>
          <p:nvPr>
            <p:ph type="dt" sz="half" idx="10"/>
          </p:nvPr>
        </p:nvSpPr>
        <p:spPr>
          <a:xfrm>
            <a:off x="838200" y="6356350"/>
            <a:ext cx="2743200" cy="365125"/>
          </a:xfrm>
          <a:prstGeom prst="rect">
            <a:avLst/>
          </a:prstGeom>
        </p:spPr>
        <p:txBody>
          <a:bodyPr/>
          <a:lstStyle/>
          <a:p>
            <a:fld id="{30A581C3-A74E-D440-98D9-29950B4BF806}" type="datetimeFigureOut">
              <a:rPr lang="en-US" smtClean="0"/>
              <a:t>5/2/25</a:t>
            </a:fld>
            <a:endParaRPr lang="en-US"/>
          </a:p>
        </p:txBody>
      </p:sp>
      <p:sp>
        <p:nvSpPr>
          <p:cNvPr id="5" name="Footer Placeholder 4">
            <a:extLst>
              <a:ext uri="{FF2B5EF4-FFF2-40B4-BE49-F238E27FC236}">
                <a16:creationId xmlns:a16="http://schemas.microsoft.com/office/drawing/2014/main" id="{4236435C-C130-8B0F-DD9A-742D979BFF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131C81-BC8D-E541-1111-3BD83F9DAB24}"/>
              </a:ext>
            </a:extLst>
          </p:cNvPr>
          <p:cNvSpPr>
            <a:spLocks noGrp="1"/>
          </p:cNvSpPr>
          <p:nvPr>
            <p:ph type="sldNum" sz="quarter" idx="12"/>
          </p:nvPr>
        </p:nvSpPr>
        <p:spPr>
          <a:xfrm>
            <a:off x="8665029" y="6356350"/>
            <a:ext cx="762000" cy="365125"/>
          </a:xfrm>
          <a:prstGeom prst="rect">
            <a:avLst/>
          </a:prstGeom>
        </p:spPr>
        <p:txBody>
          <a:bodyPr/>
          <a:lstStyle/>
          <a:p>
            <a:fld id="{33D5E2E2-41C1-3246-8D3F-014CA92AFEFA}" type="slidenum">
              <a:rPr lang="en-US" smtClean="0"/>
              <a:t>‹#›</a:t>
            </a:fld>
            <a:endParaRPr lang="en-US"/>
          </a:p>
        </p:txBody>
      </p:sp>
    </p:spTree>
    <p:extLst>
      <p:ext uri="{BB962C8B-B14F-4D97-AF65-F5344CB8AC3E}">
        <p14:creationId xmlns:p14="http://schemas.microsoft.com/office/powerpoint/2010/main" val="3816359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2262A-D23C-9887-6E41-56E64AF81530}"/>
              </a:ext>
            </a:extLst>
          </p:cNvPr>
          <p:cNvSpPr>
            <a:spLocks noGrp="1"/>
          </p:cNvSpPr>
          <p:nvPr>
            <p:ph type="ctrTitle"/>
          </p:nvPr>
        </p:nvSpPr>
        <p:spPr>
          <a:xfrm>
            <a:off x="838200" y="1436913"/>
            <a:ext cx="8588830" cy="2073049"/>
          </a:xfrm>
          <a:prstGeom prst="rect">
            <a:avLst/>
          </a:prstGeom>
        </p:spPr>
        <p:txBody>
          <a:bodyPr anchor="b">
            <a:normAutofit/>
          </a:bodyPr>
          <a:lstStyle>
            <a:lvl1pPr algn="ctr">
              <a:defRPr sz="3800" baseline="0"/>
            </a:lvl1pPr>
          </a:lstStyle>
          <a:p>
            <a:r>
              <a:rPr lang="en-US"/>
              <a:t>Click to edit Master title style</a:t>
            </a:r>
          </a:p>
        </p:txBody>
      </p:sp>
      <p:sp>
        <p:nvSpPr>
          <p:cNvPr id="3" name="Subtitle 2">
            <a:extLst>
              <a:ext uri="{FF2B5EF4-FFF2-40B4-BE49-F238E27FC236}">
                <a16:creationId xmlns:a16="http://schemas.microsoft.com/office/drawing/2014/main" id="{42425403-6B10-5BEF-2789-6BECB0AB57E8}"/>
              </a:ext>
            </a:extLst>
          </p:cNvPr>
          <p:cNvSpPr>
            <a:spLocks noGrp="1"/>
          </p:cNvSpPr>
          <p:nvPr>
            <p:ph type="subTitle" idx="1"/>
          </p:nvPr>
        </p:nvSpPr>
        <p:spPr>
          <a:xfrm>
            <a:off x="838197" y="3602038"/>
            <a:ext cx="8588831" cy="1655762"/>
          </a:xfrm>
          <a:prstGeom prst="rect">
            <a:avLst/>
          </a:prstGeo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8EB9F0-5980-75A0-F9F4-8F1FCAADAB56}"/>
              </a:ext>
            </a:extLst>
          </p:cNvPr>
          <p:cNvSpPr>
            <a:spLocks noGrp="1"/>
          </p:cNvSpPr>
          <p:nvPr>
            <p:ph type="dt" sz="half" idx="10"/>
          </p:nvPr>
        </p:nvSpPr>
        <p:spPr>
          <a:xfrm>
            <a:off x="838200" y="6356350"/>
            <a:ext cx="2743200" cy="365125"/>
          </a:xfrm>
          <a:prstGeom prst="rect">
            <a:avLst/>
          </a:prstGeom>
        </p:spPr>
        <p:txBody>
          <a:bodyPr/>
          <a:lstStyle/>
          <a:p>
            <a:fld id="{30A581C3-A74E-D440-98D9-29950B4BF806}" type="datetimeFigureOut">
              <a:rPr lang="en-US" smtClean="0"/>
              <a:t>5/2/25</a:t>
            </a:fld>
            <a:endParaRPr lang="en-US"/>
          </a:p>
        </p:txBody>
      </p:sp>
      <p:sp>
        <p:nvSpPr>
          <p:cNvPr id="5" name="Footer Placeholder 4">
            <a:extLst>
              <a:ext uri="{FF2B5EF4-FFF2-40B4-BE49-F238E27FC236}">
                <a16:creationId xmlns:a16="http://schemas.microsoft.com/office/drawing/2014/main" id="{CA8321E1-70D0-6C32-3DD7-54A37F676C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26F10F-9BE1-C519-E61F-BDA98644F4CE}"/>
              </a:ext>
            </a:extLst>
          </p:cNvPr>
          <p:cNvSpPr>
            <a:spLocks noGrp="1"/>
          </p:cNvSpPr>
          <p:nvPr>
            <p:ph type="sldNum" sz="quarter" idx="12"/>
          </p:nvPr>
        </p:nvSpPr>
        <p:spPr>
          <a:xfrm>
            <a:off x="8665029" y="6356350"/>
            <a:ext cx="762000" cy="365125"/>
          </a:xfrm>
          <a:prstGeom prst="rect">
            <a:avLst/>
          </a:prstGeom>
        </p:spPr>
        <p:txBody>
          <a:bodyPr/>
          <a:lstStyle/>
          <a:p>
            <a:fld id="{33D5E2E2-41C1-3246-8D3F-014CA92AFEFA}" type="slidenum">
              <a:rPr lang="en-US" smtClean="0"/>
              <a:t>‹#›</a:t>
            </a:fld>
            <a:endParaRPr lang="en-US"/>
          </a:p>
        </p:txBody>
      </p:sp>
    </p:spTree>
    <p:extLst>
      <p:ext uri="{BB962C8B-B14F-4D97-AF65-F5344CB8AC3E}">
        <p14:creationId xmlns:p14="http://schemas.microsoft.com/office/powerpoint/2010/main" val="1408048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FD52-5EC3-F916-7E86-2F5381F518D5}"/>
              </a:ext>
            </a:extLst>
          </p:cNvPr>
          <p:cNvSpPr>
            <a:spLocks noGrp="1"/>
          </p:cNvSpPr>
          <p:nvPr>
            <p:ph type="title"/>
          </p:nvPr>
        </p:nvSpPr>
        <p:spPr>
          <a:xfrm>
            <a:off x="838200" y="1507191"/>
            <a:ext cx="858882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9C0803-5D45-CD4A-41EC-DBCBEDAA99BB}"/>
              </a:ext>
            </a:extLst>
          </p:cNvPr>
          <p:cNvSpPr>
            <a:spLocks noGrp="1"/>
          </p:cNvSpPr>
          <p:nvPr>
            <p:ph idx="1"/>
          </p:nvPr>
        </p:nvSpPr>
        <p:spPr>
          <a:xfrm>
            <a:off x="838200" y="2832754"/>
            <a:ext cx="8588829" cy="3344209"/>
          </a:xfrm>
          <a:prstGeom prst="rect">
            <a:avLst/>
          </a:prstGeom>
        </p:spPr>
        <p:txBody>
          <a:bodyPr/>
          <a:lstStyle>
            <a:lvl1pPr>
              <a:defRPr>
                <a:solidFill>
                  <a:schemeClr val="accent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698F1-80D6-1A56-023A-1415CAA25A75}"/>
              </a:ext>
            </a:extLst>
          </p:cNvPr>
          <p:cNvSpPr>
            <a:spLocks noGrp="1"/>
          </p:cNvSpPr>
          <p:nvPr>
            <p:ph type="dt" sz="half" idx="10"/>
          </p:nvPr>
        </p:nvSpPr>
        <p:spPr>
          <a:xfrm>
            <a:off x="838200" y="6356350"/>
            <a:ext cx="2743200" cy="365125"/>
          </a:xfrm>
          <a:prstGeom prst="rect">
            <a:avLst/>
          </a:prstGeom>
        </p:spPr>
        <p:txBody>
          <a:bodyPr/>
          <a:lstStyle/>
          <a:p>
            <a:fld id="{30A581C3-A74E-D440-98D9-29950B4BF806}" type="datetimeFigureOut">
              <a:rPr lang="en-US" smtClean="0"/>
              <a:t>5/2/25</a:t>
            </a:fld>
            <a:endParaRPr lang="en-US"/>
          </a:p>
        </p:txBody>
      </p:sp>
      <p:sp>
        <p:nvSpPr>
          <p:cNvPr id="5" name="Footer Placeholder 4">
            <a:extLst>
              <a:ext uri="{FF2B5EF4-FFF2-40B4-BE49-F238E27FC236}">
                <a16:creationId xmlns:a16="http://schemas.microsoft.com/office/drawing/2014/main" id="{E80AA048-9EE0-C5CA-913F-056E01E62F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D6508A-4418-7784-D79D-F50AFDC2391D}"/>
              </a:ext>
            </a:extLst>
          </p:cNvPr>
          <p:cNvSpPr>
            <a:spLocks noGrp="1"/>
          </p:cNvSpPr>
          <p:nvPr>
            <p:ph type="sldNum" sz="quarter" idx="12"/>
          </p:nvPr>
        </p:nvSpPr>
        <p:spPr>
          <a:xfrm>
            <a:off x="8665029" y="6356350"/>
            <a:ext cx="762000" cy="365125"/>
          </a:xfrm>
          <a:prstGeom prst="rect">
            <a:avLst/>
          </a:prstGeom>
        </p:spPr>
        <p:txBody>
          <a:bodyPr/>
          <a:lstStyle/>
          <a:p>
            <a:fld id="{33D5E2E2-41C1-3246-8D3F-014CA92AFEFA}" type="slidenum">
              <a:rPr lang="en-US" smtClean="0"/>
              <a:t>‹#›</a:t>
            </a:fld>
            <a:endParaRPr lang="en-US"/>
          </a:p>
        </p:txBody>
      </p:sp>
    </p:spTree>
    <p:extLst>
      <p:ext uri="{BB962C8B-B14F-4D97-AF65-F5344CB8AC3E}">
        <p14:creationId xmlns:p14="http://schemas.microsoft.com/office/powerpoint/2010/main" val="1718605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003C1-9222-2236-8CA1-2089BBC61E16}"/>
              </a:ext>
            </a:extLst>
          </p:cNvPr>
          <p:cNvSpPr>
            <a:spLocks noGrp="1"/>
          </p:cNvSpPr>
          <p:nvPr>
            <p:ph type="title"/>
          </p:nvPr>
        </p:nvSpPr>
        <p:spPr>
          <a:xfrm>
            <a:off x="838199" y="1425521"/>
            <a:ext cx="858882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1C43357-F4CB-48C1-B91E-DE935F29C532}"/>
              </a:ext>
            </a:extLst>
          </p:cNvPr>
          <p:cNvSpPr>
            <a:spLocks noGrp="1"/>
          </p:cNvSpPr>
          <p:nvPr>
            <p:ph sz="half" idx="1"/>
          </p:nvPr>
        </p:nvSpPr>
        <p:spPr>
          <a:xfrm>
            <a:off x="838200" y="2751085"/>
            <a:ext cx="4114800" cy="342587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8C8F6D-82D1-7D9F-23D1-87CC581120C9}"/>
              </a:ext>
            </a:extLst>
          </p:cNvPr>
          <p:cNvSpPr>
            <a:spLocks noGrp="1"/>
          </p:cNvSpPr>
          <p:nvPr>
            <p:ph sz="half" idx="2"/>
          </p:nvPr>
        </p:nvSpPr>
        <p:spPr>
          <a:xfrm>
            <a:off x="5312230" y="2751085"/>
            <a:ext cx="4114799" cy="342587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7A1264-F035-AD6F-9DE3-AE32315A110E}"/>
              </a:ext>
            </a:extLst>
          </p:cNvPr>
          <p:cNvSpPr>
            <a:spLocks noGrp="1"/>
          </p:cNvSpPr>
          <p:nvPr>
            <p:ph type="dt" sz="half" idx="10"/>
          </p:nvPr>
        </p:nvSpPr>
        <p:spPr>
          <a:xfrm>
            <a:off x="838200" y="6356350"/>
            <a:ext cx="2743200" cy="365125"/>
          </a:xfrm>
          <a:prstGeom prst="rect">
            <a:avLst/>
          </a:prstGeom>
        </p:spPr>
        <p:txBody>
          <a:bodyPr/>
          <a:lstStyle/>
          <a:p>
            <a:fld id="{30A581C3-A74E-D440-98D9-29950B4BF806}" type="datetimeFigureOut">
              <a:rPr lang="en-US" smtClean="0"/>
              <a:t>5/2/25</a:t>
            </a:fld>
            <a:endParaRPr lang="en-US"/>
          </a:p>
        </p:txBody>
      </p:sp>
      <p:sp>
        <p:nvSpPr>
          <p:cNvPr id="6" name="Footer Placeholder 5">
            <a:extLst>
              <a:ext uri="{FF2B5EF4-FFF2-40B4-BE49-F238E27FC236}">
                <a16:creationId xmlns:a16="http://schemas.microsoft.com/office/drawing/2014/main" id="{69ED03EE-506C-CC43-9590-9964EDA0F6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8250C1-91A3-3D68-FF23-660B38D46113}"/>
              </a:ext>
            </a:extLst>
          </p:cNvPr>
          <p:cNvSpPr>
            <a:spLocks noGrp="1"/>
          </p:cNvSpPr>
          <p:nvPr>
            <p:ph type="sldNum" sz="quarter" idx="12"/>
          </p:nvPr>
        </p:nvSpPr>
        <p:spPr>
          <a:xfrm>
            <a:off x="8665029" y="6356350"/>
            <a:ext cx="762000" cy="365125"/>
          </a:xfrm>
          <a:prstGeom prst="rect">
            <a:avLst/>
          </a:prstGeom>
        </p:spPr>
        <p:txBody>
          <a:bodyPr/>
          <a:lstStyle/>
          <a:p>
            <a:fld id="{33D5E2E2-41C1-3246-8D3F-014CA92AFEFA}" type="slidenum">
              <a:rPr lang="en-US" smtClean="0"/>
              <a:t>‹#›</a:t>
            </a:fld>
            <a:endParaRPr lang="en-US"/>
          </a:p>
        </p:txBody>
      </p:sp>
    </p:spTree>
    <p:extLst>
      <p:ext uri="{BB962C8B-B14F-4D97-AF65-F5344CB8AC3E}">
        <p14:creationId xmlns:p14="http://schemas.microsoft.com/office/powerpoint/2010/main" val="3884576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B12DC-C067-EAA3-CF1A-0CD77AE09EC0}"/>
              </a:ext>
            </a:extLst>
          </p:cNvPr>
          <p:cNvSpPr>
            <a:spLocks noGrp="1"/>
          </p:cNvSpPr>
          <p:nvPr>
            <p:ph type="title"/>
          </p:nvPr>
        </p:nvSpPr>
        <p:spPr>
          <a:xfrm>
            <a:off x="839788" y="1420045"/>
            <a:ext cx="8587241"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57C607F-E87A-9903-952E-AC6FBDF55366}"/>
              </a:ext>
            </a:extLst>
          </p:cNvPr>
          <p:cNvSpPr>
            <a:spLocks noGrp="1"/>
          </p:cNvSpPr>
          <p:nvPr>
            <p:ph type="body" idx="1"/>
          </p:nvPr>
        </p:nvSpPr>
        <p:spPr>
          <a:xfrm>
            <a:off x="839788" y="2743544"/>
            <a:ext cx="3978701" cy="823912"/>
          </a:xfrm>
          <a:prstGeom prst="rect">
            <a:avLst/>
          </a:prstGeom>
        </p:spPr>
        <p:txBody>
          <a:bodyPr anchor="b"/>
          <a:lstStyle>
            <a:lvl1pPr marL="0" indent="0">
              <a:buNone/>
              <a:defRPr sz="24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2BFCB4-08F7-22A4-1863-F171DA1B2A2A}"/>
              </a:ext>
            </a:extLst>
          </p:cNvPr>
          <p:cNvSpPr>
            <a:spLocks noGrp="1"/>
          </p:cNvSpPr>
          <p:nvPr>
            <p:ph sz="half" idx="2"/>
          </p:nvPr>
        </p:nvSpPr>
        <p:spPr>
          <a:xfrm>
            <a:off x="839788" y="3565391"/>
            <a:ext cx="3978701" cy="26242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AE2837-DFB5-8037-672B-281FB96DA452}"/>
              </a:ext>
            </a:extLst>
          </p:cNvPr>
          <p:cNvSpPr>
            <a:spLocks noGrp="1"/>
          </p:cNvSpPr>
          <p:nvPr>
            <p:ph type="body" sz="quarter" idx="3"/>
          </p:nvPr>
        </p:nvSpPr>
        <p:spPr>
          <a:xfrm>
            <a:off x="5448328" y="2743544"/>
            <a:ext cx="3978701" cy="823912"/>
          </a:xfrm>
          <a:prstGeom prst="rect">
            <a:avLst/>
          </a:prstGeom>
        </p:spPr>
        <p:txBody>
          <a:bodyPr anchor="b"/>
          <a:lstStyle>
            <a:lvl1pPr marL="0" indent="0">
              <a:buNone/>
              <a:defRPr sz="24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4C1C05-FB80-BE56-C459-43DBA120CE46}"/>
              </a:ext>
            </a:extLst>
          </p:cNvPr>
          <p:cNvSpPr>
            <a:spLocks noGrp="1"/>
          </p:cNvSpPr>
          <p:nvPr>
            <p:ph sz="quarter" idx="4"/>
          </p:nvPr>
        </p:nvSpPr>
        <p:spPr>
          <a:xfrm>
            <a:off x="5448328" y="3565391"/>
            <a:ext cx="3978701" cy="26242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16D94E-9406-D478-15CB-A13697E4EC78}"/>
              </a:ext>
            </a:extLst>
          </p:cNvPr>
          <p:cNvSpPr>
            <a:spLocks noGrp="1"/>
          </p:cNvSpPr>
          <p:nvPr>
            <p:ph type="dt" sz="half" idx="10"/>
          </p:nvPr>
        </p:nvSpPr>
        <p:spPr>
          <a:xfrm>
            <a:off x="838200" y="6356350"/>
            <a:ext cx="2743200" cy="365125"/>
          </a:xfrm>
          <a:prstGeom prst="rect">
            <a:avLst/>
          </a:prstGeom>
        </p:spPr>
        <p:txBody>
          <a:bodyPr/>
          <a:lstStyle/>
          <a:p>
            <a:fld id="{30A581C3-A74E-D440-98D9-29950B4BF806}" type="datetimeFigureOut">
              <a:rPr lang="en-US" smtClean="0"/>
              <a:t>5/2/25</a:t>
            </a:fld>
            <a:endParaRPr lang="en-US"/>
          </a:p>
        </p:txBody>
      </p:sp>
      <p:sp>
        <p:nvSpPr>
          <p:cNvPr id="8" name="Footer Placeholder 7">
            <a:extLst>
              <a:ext uri="{FF2B5EF4-FFF2-40B4-BE49-F238E27FC236}">
                <a16:creationId xmlns:a16="http://schemas.microsoft.com/office/drawing/2014/main" id="{78180B76-93F6-4457-EFEB-F52C4FA740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8BD5B7C-9B5A-5208-0E51-ED8774BBC654}"/>
              </a:ext>
            </a:extLst>
          </p:cNvPr>
          <p:cNvSpPr>
            <a:spLocks noGrp="1"/>
          </p:cNvSpPr>
          <p:nvPr>
            <p:ph type="sldNum" sz="quarter" idx="12"/>
          </p:nvPr>
        </p:nvSpPr>
        <p:spPr>
          <a:xfrm>
            <a:off x="8665029" y="6356350"/>
            <a:ext cx="762000" cy="365125"/>
          </a:xfrm>
          <a:prstGeom prst="rect">
            <a:avLst/>
          </a:prstGeom>
        </p:spPr>
        <p:txBody>
          <a:bodyPr/>
          <a:lstStyle/>
          <a:p>
            <a:fld id="{33D5E2E2-41C1-3246-8D3F-014CA92AFEFA}" type="slidenum">
              <a:rPr lang="en-US" smtClean="0"/>
              <a:t>‹#›</a:t>
            </a:fld>
            <a:endParaRPr lang="en-US"/>
          </a:p>
        </p:txBody>
      </p:sp>
    </p:spTree>
    <p:extLst>
      <p:ext uri="{BB962C8B-B14F-4D97-AF65-F5344CB8AC3E}">
        <p14:creationId xmlns:p14="http://schemas.microsoft.com/office/powerpoint/2010/main" val="279549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1744B-9D80-23C8-AAF1-0A3F12E77904}"/>
              </a:ext>
            </a:extLst>
          </p:cNvPr>
          <p:cNvSpPr>
            <a:spLocks noGrp="1"/>
          </p:cNvSpPr>
          <p:nvPr>
            <p:ph type="title"/>
          </p:nvPr>
        </p:nvSpPr>
        <p:spPr>
          <a:xfrm>
            <a:off x="838200" y="2532022"/>
            <a:ext cx="8588829"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4ED0B99-799C-AE44-FC8B-E78E200E1C1B}"/>
              </a:ext>
            </a:extLst>
          </p:cNvPr>
          <p:cNvSpPr>
            <a:spLocks noGrp="1"/>
          </p:cNvSpPr>
          <p:nvPr>
            <p:ph type="dt" sz="half" idx="10"/>
          </p:nvPr>
        </p:nvSpPr>
        <p:spPr>
          <a:xfrm>
            <a:off x="838200" y="6356350"/>
            <a:ext cx="2743200" cy="365125"/>
          </a:xfrm>
          <a:prstGeom prst="rect">
            <a:avLst/>
          </a:prstGeom>
        </p:spPr>
        <p:txBody>
          <a:bodyPr/>
          <a:lstStyle/>
          <a:p>
            <a:fld id="{30A581C3-A74E-D440-98D9-29950B4BF806}" type="datetimeFigureOut">
              <a:rPr lang="en-US" smtClean="0"/>
              <a:t>5/2/25</a:t>
            </a:fld>
            <a:endParaRPr lang="en-US"/>
          </a:p>
        </p:txBody>
      </p:sp>
      <p:sp>
        <p:nvSpPr>
          <p:cNvPr id="4" name="Footer Placeholder 3">
            <a:extLst>
              <a:ext uri="{FF2B5EF4-FFF2-40B4-BE49-F238E27FC236}">
                <a16:creationId xmlns:a16="http://schemas.microsoft.com/office/drawing/2014/main" id="{6D8278D2-B8AF-9B9A-B1A9-E3B1C45CA7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411B794-FAA3-F337-2C24-5DB51510DF29}"/>
              </a:ext>
            </a:extLst>
          </p:cNvPr>
          <p:cNvSpPr>
            <a:spLocks noGrp="1"/>
          </p:cNvSpPr>
          <p:nvPr>
            <p:ph type="sldNum" sz="quarter" idx="12"/>
          </p:nvPr>
        </p:nvSpPr>
        <p:spPr>
          <a:xfrm>
            <a:off x="8665029" y="6356350"/>
            <a:ext cx="762000" cy="365125"/>
          </a:xfrm>
          <a:prstGeom prst="rect">
            <a:avLst/>
          </a:prstGeom>
        </p:spPr>
        <p:txBody>
          <a:bodyPr/>
          <a:lstStyle/>
          <a:p>
            <a:fld id="{33D5E2E2-41C1-3246-8D3F-014CA92AFEFA}" type="slidenum">
              <a:rPr lang="en-US" smtClean="0"/>
              <a:t>‹#›</a:t>
            </a:fld>
            <a:endParaRPr lang="en-US"/>
          </a:p>
        </p:txBody>
      </p:sp>
    </p:spTree>
    <p:extLst>
      <p:ext uri="{BB962C8B-B14F-4D97-AF65-F5344CB8AC3E}">
        <p14:creationId xmlns:p14="http://schemas.microsoft.com/office/powerpoint/2010/main" val="1367659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2F54B1-26D0-3C23-4BFC-7511D3999889}"/>
              </a:ext>
            </a:extLst>
          </p:cNvPr>
          <p:cNvSpPr>
            <a:spLocks noGrp="1"/>
          </p:cNvSpPr>
          <p:nvPr>
            <p:ph type="dt" sz="half" idx="10"/>
          </p:nvPr>
        </p:nvSpPr>
        <p:spPr>
          <a:xfrm>
            <a:off x="838200" y="6356350"/>
            <a:ext cx="2743200" cy="365125"/>
          </a:xfrm>
          <a:prstGeom prst="rect">
            <a:avLst/>
          </a:prstGeom>
        </p:spPr>
        <p:txBody>
          <a:bodyPr/>
          <a:lstStyle/>
          <a:p>
            <a:fld id="{30A581C3-A74E-D440-98D9-29950B4BF806}" type="datetimeFigureOut">
              <a:rPr lang="en-US" smtClean="0"/>
              <a:t>5/2/25</a:t>
            </a:fld>
            <a:endParaRPr lang="en-US"/>
          </a:p>
        </p:txBody>
      </p:sp>
      <p:sp>
        <p:nvSpPr>
          <p:cNvPr id="3" name="Footer Placeholder 2">
            <a:extLst>
              <a:ext uri="{FF2B5EF4-FFF2-40B4-BE49-F238E27FC236}">
                <a16:creationId xmlns:a16="http://schemas.microsoft.com/office/drawing/2014/main" id="{A8C2099D-E515-1659-B795-00903F659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A7D2C9C-9FFF-4A45-CEEF-8E7AC91DBB7B}"/>
              </a:ext>
            </a:extLst>
          </p:cNvPr>
          <p:cNvSpPr>
            <a:spLocks noGrp="1"/>
          </p:cNvSpPr>
          <p:nvPr>
            <p:ph type="sldNum" sz="quarter" idx="12"/>
          </p:nvPr>
        </p:nvSpPr>
        <p:spPr>
          <a:xfrm>
            <a:off x="8665029" y="6356350"/>
            <a:ext cx="762000" cy="365125"/>
          </a:xfrm>
          <a:prstGeom prst="rect">
            <a:avLst/>
          </a:prstGeom>
        </p:spPr>
        <p:txBody>
          <a:bodyPr/>
          <a:lstStyle/>
          <a:p>
            <a:fld id="{33D5E2E2-41C1-3246-8D3F-014CA92AFEFA}" type="slidenum">
              <a:rPr lang="en-US" smtClean="0"/>
              <a:t>‹#›</a:t>
            </a:fld>
            <a:endParaRPr lang="en-US"/>
          </a:p>
        </p:txBody>
      </p:sp>
    </p:spTree>
    <p:extLst>
      <p:ext uri="{BB962C8B-B14F-4D97-AF65-F5344CB8AC3E}">
        <p14:creationId xmlns:p14="http://schemas.microsoft.com/office/powerpoint/2010/main" val="478343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7B5C9-683C-918B-0CD1-C9579043A7C6}"/>
              </a:ext>
            </a:extLst>
          </p:cNvPr>
          <p:cNvSpPr>
            <a:spLocks noGrp="1"/>
          </p:cNvSpPr>
          <p:nvPr>
            <p:ph type="title"/>
          </p:nvPr>
        </p:nvSpPr>
        <p:spPr>
          <a:xfrm>
            <a:off x="839788" y="1406177"/>
            <a:ext cx="3932237" cy="1567541"/>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A501D821-3A29-CFFA-BEF1-7CB3F1DDE30D}"/>
              </a:ext>
            </a:extLst>
          </p:cNvPr>
          <p:cNvSpPr>
            <a:spLocks noGrp="1"/>
          </p:cNvSpPr>
          <p:nvPr>
            <p:ph type="body" sz="half" idx="2"/>
          </p:nvPr>
        </p:nvSpPr>
        <p:spPr>
          <a:xfrm>
            <a:off x="839788" y="2973720"/>
            <a:ext cx="3932237" cy="289526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7B1510-D6EC-6ECF-CB0C-2630424C9D1C}"/>
              </a:ext>
            </a:extLst>
          </p:cNvPr>
          <p:cNvSpPr>
            <a:spLocks noGrp="1"/>
          </p:cNvSpPr>
          <p:nvPr>
            <p:ph type="dt" sz="half" idx="10"/>
          </p:nvPr>
        </p:nvSpPr>
        <p:spPr>
          <a:xfrm>
            <a:off x="838200" y="6356350"/>
            <a:ext cx="2743200" cy="365125"/>
          </a:xfrm>
          <a:prstGeom prst="rect">
            <a:avLst/>
          </a:prstGeom>
        </p:spPr>
        <p:txBody>
          <a:bodyPr/>
          <a:lstStyle/>
          <a:p>
            <a:fld id="{30A581C3-A74E-D440-98D9-29950B4BF806}" type="datetimeFigureOut">
              <a:rPr lang="en-US" smtClean="0"/>
              <a:t>5/2/25</a:t>
            </a:fld>
            <a:endParaRPr lang="en-US"/>
          </a:p>
        </p:txBody>
      </p:sp>
      <p:sp>
        <p:nvSpPr>
          <p:cNvPr id="6" name="Footer Placeholder 5">
            <a:extLst>
              <a:ext uri="{FF2B5EF4-FFF2-40B4-BE49-F238E27FC236}">
                <a16:creationId xmlns:a16="http://schemas.microsoft.com/office/drawing/2014/main" id="{882AB47E-4EE6-1421-4BBF-43065D3DC6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B96A3B-CEFF-4F26-E410-2F6FBA177F4C}"/>
              </a:ext>
            </a:extLst>
          </p:cNvPr>
          <p:cNvSpPr>
            <a:spLocks noGrp="1"/>
          </p:cNvSpPr>
          <p:nvPr>
            <p:ph type="sldNum" sz="quarter" idx="12"/>
          </p:nvPr>
        </p:nvSpPr>
        <p:spPr>
          <a:xfrm>
            <a:off x="8665029" y="6356350"/>
            <a:ext cx="762000" cy="365125"/>
          </a:xfrm>
          <a:prstGeom prst="rect">
            <a:avLst/>
          </a:prstGeom>
        </p:spPr>
        <p:txBody>
          <a:bodyPr/>
          <a:lstStyle/>
          <a:p>
            <a:fld id="{33D5E2E2-41C1-3246-8D3F-014CA92AFEFA}" type="slidenum">
              <a:rPr lang="en-US" smtClean="0"/>
              <a:t>‹#›</a:t>
            </a:fld>
            <a:endParaRPr lang="en-US"/>
          </a:p>
        </p:txBody>
      </p:sp>
      <p:sp>
        <p:nvSpPr>
          <p:cNvPr id="8" name="Content Placeholder 3">
            <a:extLst>
              <a:ext uri="{FF2B5EF4-FFF2-40B4-BE49-F238E27FC236}">
                <a16:creationId xmlns:a16="http://schemas.microsoft.com/office/drawing/2014/main" id="{93DEDCEF-A3AD-FD89-D867-7EF5627508A1}"/>
              </a:ext>
            </a:extLst>
          </p:cNvPr>
          <p:cNvSpPr>
            <a:spLocks noGrp="1"/>
          </p:cNvSpPr>
          <p:nvPr>
            <p:ph sz="half" idx="13"/>
          </p:nvPr>
        </p:nvSpPr>
        <p:spPr>
          <a:xfrm>
            <a:off x="5312230" y="2973719"/>
            <a:ext cx="4114799" cy="289526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6443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FE24F-1A5E-0118-B52D-92768D6C795F}"/>
              </a:ext>
            </a:extLst>
          </p:cNvPr>
          <p:cNvSpPr>
            <a:spLocks noGrp="1"/>
          </p:cNvSpPr>
          <p:nvPr>
            <p:ph type="title"/>
          </p:nvPr>
        </p:nvSpPr>
        <p:spPr>
          <a:xfrm>
            <a:off x="839788" y="1444598"/>
            <a:ext cx="3932237" cy="1398494"/>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706FC3-5A5C-B3DD-8C85-F2A17E0C5239}"/>
              </a:ext>
            </a:extLst>
          </p:cNvPr>
          <p:cNvSpPr>
            <a:spLocks noGrp="1"/>
          </p:cNvSpPr>
          <p:nvPr>
            <p:ph type="pic" idx="1"/>
          </p:nvPr>
        </p:nvSpPr>
        <p:spPr>
          <a:xfrm>
            <a:off x="5183188" y="1444598"/>
            <a:ext cx="4243841" cy="441645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CD1A555-833A-24D7-5EA9-D3BC9EEABE24}"/>
              </a:ext>
            </a:extLst>
          </p:cNvPr>
          <p:cNvSpPr>
            <a:spLocks noGrp="1"/>
          </p:cNvSpPr>
          <p:nvPr>
            <p:ph type="body" sz="half" idx="2"/>
          </p:nvPr>
        </p:nvSpPr>
        <p:spPr>
          <a:xfrm>
            <a:off x="839788" y="2843092"/>
            <a:ext cx="3932237" cy="302589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7F7723-FBCF-0E41-46C9-A005186349A0}"/>
              </a:ext>
            </a:extLst>
          </p:cNvPr>
          <p:cNvSpPr>
            <a:spLocks noGrp="1"/>
          </p:cNvSpPr>
          <p:nvPr>
            <p:ph type="dt" sz="half" idx="10"/>
          </p:nvPr>
        </p:nvSpPr>
        <p:spPr>
          <a:xfrm>
            <a:off x="838200" y="6356350"/>
            <a:ext cx="2743200" cy="365125"/>
          </a:xfrm>
          <a:prstGeom prst="rect">
            <a:avLst/>
          </a:prstGeom>
        </p:spPr>
        <p:txBody>
          <a:bodyPr/>
          <a:lstStyle/>
          <a:p>
            <a:fld id="{30A581C3-A74E-D440-98D9-29950B4BF806}" type="datetimeFigureOut">
              <a:rPr lang="en-US" smtClean="0"/>
              <a:t>5/2/25</a:t>
            </a:fld>
            <a:endParaRPr lang="en-US"/>
          </a:p>
        </p:txBody>
      </p:sp>
      <p:sp>
        <p:nvSpPr>
          <p:cNvPr id="6" name="Footer Placeholder 5">
            <a:extLst>
              <a:ext uri="{FF2B5EF4-FFF2-40B4-BE49-F238E27FC236}">
                <a16:creationId xmlns:a16="http://schemas.microsoft.com/office/drawing/2014/main" id="{B6956D8E-3921-049C-0047-E327BB43B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7EF9ED-8AEB-948B-CD5E-40BAF6EE2D3C}"/>
              </a:ext>
            </a:extLst>
          </p:cNvPr>
          <p:cNvSpPr>
            <a:spLocks noGrp="1"/>
          </p:cNvSpPr>
          <p:nvPr>
            <p:ph type="sldNum" sz="quarter" idx="12"/>
          </p:nvPr>
        </p:nvSpPr>
        <p:spPr>
          <a:xfrm>
            <a:off x="8665029" y="6356350"/>
            <a:ext cx="762000" cy="365125"/>
          </a:xfrm>
          <a:prstGeom prst="rect">
            <a:avLst/>
          </a:prstGeom>
        </p:spPr>
        <p:txBody>
          <a:bodyPr/>
          <a:lstStyle/>
          <a:p>
            <a:fld id="{33D5E2E2-41C1-3246-8D3F-014CA92AFEFA}" type="slidenum">
              <a:rPr lang="en-US" smtClean="0"/>
              <a:t>‹#›</a:t>
            </a:fld>
            <a:endParaRPr lang="en-US"/>
          </a:p>
        </p:txBody>
      </p:sp>
    </p:spTree>
    <p:extLst>
      <p:ext uri="{BB962C8B-B14F-4D97-AF65-F5344CB8AC3E}">
        <p14:creationId xmlns:p14="http://schemas.microsoft.com/office/powerpoint/2010/main" val="1077680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7EBC067-682B-FFEF-0B07-46A3477C9FBC}"/>
              </a:ext>
            </a:extLst>
          </p:cNvPr>
          <p:cNvSpPr>
            <a:spLocks noGrp="1"/>
          </p:cNvSpPr>
          <p:nvPr>
            <p:ph type="body" idx="1"/>
          </p:nvPr>
        </p:nvSpPr>
        <p:spPr>
          <a:xfrm>
            <a:off x="838200" y="2812355"/>
            <a:ext cx="8588829" cy="33646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itle Placeholder 26">
            <a:extLst>
              <a:ext uri="{FF2B5EF4-FFF2-40B4-BE49-F238E27FC236}">
                <a16:creationId xmlns:a16="http://schemas.microsoft.com/office/drawing/2014/main" id="{8A7F4B6D-D7F2-4210-0DBD-3FADCB343F49}"/>
              </a:ext>
            </a:extLst>
          </p:cNvPr>
          <p:cNvSpPr>
            <a:spLocks noGrp="1"/>
          </p:cNvSpPr>
          <p:nvPr>
            <p:ph type="title"/>
          </p:nvPr>
        </p:nvSpPr>
        <p:spPr>
          <a:xfrm>
            <a:off x="838200" y="1486792"/>
            <a:ext cx="8588829" cy="1325563"/>
          </a:xfrm>
          <a:prstGeom prst="rect">
            <a:avLst/>
          </a:prstGeom>
        </p:spPr>
        <p:txBody>
          <a:bodyPr vert="horz" lIns="91440" tIns="45720" rIns="91440" bIns="45720" rtlCol="0" anchor="ctr">
            <a:normAutofit/>
          </a:bodyPr>
          <a:lstStyle/>
          <a:p>
            <a:r>
              <a:rPr lang="en-US"/>
              <a:t>Click to edit Master title style</a:t>
            </a:r>
          </a:p>
        </p:txBody>
      </p:sp>
      <p:sp>
        <p:nvSpPr>
          <p:cNvPr id="28" name="Footer Placeholder 27">
            <a:extLst>
              <a:ext uri="{FF2B5EF4-FFF2-40B4-BE49-F238E27FC236}">
                <a16:creationId xmlns:a16="http://schemas.microsoft.com/office/drawing/2014/main" id="{E5E7CC23-CC35-73B6-2A27-A24732F5D9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aseline="0">
                <a:solidFill>
                  <a:schemeClr val="accent3"/>
                </a:solidFill>
              </a:defRPr>
            </a:lvl1pPr>
          </a:lstStyle>
          <a:p>
            <a:endParaRPr lang="en-US"/>
          </a:p>
        </p:txBody>
      </p:sp>
      <p:sp>
        <p:nvSpPr>
          <p:cNvPr id="29" name="Slide Number Placeholder 28">
            <a:extLst>
              <a:ext uri="{FF2B5EF4-FFF2-40B4-BE49-F238E27FC236}">
                <a16:creationId xmlns:a16="http://schemas.microsoft.com/office/drawing/2014/main" id="{CFF6DD0C-46EC-140B-EBB3-439D806ACE49}"/>
              </a:ext>
            </a:extLst>
          </p:cNvPr>
          <p:cNvSpPr>
            <a:spLocks noGrp="1"/>
          </p:cNvSpPr>
          <p:nvPr>
            <p:ph type="sldNum" sz="quarter" idx="4"/>
          </p:nvPr>
        </p:nvSpPr>
        <p:spPr>
          <a:xfrm>
            <a:off x="8610600" y="6356350"/>
            <a:ext cx="816429"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B62665-EB16-C446-9396-495D085BD792}" type="slidenum">
              <a:rPr lang="en-US" smtClean="0"/>
              <a:t>‹#›</a:t>
            </a:fld>
            <a:endParaRPr lang="en-US"/>
          </a:p>
        </p:txBody>
      </p:sp>
      <p:pic>
        <p:nvPicPr>
          <p:cNvPr id="8" name="Picture 7" descr="A logo of a company&#10;&#10;Description automatically generated with medium confidence">
            <a:extLst>
              <a:ext uri="{FF2B5EF4-FFF2-40B4-BE49-F238E27FC236}">
                <a16:creationId xmlns:a16="http://schemas.microsoft.com/office/drawing/2014/main" id="{FD70B2E5-18D2-2D28-67B1-4DAB25FDDC5C}"/>
              </a:ext>
            </a:extLst>
          </p:cNvPr>
          <p:cNvPicPr>
            <a:picLocks noChangeAspect="1"/>
          </p:cNvPicPr>
          <p:nvPr userDrawn="1"/>
        </p:nvPicPr>
        <p:blipFill>
          <a:blip r:embed="rId11"/>
          <a:stretch>
            <a:fillRect/>
          </a:stretch>
        </p:blipFill>
        <p:spPr>
          <a:xfrm>
            <a:off x="10442683" y="289372"/>
            <a:ext cx="1613831" cy="1106627"/>
          </a:xfrm>
          <a:prstGeom prst="rect">
            <a:avLst/>
          </a:prstGeom>
        </p:spPr>
      </p:pic>
      <p:sp>
        <p:nvSpPr>
          <p:cNvPr id="30" name="Date Placeholder 29">
            <a:extLst>
              <a:ext uri="{FF2B5EF4-FFF2-40B4-BE49-F238E27FC236}">
                <a16:creationId xmlns:a16="http://schemas.microsoft.com/office/drawing/2014/main" id="{640CB0BD-7E75-F85E-2E15-35D58881AF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41E09CE-EB6D-2845-B4C9-4E8576B6F79A}" type="datetimeFigureOut">
              <a:rPr lang="en-US" smtClean="0"/>
              <a:t>5/2/25</a:t>
            </a:fld>
            <a:endParaRPr lang="en-US"/>
          </a:p>
        </p:txBody>
      </p:sp>
      <p:pic>
        <p:nvPicPr>
          <p:cNvPr id="2" name="Picture 1" descr="A red and blue light rays&#10;&#10;Description automatically generated">
            <a:extLst>
              <a:ext uri="{FF2B5EF4-FFF2-40B4-BE49-F238E27FC236}">
                <a16:creationId xmlns:a16="http://schemas.microsoft.com/office/drawing/2014/main" id="{162FD695-74DE-4E52-DB09-D7116EEEA7E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164" y="0"/>
            <a:ext cx="6456218" cy="1267005"/>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19892D33-2563-A084-5D5A-61646E9B4699}"/>
              </a:ext>
            </a:extLst>
          </p:cNvPr>
          <p:cNvPicPr>
            <a:picLocks noChangeAspect="1"/>
          </p:cNvPicPr>
          <p:nvPr userDrawn="1"/>
        </p:nvPicPr>
        <p:blipFill>
          <a:blip r:embed="rId13"/>
          <a:stretch>
            <a:fillRect/>
          </a:stretch>
        </p:blipFill>
        <p:spPr>
          <a:xfrm>
            <a:off x="10587790" y="6324293"/>
            <a:ext cx="1307102" cy="285585"/>
          </a:xfrm>
          <a:prstGeom prst="rect">
            <a:avLst/>
          </a:prstGeom>
        </p:spPr>
      </p:pic>
    </p:spTree>
    <p:extLst>
      <p:ext uri="{BB962C8B-B14F-4D97-AF65-F5344CB8AC3E}">
        <p14:creationId xmlns:p14="http://schemas.microsoft.com/office/powerpoint/2010/main" val="2343727571"/>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3800" kern="1200" baseline="0">
          <a:solidFill>
            <a:schemeClr val="tx2"/>
          </a:solidFill>
          <a:latin typeface="IBM Plex Serif SemiBold" panose="02060703050406000203"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accent2"/>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2"/>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2"/>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2"/>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2"/>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worldskillsuk.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A1F67-1843-1877-98EB-F0251CBCB4A6}"/>
              </a:ext>
            </a:extLst>
          </p:cNvPr>
          <p:cNvSpPr>
            <a:spLocks noGrp="1"/>
          </p:cNvSpPr>
          <p:nvPr>
            <p:ph type="ctrTitle"/>
          </p:nvPr>
        </p:nvSpPr>
        <p:spPr>
          <a:xfrm>
            <a:off x="495300" y="3296652"/>
            <a:ext cx="10369216" cy="780014"/>
          </a:xfrm>
        </p:spPr>
        <p:txBody>
          <a:bodyPr>
            <a:noAutofit/>
          </a:bodyPr>
          <a:lstStyle/>
          <a:p>
            <a:pPr algn="l"/>
            <a:r>
              <a:rPr lang="en-US" sz="4000">
                <a:latin typeface="IBM Plex Serif SemiBold"/>
              </a:rPr>
              <a:t>Championing Skills Excellence: WorldSkills UK  </a:t>
            </a:r>
            <a:br>
              <a:rPr lang="en-US" sz="4000">
                <a:latin typeface="IBM Plex Serif SemiBold"/>
              </a:rPr>
            </a:br>
            <a:br>
              <a:rPr lang="en-US" sz="4000"/>
            </a:br>
            <a:endParaRPr lang="en-US" sz="4000"/>
          </a:p>
        </p:txBody>
      </p:sp>
      <p:sp>
        <p:nvSpPr>
          <p:cNvPr id="3" name="Subtitle 2">
            <a:extLst>
              <a:ext uri="{FF2B5EF4-FFF2-40B4-BE49-F238E27FC236}">
                <a16:creationId xmlns:a16="http://schemas.microsoft.com/office/drawing/2014/main" id="{DFA85D43-5554-F8CD-6DA6-A059AD37F83C}"/>
              </a:ext>
            </a:extLst>
          </p:cNvPr>
          <p:cNvSpPr>
            <a:spLocks noGrp="1"/>
          </p:cNvSpPr>
          <p:nvPr>
            <p:ph type="subTitle" idx="1"/>
          </p:nvPr>
        </p:nvSpPr>
        <p:spPr>
          <a:xfrm>
            <a:off x="495300" y="5057776"/>
            <a:ext cx="8588831" cy="664594"/>
          </a:xfrm>
        </p:spPr>
        <p:txBody>
          <a:bodyPr/>
          <a:lstStyle/>
          <a:p>
            <a:pPr algn="l"/>
            <a:r>
              <a:rPr lang="en-US">
                <a:latin typeface="IBM Plex Serif Medium" panose="02060603050406000203" pitchFamily="18" charset="0"/>
                <a:ea typeface="Open Sans" panose="020B0606030504020204" pitchFamily="34" charset="0"/>
                <a:cs typeface="Open Sans" panose="020B0606030504020204" pitchFamily="34" charset="0"/>
              </a:rPr>
              <a:t>&lt;Presentation author&gt;</a:t>
            </a:r>
          </a:p>
        </p:txBody>
      </p:sp>
      <p:pic>
        <p:nvPicPr>
          <p:cNvPr id="5" name="Picture 4" descr="A circular red and blue logo&#10;&#10;AI-generated content may be incorrect.">
            <a:extLst>
              <a:ext uri="{FF2B5EF4-FFF2-40B4-BE49-F238E27FC236}">
                <a16:creationId xmlns:a16="http://schemas.microsoft.com/office/drawing/2014/main" id="{92EC12DC-9A2C-ACB2-EC57-7B045226EC64}"/>
              </a:ext>
            </a:extLst>
          </p:cNvPr>
          <p:cNvPicPr>
            <a:picLocks noChangeAspect="1"/>
          </p:cNvPicPr>
          <p:nvPr/>
        </p:nvPicPr>
        <p:blipFill>
          <a:blip r:embed="rId3"/>
          <a:stretch>
            <a:fillRect/>
          </a:stretch>
        </p:blipFill>
        <p:spPr>
          <a:xfrm>
            <a:off x="9714049" y="3561348"/>
            <a:ext cx="2300934" cy="2300934"/>
          </a:xfrm>
          <a:prstGeom prst="rect">
            <a:avLst/>
          </a:prstGeom>
        </p:spPr>
      </p:pic>
    </p:spTree>
    <p:extLst>
      <p:ext uri="{BB962C8B-B14F-4D97-AF65-F5344CB8AC3E}">
        <p14:creationId xmlns:p14="http://schemas.microsoft.com/office/powerpoint/2010/main" val="4136475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A picture containing drawing&#10;&#10;Description automatically generated">
            <a:extLst>
              <a:ext uri="{FF2B5EF4-FFF2-40B4-BE49-F238E27FC236}">
                <a16:creationId xmlns:a16="http://schemas.microsoft.com/office/drawing/2014/main" id="{25BD00FE-C214-40FD-A067-1C57A6493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3650" y="73025"/>
            <a:ext cx="20383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12">
            <a:extLst>
              <a:ext uri="{FF2B5EF4-FFF2-40B4-BE49-F238E27FC236}">
                <a16:creationId xmlns:a16="http://schemas.microsoft.com/office/drawing/2014/main" id="{6D422568-6D73-4982-972A-4B122537DFE5}"/>
              </a:ext>
            </a:extLst>
          </p:cNvPr>
          <p:cNvSpPr txBox="1">
            <a:spLocks noChangeArrowheads="1"/>
          </p:cNvSpPr>
          <p:nvPr/>
        </p:nvSpPr>
        <p:spPr bwMode="auto">
          <a:xfrm>
            <a:off x="11707813" y="6259513"/>
            <a:ext cx="333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GB" altLang="en-US" sz="2000">
              <a:solidFill>
                <a:schemeClr val="bg1"/>
              </a:solidFill>
              <a:latin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2D77FF49-5CCD-48F4-97D2-9E19C3B6D2A5}"/>
              </a:ext>
            </a:extLst>
          </p:cNvPr>
          <p:cNvSpPr/>
          <p:nvPr/>
        </p:nvSpPr>
        <p:spPr>
          <a:xfrm>
            <a:off x="289808" y="1182032"/>
            <a:ext cx="7049766" cy="646331"/>
          </a:xfrm>
          <a:prstGeom prst="rect">
            <a:avLst/>
          </a:prstGeom>
        </p:spPr>
        <p:txBody>
          <a:bodyPr wrap="square">
            <a:spAutoFit/>
          </a:bodyPr>
          <a:lstStyle/>
          <a:p>
            <a:r>
              <a:rPr lang="en-GB" sz="3600" b="1">
                <a:solidFill>
                  <a:srgbClr val="183860"/>
                </a:solidFill>
                <a:latin typeface="IBM Plex Serif SemiBold" panose="02060703050406000203" pitchFamily="18" charset="0"/>
                <a:ea typeface="Open Sans" panose="020B0606030504020204" pitchFamily="34" charset="0"/>
                <a:cs typeface="Open Sans" panose="020B0606030504020204" pitchFamily="34" charset="0"/>
              </a:rPr>
              <a:t>Competition timeline </a:t>
            </a:r>
          </a:p>
        </p:txBody>
      </p:sp>
      <p:sp>
        <p:nvSpPr>
          <p:cNvPr id="3" name="Rectangle 2">
            <a:extLst>
              <a:ext uri="{FF2B5EF4-FFF2-40B4-BE49-F238E27FC236}">
                <a16:creationId xmlns:a16="http://schemas.microsoft.com/office/drawing/2014/main" id="{A91C57B2-BA86-4880-9759-60B7D4ED8D31}"/>
              </a:ext>
            </a:extLst>
          </p:cNvPr>
          <p:cNvSpPr/>
          <p:nvPr/>
        </p:nvSpPr>
        <p:spPr>
          <a:xfrm>
            <a:off x="397963" y="1874956"/>
            <a:ext cx="8784771" cy="4431983"/>
          </a:xfrm>
          <a:prstGeom prst="rect">
            <a:avLst/>
          </a:prstGeom>
        </p:spPr>
        <p:txBody>
          <a:bodyPr wrap="square">
            <a:spAutoFit/>
          </a:bodyPr>
          <a:lstStyle/>
          <a:p>
            <a:pPr>
              <a:spcBef>
                <a:spcPts val="0"/>
              </a:spcBef>
            </a:pPr>
            <a:r>
              <a:rPr lang="en-GB" sz="1600">
                <a:solidFill>
                  <a:srgbClr val="002060"/>
                </a:solidFill>
                <a:latin typeface="Open Sans" panose="020B0606030504020204" pitchFamily="34" charset="0"/>
                <a:ea typeface="Open Sans" panose="020B0606030504020204" pitchFamily="34" charset="0"/>
                <a:cs typeface="Open Sans" panose="020B0606030504020204" pitchFamily="34" charset="0"/>
              </a:rPr>
              <a:t>Spring</a:t>
            </a:r>
            <a:br>
              <a:rPr lang="en-GB" sz="1600">
                <a:solidFill>
                  <a:srgbClr val="002060"/>
                </a:solidFill>
                <a:latin typeface="Open Sans" panose="020B0606030504020204" pitchFamily="34" charset="0"/>
                <a:ea typeface="Open Sans" panose="020B0606030504020204" pitchFamily="34" charset="0"/>
                <a:cs typeface="Open Sans" panose="020B0606030504020204" pitchFamily="34" charset="0"/>
              </a:rPr>
            </a:br>
            <a:r>
              <a:rPr lang="en-GB" sz="1600" b="1">
                <a:solidFill>
                  <a:srgbClr val="002060"/>
                </a:solidFill>
                <a:latin typeface="Open Sans" panose="020B0606030504020204" pitchFamily="34" charset="0"/>
                <a:ea typeface="Open Sans" panose="020B0606030504020204" pitchFamily="34" charset="0"/>
                <a:cs typeface="Open Sans" panose="020B0606030504020204" pitchFamily="34" charset="0"/>
              </a:rPr>
              <a:t>Registration</a:t>
            </a:r>
            <a:r>
              <a:rPr lang="en-GB" sz="1600">
                <a:solidFill>
                  <a:srgbClr val="002060"/>
                </a:solidFill>
                <a:latin typeface="Open Sans" panose="020B0606030504020204" pitchFamily="34" charset="0"/>
                <a:ea typeface="Open Sans" panose="020B0606030504020204" pitchFamily="34" charset="0"/>
                <a:cs typeface="Open Sans" panose="020B0606030504020204" pitchFamily="34" charset="0"/>
              </a:rPr>
              <a:t>  </a:t>
            </a:r>
          </a:p>
          <a:p>
            <a:pPr>
              <a:spcBef>
                <a:spcPts val="0"/>
              </a:spcBef>
            </a:pPr>
            <a:endParaRPr lang="en-GB" sz="160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GB" sz="1600">
                <a:solidFill>
                  <a:srgbClr val="002060"/>
                </a:solidFill>
                <a:latin typeface="Open Sans" panose="020B0606030504020204" pitchFamily="34" charset="0"/>
                <a:ea typeface="Open Sans" panose="020B0606030504020204" pitchFamily="34" charset="0"/>
                <a:cs typeface="Open Sans" panose="020B0606030504020204" pitchFamily="34" charset="0"/>
              </a:rPr>
              <a:t>Spring</a:t>
            </a:r>
          </a:p>
          <a:p>
            <a:pPr>
              <a:spcBef>
                <a:spcPts val="0"/>
              </a:spcBef>
            </a:pPr>
            <a:r>
              <a:rPr lang="en-GB" sz="1600" b="1">
                <a:solidFill>
                  <a:srgbClr val="002060"/>
                </a:solidFill>
                <a:latin typeface="Open Sans" panose="020B0606030504020204" pitchFamily="34" charset="0"/>
                <a:ea typeface="Open Sans" panose="020B0606030504020204" pitchFamily="34" charset="0"/>
                <a:cs typeface="Open Sans" panose="020B0606030504020204" pitchFamily="34" charset="0"/>
              </a:rPr>
              <a:t>Entry Stage</a:t>
            </a:r>
          </a:p>
          <a:p>
            <a:pPr>
              <a:spcBef>
                <a:spcPts val="0"/>
              </a:spcBef>
            </a:pPr>
            <a:endParaRPr lang="en-GB" sz="160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GB" sz="1600">
                <a:solidFill>
                  <a:srgbClr val="002060"/>
                </a:solidFill>
                <a:latin typeface="Open Sans" panose="020B0606030504020204" pitchFamily="34" charset="0"/>
                <a:ea typeface="Open Sans" panose="020B0606030504020204" pitchFamily="34" charset="0"/>
                <a:cs typeface="Open Sans" panose="020B0606030504020204" pitchFamily="34" charset="0"/>
              </a:rPr>
              <a:t>Spring / Summer</a:t>
            </a:r>
            <a:br>
              <a:rPr lang="en-GB" sz="1600">
                <a:solidFill>
                  <a:srgbClr val="002060"/>
                </a:solidFill>
                <a:latin typeface="Open Sans" panose="020B0606030504020204" pitchFamily="34" charset="0"/>
                <a:ea typeface="Open Sans" panose="020B0606030504020204" pitchFamily="34" charset="0"/>
                <a:cs typeface="Open Sans" panose="020B0606030504020204" pitchFamily="34" charset="0"/>
              </a:rPr>
            </a:br>
            <a:r>
              <a:rPr lang="en-GB" sz="1600" b="1">
                <a:solidFill>
                  <a:srgbClr val="002060"/>
                </a:solidFill>
                <a:latin typeface="Open Sans" panose="020B0606030504020204" pitchFamily="34" charset="0"/>
                <a:ea typeface="Open Sans" panose="020B0606030504020204" pitchFamily="34" charset="0"/>
                <a:cs typeface="Open Sans" panose="020B0606030504020204" pitchFamily="34" charset="0"/>
              </a:rPr>
              <a:t>National Qualifiers </a:t>
            </a:r>
            <a:endParaRPr lang="en-GB" sz="160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spcBef>
                <a:spcPts val="0"/>
              </a:spcBef>
            </a:pPr>
            <a:endParaRPr lang="en-GB" sz="160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GB" sz="1600">
                <a:solidFill>
                  <a:srgbClr val="002060"/>
                </a:solidFill>
                <a:latin typeface="Open Sans" panose="020B0606030504020204" pitchFamily="34" charset="0"/>
                <a:ea typeface="Open Sans" panose="020B0606030504020204" pitchFamily="34" charset="0"/>
                <a:cs typeface="Open Sans" panose="020B0606030504020204" pitchFamily="34" charset="0"/>
              </a:rPr>
              <a:t>Summer</a:t>
            </a:r>
            <a:br>
              <a:rPr lang="en-GB" sz="1600">
                <a:solidFill>
                  <a:srgbClr val="002060"/>
                </a:solidFill>
                <a:latin typeface="Open Sans" panose="020B0606030504020204" pitchFamily="34" charset="0"/>
                <a:ea typeface="Open Sans" panose="020B0606030504020204" pitchFamily="34" charset="0"/>
                <a:cs typeface="Open Sans" panose="020B0606030504020204" pitchFamily="34" charset="0"/>
              </a:rPr>
            </a:br>
            <a:r>
              <a:rPr lang="en-GB" sz="1600" b="1">
                <a:solidFill>
                  <a:srgbClr val="002060"/>
                </a:solidFill>
                <a:latin typeface="Open Sans" panose="020B0606030504020204" pitchFamily="34" charset="0"/>
                <a:ea typeface="Open Sans" panose="020B0606030504020204" pitchFamily="34" charset="0"/>
                <a:cs typeface="Open Sans" panose="020B0606030504020204" pitchFamily="34" charset="0"/>
              </a:rPr>
              <a:t>Announcement of Finalists </a:t>
            </a:r>
            <a:endParaRPr lang="en-GB" sz="160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spcBef>
                <a:spcPts val="0"/>
              </a:spcBef>
            </a:pPr>
            <a:endParaRPr lang="en-GB" sz="160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GB" sz="1600">
                <a:solidFill>
                  <a:srgbClr val="002060"/>
                </a:solidFill>
                <a:latin typeface="Open Sans" panose="020B0606030504020204" pitchFamily="34" charset="0"/>
                <a:ea typeface="Open Sans" panose="020B0606030504020204" pitchFamily="34" charset="0"/>
                <a:cs typeface="Open Sans" panose="020B0606030504020204" pitchFamily="34" charset="0"/>
              </a:rPr>
              <a:t>Autumn</a:t>
            </a:r>
            <a:br>
              <a:rPr lang="en-GB" sz="1600">
                <a:solidFill>
                  <a:srgbClr val="002060"/>
                </a:solidFill>
                <a:latin typeface="Open Sans" panose="020B0606030504020204" pitchFamily="34" charset="0"/>
                <a:ea typeface="Open Sans" panose="020B0606030504020204" pitchFamily="34" charset="0"/>
                <a:cs typeface="Open Sans" panose="020B0606030504020204" pitchFamily="34" charset="0"/>
              </a:rPr>
            </a:br>
            <a:r>
              <a:rPr lang="en-GB" sz="1600" b="1">
                <a:solidFill>
                  <a:srgbClr val="002060"/>
                </a:solidFill>
                <a:latin typeface="Open Sans" panose="020B0606030504020204" pitchFamily="34" charset="0"/>
                <a:ea typeface="Open Sans" panose="020B0606030504020204" pitchFamily="34" charset="0"/>
                <a:cs typeface="Open Sans" panose="020B0606030504020204" pitchFamily="34" charset="0"/>
              </a:rPr>
              <a:t>Finalists Development Training </a:t>
            </a:r>
            <a:endParaRPr lang="en-GB" sz="160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spcBef>
                <a:spcPts val="0"/>
              </a:spcBef>
            </a:pPr>
            <a:endParaRPr lang="en-GB" sz="160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GB" sz="1600">
                <a:solidFill>
                  <a:srgbClr val="002060"/>
                </a:solidFill>
                <a:latin typeface="Open Sans" panose="020B0606030504020204" pitchFamily="34" charset="0"/>
                <a:ea typeface="Open Sans" panose="020B0606030504020204" pitchFamily="34" charset="0"/>
                <a:cs typeface="Open Sans" panose="020B0606030504020204" pitchFamily="34" charset="0"/>
              </a:rPr>
              <a:t>November</a:t>
            </a:r>
            <a:br>
              <a:rPr lang="en-GB" sz="1600">
                <a:solidFill>
                  <a:srgbClr val="002060"/>
                </a:solidFill>
                <a:latin typeface="Open Sans" panose="020B0606030504020204" pitchFamily="34" charset="0"/>
                <a:ea typeface="Open Sans" panose="020B0606030504020204" pitchFamily="34" charset="0"/>
                <a:cs typeface="Open Sans" panose="020B0606030504020204" pitchFamily="34" charset="0"/>
              </a:rPr>
            </a:br>
            <a:r>
              <a:rPr lang="en-GB" sz="1600" b="1">
                <a:solidFill>
                  <a:srgbClr val="002060"/>
                </a:solidFill>
                <a:latin typeface="Open Sans" panose="020B0606030504020204" pitchFamily="34" charset="0"/>
                <a:ea typeface="Open Sans" panose="020B0606030504020204" pitchFamily="34" charset="0"/>
                <a:cs typeface="Open Sans" panose="020B0606030504020204" pitchFamily="34" charset="0"/>
              </a:rPr>
              <a:t>UK National Finals </a:t>
            </a:r>
            <a:endParaRPr lang="en-GB" sz="160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picture containing icon&#10;&#10;Description automatically generated">
            <a:extLst>
              <a:ext uri="{FF2B5EF4-FFF2-40B4-BE49-F238E27FC236}">
                <a16:creationId xmlns:a16="http://schemas.microsoft.com/office/drawing/2014/main" id="{2B22A1C6-17E9-40B8-92C4-111DD570D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7655" y="638799"/>
            <a:ext cx="6329736" cy="6329736"/>
          </a:xfrm>
          <a:prstGeom prst="rect">
            <a:avLst/>
          </a:prstGeom>
        </p:spPr>
      </p:pic>
      <p:sp>
        <p:nvSpPr>
          <p:cNvPr id="4" name="TextBox 3">
            <a:extLst>
              <a:ext uri="{FF2B5EF4-FFF2-40B4-BE49-F238E27FC236}">
                <a16:creationId xmlns:a16="http://schemas.microsoft.com/office/drawing/2014/main" id="{6080344A-2082-491E-A043-F4B91A28E3F3}"/>
              </a:ext>
            </a:extLst>
          </p:cNvPr>
          <p:cNvSpPr txBox="1"/>
          <p:nvPr/>
        </p:nvSpPr>
        <p:spPr>
          <a:xfrm>
            <a:off x="8130406" y="4058292"/>
            <a:ext cx="643725" cy="769441"/>
          </a:xfrm>
          <a:prstGeom prst="rect">
            <a:avLst/>
          </a:prstGeom>
          <a:noFill/>
        </p:spPr>
        <p:txBody>
          <a:bodyPr wrap="square" rtlCol="0">
            <a:spAutoFit/>
          </a:bodyPr>
          <a:lstStyle/>
          <a:p>
            <a:r>
              <a:rPr lang="en-GB" sz="4400">
                <a:solidFill>
                  <a:srgbClr val="DA291C"/>
                </a:solidFill>
              </a:rPr>
              <a:t>X</a:t>
            </a:r>
          </a:p>
        </p:txBody>
      </p:sp>
      <p:sp>
        <p:nvSpPr>
          <p:cNvPr id="11" name="TextBox 10">
            <a:extLst>
              <a:ext uri="{FF2B5EF4-FFF2-40B4-BE49-F238E27FC236}">
                <a16:creationId xmlns:a16="http://schemas.microsoft.com/office/drawing/2014/main" id="{1DAC67AA-65D3-467B-AE97-E0753EF25CB6}"/>
              </a:ext>
            </a:extLst>
          </p:cNvPr>
          <p:cNvSpPr txBox="1"/>
          <p:nvPr/>
        </p:nvSpPr>
        <p:spPr>
          <a:xfrm>
            <a:off x="11031430" y="3232342"/>
            <a:ext cx="643725" cy="769441"/>
          </a:xfrm>
          <a:prstGeom prst="rect">
            <a:avLst/>
          </a:prstGeom>
          <a:noFill/>
        </p:spPr>
        <p:txBody>
          <a:bodyPr wrap="square" rtlCol="0">
            <a:spAutoFit/>
          </a:bodyPr>
          <a:lstStyle/>
          <a:p>
            <a:r>
              <a:rPr lang="en-GB" sz="4400">
                <a:solidFill>
                  <a:srgbClr val="DA291C"/>
                </a:solidFill>
              </a:rPr>
              <a:t>X</a:t>
            </a:r>
          </a:p>
        </p:txBody>
      </p:sp>
      <p:sp>
        <p:nvSpPr>
          <p:cNvPr id="12" name="TextBox 11">
            <a:extLst>
              <a:ext uri="{FF2B5EF4-FFF2-40B4-BE49-F238E27FC236}">
                <a16:creationId xmlns:a16="http://schemas.microsoft.com/office/drawing/2014/main" id="{8679E34C-FDA5-46E3-BD38-04186C52F069}"/>
              </a:ext>
            </a:extLst>
          </p:cNvPr>
          <p:cNvSpPr txBox="1"/>
          <p:nvPr/>
        </p:nvSpPr>
        <p:spPr>
          <a:xfrm>
            <a:off x="9054865" y="4058291"/>
            <a:ext cx="643725" cy="769441"/>
          </a:xfrm>
          <a:prstGeom prst="rect">
            <a:avLst/>
          </a:prstGeom>
          <a:noFill/>
        </p:spPr>
        <p:txBody>
          <a:bodyPr wrap="square" rtlCol="0">
            <a:spAutoFit/>
          </a:bodyPr>
          <a:lstStyle/>
          <a:p>
            <a:r>
              <a:rPr lang="en-GB" sz="4400">
                <a:solidFill>
                  <a:srgbClr val="DA291C"/>
                </a:solidFill>
              </a:rPr>
              <a:t>X</a:t>
            </a:r>
          </a:p>
        </p:txBody>
      </p:sp>
      <p:sp>
        <p:nvSpPr>
          <p:cNvPr id="13" name="TextBox 12">
            <a:extLst>
              <a:ext uri="{FF2B5EF4-FFF2-40B4-BE49-F238E27FC236}">
                <a16:creationId xmlns:a16="http://schemas.microsoft.com/office/drawing/2014/main" id="{8377BA4C-0617-45A3-8690-1FE90071B00D}"/>
              </a:ext>
            </a:extLst>
          </p:cNvPr>
          <p:cNvSpPr txBox="1"/>
          <p:nvPr/>
        </p:nvSpPr>
        <p:spPr>
          <a:xfrm>
            <a:off x="10038464" y="4045327"/>
            <a:ext cx="643725" cy="769441"/>
          </a:xfrm>
          <a:prstGeom prst="rect">
            <a:avLst/>
          </a:prstGeom>
          <a:noFill/>
        </p:spPr>
        <p:txBody>
          <a:bodyPr wrap="square" rtlCol="0">
            <a:spAutoFit/>
          </a:bodyPr>
          <a:lstStyle/>
          <a:p>
            <a:r>
              <a:rPr lang="en-GB" sz="4400">
                <a:solidFill>
                  <a:srgbClr val="DA291C"/>
                </a:solidFill>
              </a:rPr>
              <a:t>X</a:t>
            </a:r>
          </a:p>
        </p:txBody>
      </p:sp>
      <p:sp>
        <p:nvSpPr>
          <p:cNvPr id="14" name="TextBox 13">
            <a:extLst>
              <a:ext uri="{FF2B5EF4-FFF2-40B4-BE49-F238E27FC236}">
                <a16:creationId xmlns:a16="http://schemas.microsoft.com/office/drawing/2014/main" id="{8BE727BD-B54B-4D41-A109-ECCA54151DAD}"/>
              </a:ext>
            </a:extLst>
          </p:cNvPr>
          <p:cNvSpPr txBox="1"/>
          <p:nvPr/>
        </p:nvSpPr>
        <p:spPr>
          <a:xfrm>
            <a:off x="8138079" y="4090948"/>
            <a:ext cx="643725" cy="769441"/>
          </a:xfrm>
          <a:prstGeom prst="rect">
            <a:avLst/>
          </a:prstGeom>
          <a:noFill/>
        </p:spPr>
        <p:txBody>
          <a:bodyPr wrap="square" rtlCol="0">
            <a:spAutoFit/>
          </a:bodyPr>
          <a:lstStyle/>
          <a:p>
            <a:r>
              <a:rPr lang="en-GB" sz="4400">
                <a:solidFill>
                  <a:srgbClr val="DA291C"/>
                </a:solidFill>
              </a:rPr>
              <a:t>X</a:t>
            </a:r>
          </a:p>
        </p:txBody>
      </p:sp>
      <p:sp>
        <p:nvSpPr>
          <p:cNvPr id="15" name="TextBox 14">
            <a:extLst>
              <a:ext uri="{FF2B5EF4-FFF2-40B4-BE49-F238E27FC236}">
                <a16:creationId xmlns:a16="http://schemas.microsoft.com/office/drawing/2014/main" id="{D18BB912-7942-4D0A-91BE-908DC1F315E9}"/>
              </a:ext>
            </a:extLst>
          </p:cNvPr>
          <p:cNvSpPr txBox="1"/>
          <p:nvPr/>
        </p:nvSpPr>
        <p:spPr>
          <a:xfrm>
            <a:off x="8125190" y="4838618"/>
            <a:ext cx="643725" cy="769441"/>
          </a:xfrm>
          <a:prstGeom prst="rect">
            <a:avLst/>
          </a:prstGeom>
          <a:noFill/>
        </p:spPr>
        <p:txBody>
          <a:bodyPr wrap="square" rtlCol="0">
            <a:spAutoFit/>
          </a:bodyPr>
          <a:lstStyle/>
          <a:p>
            <a:r>
              <a:rPr lang="en-GB" sz="4400">
                <a:solidFill>
                  <a:srgbClr val="DA291C"/>
                </a:solidFill>
              </a:rPr>
              <a:t>X</a:t>
            </a:r>
          </a:p>
        </p:txBody>
      </p:sp>
      <p:sp>
        <p:nvSpPr>
          <p:cNvPr id="16" name="TextBox 15">
            <a:extLst>
              <a:ext uri="{FF2B5EF4-FFF2-40B4-BE49-F238E27FC236}">
                <a16:creationId xmlns:a16="http://schemas.microsoft.com/office/drawing/2014/main" id="{F28025DD-D860-448D-9996-47C996241435}"/>
              </a:ext>
            </a:extLst>
          </p:cNvPr>
          <p:cNvSpPr txBox="1"/>
          <p:nvPr/>
        </p:nvSpPr>
        <p:spPr>
          <a:xfrm>
            <a:off x="9104507" y="4838617"/>
            <a:ext cx="643725" cy="769441"/>
          </a:xfrm>
          <a:prstGeom prst="rect">
            <a:avLst/>
          </a:prstGeom>
          <a:noFill/>
        </p:spPr>
        <p:txBody>
          <a:bodyPr wrap="square" rtlCol="0">
            <a:spAutoFit/>
          </a:bodyPr>
          <a:lstStyle/>
          <a:p>
            <a:r>
              <a:rPr lang="en-GB" sz="4400">
                <a:solidFill>
                  <a:srgbClr val="DA291C"/>
                </a:solidFill>
              </a:rPr>
              <a:t>X</a:t>
            </a:r>
          </a:p>
        </p:txBody>
      </p:sp>
      <p:sp>
        <p:nvSpPr>
          <p:cNvPr id="17" name="TextBox 16">
            <a:extLst>
              <a:ext uri="{FF2B5EF4-FFF2-40B4-BE49-F238E27FC236}">
                <a16:creationId xmlns:a16="http://schemas.microsoft.com/office/drawing/2014/main" id="{12A89432-9021-47DC-B9BB-F4978267685B}"/>
              </a:ext>
            </a:extLst>
          </p:cNvPr>
          <p:cNvSpPr txBox="1"/>
          <p:nvPr/>
        </p:nvSpPr>
        <p:spPr>
          <a:xfrm>
            <a:off x="10079521" y="4838617"/>
            <a:ext cx="643725" cy="769441"/>
          </a:xfrm>
          <a:prstGeom prst="rect">
            <a:avLst/>
          </a:prstGeom>
          <a:noFill/>
        </p:spPr>
        <p:txBody>
          <a:bodyPr wrap="square" rtlCol="0">
            <a:spAutoFit/>
          </a:bodyPr>
          <a:lstStyle/>
          <a:p>
            <a:r>
              <a:rPr lang="en-GB" sz="4400">
                <a:solidFill>
                  <a:srgbClr val="DA291C"/>
                </a:solidFill>
              </a:rPr>
              <a:t>X</a:t>
            </a:r>
          </a:p>
        </p:txBody>
      </p:sp>
    </p:spTree>
    <p:extLst>
      <p:ext uri="{BB962C8B-B14F-4D97-AF65-F5344CB8AC3E}">
        <p14:creationId xmlns:p14="http://schemas.microsoft.com/office/powerpoint/2010/main" val="32605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15"/>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16"/>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p:bldP spid="11" grpId="1"/>
      <p:bldP spid="12" grpId="0"/>
      <p:bldP spid="12" grpId="1"/>
      <p:bldP spid="13" grpId="0"/>
      <p:bldP spid="13" grpId="1"/>
      <p:bldP spid="14" grpId="0"/>
      <p:bldP spid="14" grpId="1"/>
      <p:bldP spid="15" grpId="0"/>
      <p:bldP spid="15" grpId="1"/>
      <p:bldP spid="16" grpId="0"/>
      <p:bldP spid="16" grpId="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A1F67-1843-1877-98EB-F0251CBCB4A6}"/>
              </a:ext>
            </a:extLst>
          </p:cNvPr>
          <p:cNvSpPr>
            <a:spLocks noGrp="1"/>
          </p:cNvSpPr>
          <p:nvPr>
            <p:ph type="ctrTitle"/>
          </p:nvPr>
        </p:nvSpPr>
        <p:spPr>
          <a:xfrm>
            <a:off x="274320" y="1460950"/>
            <a:ext cx="6087917" cy="885047"/>
          </a:xfrm>
        </p:spPr>
        <p:txBody>
          <a:bodyPr>
            <a:normAutofit fontScale="90000"/>
          </a:bodyPr>
          <a:lstStyle/>
          <a:p>
            <a:pPr algn="l"/>
            <a:r>
              <a:rPr lang="en-US"/>
              <a:t>The impact of WorldSkills UK competitions</a:t>
            </a:r>
          </a:p>
        </p:txBody>
      </p:sp>
      <p:pic>
        <p:nvPicPr>
          <p:cNvPr id="30" name="Picture 29" descr="A person in a red shirt&#10;&#10;Description automatically generated">
            <a:extLst>
              <a:ext uri="{FF2B5EF4-FFF2-40B4-BE49-F238E27FC236}">
                <a16:creationId xmlns:a16="http://schemas.microsoft.com/office/drawing/2014/main" id="{038AEF61-B715-D108-2A51-9EAAD381AC8F}"/>
              </a:ext>
            </a:extLst>
          </p:cNvPr>
          <p:cNvPicPr>
            <a:picLocks noChangeAspect="1"/>
          </p:cNvPicPr>
          <p:nvPr/>
        </p:nvPicPr>
        <p:blipFill>
          <a:blip r:embed="rId3"/>
          <a:stretch>
            <a:fillRect/>
          </a:stretch>
        </p:blipFill>
        <p:spPr>
          <a:xfrm>
            <a:off x="9472823" y="1331174"/>
            <a:ext cx="2920344" cy="4916906"/>
          </a:xfrm>
          <a:prstGeom prst="rect">
            <a:avLst/>
          </a:prstGeom>
        </p:spPr>
      </p:pic>
      <p:sp>
        <p:nvSpPr>
          <p:cNvPr id="33" name="Subtitle 2">
            <a:extLst>
              <a:ext uri="{FF2B5EF4-FFF2-40B4-BE49-F238E27FC236}">
                <a16:creationId xmlns:a16="http://schemas.microsoft.com/office/drawing/2014/main" id="{9B97047C-963E-29D3-97FD-D1838E80ED47}"/>
              </a:ext>
            </a:extLst>
          </p:cNvPr>
          <p:cNvSpPr>
            <a:spLocks noGrp="1"/>
          </p:cNvSpPr>
          <p:nvPr>
            <p:ph type="subTitle" idx="1"/>
          </p:nvPr>
        </p:nvSpPr>
        <p:spPr>
          <a:xfrm>
            <a:off x="274320" y="2720551"/>
            <a:ext cx="6087916" cy="3259144"/>
          </a:xfrm>
        </p:spPr>
        <p:txBody>
          <a:bodyPr>
            <a:normAutofit/>
          </a:bodyPr>
          <a:lstStyle/>
          <a:p>
            <a:pPr marL="285750" indent="-285750" algn="l">
              <a:buFont typeface="Wingdings" panose="05000000000000000000" pitchFamily="2" charset="2"/>
              <a:buChar char="ü"/>
            </a:pPr>
            <a:r>
              <a:rPr lang="en-GB" sz="1800">
                <a:solidFill>
                  <a:srgbClr val="183860"/>
                </a:solidFill>
                <a:latin typeface="IBM Plex Serif" panose="02060503050406000203" pitchFamily="18" charset="0"/>
              </a:rPr>
              <a:t>Helps to achieve qualification goals</a:t>
            </a:r>
            <a:endParaRPr lang="en-US" sz="1800">
              <a:solidFill>
                <a:srgbClr val="183860"/>
              </a:solidFill>
              <a:latin typeface="IBM Plex Serif" panose="02060503050406000203" pitchFamily="18" charset="0"/>
            </a:endParaRPr>
          </a:p>
          <a:p>
            <a:pPr marL="285750" indent="-285750" algn="l">
              <a:buFont typeface="Wingdings" panose="05000000000000000000" pitchFamily="2" charset="2"/>
              <a:buChar char="ü"/>
            </a:pPr>
            <a:r>
              <a:rPr lang="en-GB" sz="1800">
                <a:solidFill>
                  <a:srgbClr val="183860"/>
                </a:solidFill>
                <a:latin typeface="IBM Plex Serif" panose="02060503050406000203" pitchFamily="18" charset="0"/>
              </a:rPr>
              <a:t>Improves self-esteem and confidence</a:t>
            </a:r>
          </a:p>
          <a:p>
            <a:pPr marL="285750" indent="-285750" algn="l">
              <a:buFont typeface="Wingdings" panose="05000000000000000000" pitchFamily="2" charset="2"/>
              <a:buChar char="ü"/>
            </a:pPr>
            <a:r>
              <a:rPr lang="en-GB" sz="1800">
                <a:solidFill>
                  <a:srgbClr val="183860"/>
                </a:solidFill>
                <a:latin typeface="IBM Plex Serif" panose="02060503050406000203" pitchFamily="18" charset="0"/>
              </a:rPr>
              <a:t>Develops personal, technical and employability skills</a:t>
            </a:r>
          </a:p>
          <a:p>
            <a:pPr marL="285750" indent="-285750" algn="l">
              <a:buFont typeface="Wingdings" panose="05000000000000000000" pitchFamily="2" charset="2"/>
              <a:buChar char="ü"/>
            </a:pPr>
            <a:r>
              <a:rPr lang="en-GB" sz="1800">
                <a:solidFill>
                  <a:srgbClr val="183860"/>
                </a:solidFill>
                <a:latin typeface="IBM Plex Serif" panose="02060503050406000203" pitchFamily="18" charset="0"/>
              </a:rPr>
              <a:t>Builds on strengths and identifies areas for development</a:t>
            </a:r>
          </a:p>
          <a:p>
            <a:pPr marL="285750" indent="-285750" algn="l">
              <a:buFont typeface="Wingdings" panose="05000000000000000000" pitchFamily="2" charset="2"/>
              <a:buChar char="ü"/>
            </a:pPr>
            <a:r>
              <a:rPr lang="en-GB" sz="1800">
                <a:solidFill>
                  <a:srgbClr val="183860"/>
                </a:solidFill>
                <a:latin typeface="IBM Plex Serif" panose="02060503050406000203" pitchFamily="18" charset="0"/>
              </a:rPr>
              <a:t>Raises aspirations and ambitions</a:t>
            </a:r>
          </a:p>
          <a:p>
            <a:pPr marL="285750" indent="-285750" algn="l">
              <a:buFont typeface="Wingdings" panose="05000000000000000000" pitchFamily="2" charset="2"/>
              <a:buChar char="ü"/>
            </a:pPr>
            <a:r>
              <a:rPr lang="en-GB" sz="1800">
                <a:solidFill>
                  <a:srgbClr val="183860"/>
                </a:solidFill>
                <a:latin typeface="IBM Plex Serif" panose="02060503050406000203" pitchFamily="18" charset="0"/>
              </a:rPr>
              <a:t>Developing networks with peers and industry</a:t>
            </a:r>
          </a:p>
          <a:p>
            <a:pPr marL="285750" indent="-285750" algn="l">
              <a:buFont typeface="Wingdings" panose="05000000000000000000" pitchFamily="2" charset="2"/>
              <a:buChar char="ü"/>
            </a:pPr>
            <a:endParaRPr lang="en-GB" sz="1800">
              <a:solidFill>
                <a:srgbClr val="183860"/>
              </a:solidFill>
              <a:latin typeface="IBM Plex Serif" panose="02060503050406000203" pitchFamily="18" charset="0"/>
            </a:endParaRPr>
          </a:p>
        </p:txBody>
      </p:sp>
      <p:pic>
        <p:nvPicPr>
          <p:cNvPr id="3" name="Picture 2">
            <a:extLst>
              <a:ext uri="{FF2B5EF4-FFF2-40B4-BE49-F238E27FC236}">
                <a16:creationId xmlns:a16="http://schemas.microsoft.com/office/drawing/2014/main" id="{5410DBA1-01D9-CDDA-804D-B2CB41E231FF}"/>
              </a:ext>
            </a:extLst>
          </p:cNvPr>
          <p:cNvPicPr>
            <a:picLocks noChangeAspect="1"/>
          </p:cNvPicPr>
          <p:nvPr/>
        </p:nvPicPr>
        <p:blipFill rotWithShape="1">
          <a:blip r:embed="rId4"/>
          <a:srcRect l="8112" r="71148" b="404"/>
          <a:stretch/>
        </p:blipFill>
        <p:spPr>
          <a:xfrm>
            <a:off x="7261467" y="268046"/>
            <a:ext cx="2211355" cy="2466179"/>
          </a:xfrm>
          <a:prstGeom prst="rect">
            <a:avLst/>
          </a:prstGeom>
        </p:spPr>
      </p:pic>
      <p:pic>
        <p:nvPicPr>
          <p:cNvPr id="4" name="Picture 3">
            <a:extLst>
              <a:ext uri="{FF2B5EF4-FFF2-40B4-BE49-F238E27FC236}">
                <a16:creationId xmlns:a16="http://schemas.microsoft.com/office/drawing/2014/main" id="{A21BC46B-5E81-CEEC-CFF2-AF998C4D56FA}"/>
              </a:ext>
            </a:extLst>
          </p:cNvPr>
          <p:cNvPicPr>
            <a:picLocks noChangeAspect="1"/>
          </p:cNvPicPr>
          <p:nvPr/>
        </p:nvPicPr>
        <p:blipFill rotWithShape="1">
          <a:blip r:embed="rId4"/>
          <a:srcRect l="28393" t="76" r="49413" b="-255"/>
          <a:stretch/>
        </p:blipFill>
        <p:spPr>
          <a:xfrm>
            <a:off x="7261467" y="2102496"/>
            <a:ext cx="2211355" cy="2318108"/>
          </a:xfrm>
          <a:prstGeom prst="rect">
            <a:avLst/>
          </a:prstGeom>
        </p:spPr>
      </p:pic>
      <p:pic>
        <p:nvPicPr>
          <p:cNvPr id="5" name="Picture 4">
            <a:extLst>
              <a:ext uri="{FF2B5EF4-FFF2-40B4-BE49-F238E27FC236}">
                <a16:creationId xmlns:a16="http://schemas.microsoft.com/office/drawing/2014/main" id="{6E7A3763-BC72-1B76-B516-2DD7120E0E8F}"/>
              </a:ext>
            </a:extLst>
          </p:cNvPr>
          <p:cNvPicPr>
            <a:picLocks noChangeAspect="1"/>
          </p:cNvPicPr>
          <p:nvPr/>
        </p:nvPicPr>
        <p:blipFill rotWithShape="1">
          <a:blip r:embed="rId4"/>
          <a:srcRect l="49286" t="1791" r="29286" b="2052"/>
          <a:stretch/>
        </p:blipFill>
        <p:spPr>
          <a:xfrm>
            <a:off x="7261467" y="4306531"/>
            <a:ext cx="2211355" cy="2304478"/>
          </a:xfrm>
          <a:prstGeom prst="rect">
            <a:avLst/>
          </a:prstGeom>
        </p:spPr>
      </p:pic>
    </p:spTree>
    <p:extLst>
      <p:ext uri="{BB962C8B-B14F-4D97-AF65-F5344CB8AC3E}">
        <p14:creationId xmlns:p14="http://schemas.microsoft.com/office/powerpoint/2010/main" val="2944283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D954-4787-B36A-0601-C0CD06A2DD67}"/>
              </a:ext>
            </a:extLst>
          </p:cNvPr>
          <p:cNvSpPr>
            <a:spLocks noGrp="1"/>
          </p:cNvSpPr>
          <p:nvPr>
            <p:ph type="ctrTitle"/>
          </p:nvPr>
        </p:nvSpPr>
        <p:spPr>
          <a:xfrm>
            <a:off x="426718" y="961632"/>
            <a:ext cx="7089650" cy="1080256"/>
          </a:xfrm>
        </p:spPr>
        <p:txBody>
          <a:bodyPr>
            <a:normAutofit/>
          </a:bodyPr>
          <a:lstStyle/>
          <a:p>
            <a:pPr algn="l"/>
            <a:r>
              <a:rPr lang="en-GB"/>
              <a:t>My journey – my experience </a:t>
            </a:r>
          </a:p>
        </p:txBody>
      </p:sp>
      <p:sp>
        <p:nvSpPr>
          <p:cNvPr id="3" name="Subtitle 2">
            <a:extLst>
              <a:ext uri="{FF2B5EF4-FFF2-40B4-BE49-F238E27FC236}">
                <a16:creationId xmlns:a16="http://schemas.microsoft.com/office/drawing/2014/main" id="{2336C2AE-6351-76BE-F4E4-22A35E6822D5}"/>
              </a:ext>
            </a:extLst>
          </p:cNvPr>
          <p:cNvSpPr>
            <a:spLocks noGrp="1"/>
          </p:cNvSpPr>
          <p:nvPr>
            <p:ph type="subTitle" idx="1"/>
          </p:nvPr>
        </p:nvSpPr>
        <p:spPr>
          <a:xfrm>
            <a:off x="426718" y="2576043"/>
            <a:ext cx="5639105" cy="2901304"/>
          </a:xfrm>
        </p:spPr>
        <p:txBody>
          <a:bodyPr>
            <a:normAutofit lnSpcReduction="10000"/>
          </a:bodyPr>
          <a:lstStyle/>
          <a:p>
            <a:pPr algn="l"/>
            <a:r>
              <a:rPr lang="en-GB" sz="1800">
                <a:solidFill>
                  <a:srgbClr val="183860"/>
                </a:solidFill>
                <a:latin typeface="IBM Plex Serif Medium" panose="02060603050406000203" pitchFamily="18" charset="0"/>
              </a:rPr>
              <a:t>Share here what courses you did and how this led you to take part in WorldSkills UK. </a:t>
            </a:r>
          </a:p>
          <a:p>
            <a:pPr algn="l"/>
            <a:r>
              <a:rPr lang="en-GB" sz="1800">
                <a:solidFill>
                  <a:srgbClr val="183860"/>
                </a:solidFill>
                <a:latin typeface="IBM Plex Serif Medium" panose="02060603050406000203" pitchFamily="18" charset="0"/>
              </a:rPr>
              <a:t>Why did you choose this course? </a:t>
            </a:r>
          </a:p>
          <a:p>
            <a:pPr algn="l"/>
            <a:r>
              <a:rPr lang="en-GB" sz="1800">
                <a:solidFill>
                  <a:srgbClr val="183860"/>
                </a:solidFill>
                <a:latin typeface="IBM Plex Serif Medium" panose="02060603050406000203" pitchFamily="18" charset="0"/>
              </a:rPr>
              <a:t>What was your study experience like? </a:t>
            </a:r>
          </a:p>
          <a:p>
            <a:pPr algn="l"/>
            <a:r>
              <a:rPr lang="en-GB" sz="1800">
                <a:solidFill>
                  <a:srgbClr val="183860"/>
                </a:solidFill>
                <a:latin typeface="IBM Plex Serif Medium" panose="02060603050406000203" pitchFamily="18" charset="0"/>
              </a:rPr>
              <a:t>How did you get involved in competitions and what did you think at the time?</a:t>
            </a:r>
          </a:p>
          <a:p>
            <a:pPr algn="l"/>
            <a:endParaRPr lang="en-GB" sz="1800">
              <a:solidFill>
                <a:srgbClr val="183860"/>
              </a:solidFill>
              <a:latin typeface="IBM Plex Serif Medium" panose="02060603050406000203" pitchFamily="18" charset="0"/>
            </a:endParaRPr>
          </a:p>
          <a:p>
            <a:pPr algn="l"/>
            <a:r>
              <a:rPr lang="en-GB" sz="1800">
                <a:solidFill>
                  <a:srgbClr val="183860"/>
                </a:solidFill>
                <a:latin typeface="IBM Plex Serif Medium" panose="02060603050406000203" pitchFamily="18" charset="0"/>
              </a:rPr>
              <a:t>The next slide is where you can focus on your competing journey.  </a:t>
            </a:r>
          </a:p>
        </p:txBody>
      </p:sp>
      <p:pic>
        <p:nvPicPr>
          <p:cNvPr id="8" name="Picture 7" descr="A group of people in red shirts&#10;&#10;Description automatically generated">
            <a:extLst>
              <a:ext uri="{FF2B5EF4-FFF2-40B4-BE49-F238E27FC236}">
                <a16:creationId xmlns:a16="http://schemas.microsoft.com/office/drawing/2014/main" id="{B6F2AD80-183B-059F-EC41-EE4F1D67B45F}"/>
              </a:ext>
            </a:extLst>
          </p:cNvPr>
          <p:cNvPicPr>
            <a:picLocks noChangeAspect="1"/>
          </p:cNvPicPr>
          <p:nvPr/>
        </p:nvPicPr>
        <p:blipFill>
          <a:blip r:embed="rId2"/>
          <a:stretch>
            <a:fillRect/>
          </a:stretch>
        </p:blipFill>
        <p:spPr>
          <a:xfrm>
            <a:off x="8406275" y="1608470"/>
            <a:ext cx="3597664" cy="2234672"/>
          </a:xfrm>
          <a:prstGeom prst="rect">
            <a:avLst/>
          </a:prstGeom>
        </p:spPr>
      </p:pic>
      <p:pic>
        <p:nvPicPr>
          <p:cNvPr id="17" name="Picture 16" descr="A person cutting meat in a kitchen&#10;&#10;Description automatically generated">
            <a:extLst>
              <a:ext uri="{FF2B5EF4-FFF2-40B4-BE49-F238E27FC236}">
                <a16:creationId xmlns:a16="http://schemas.microsoft.com/office/drawing/2014/main" id="{7B646AAE-8295-3F20-F561-CDC21C8AB7B7}"/>
              </a:ext>
            </a:extLst>
          </p:cNvPr>
          <p:cNvPicPr>
            <a:picLocks noChangeAspect="1"/>
          </p:cNvPicPr>
          <p:nvPr/>
        </p:nvPicPr>
        <p:blipFill>
          <a:blip r:embed="rId3"/>
          <a:stretch>
            <a:fillRect/>
          </a:stretch>
        </p:blipFill>
        <p:spPr>
          <a:xfrm>
            <a:off x="8406275" y="3843142"/>
            <a:ext cx="3597664" cy="2399614"/>
          </a:xfrm>
          <a:prstGeom prst="rect">
            <a:avLst/>
          </a:prstGeom>
        </p:spPr>
      </p:pic>
    </p:spTree>
    <p:extLst>
      <p:ext uri="{BB962C8B-B14F-4D97-AF65-F5344CB8AC3E}">
        <p14:creationId xmlns:p14="http://schemas.microsoft.com/office/powerpoint/2010/main" val="3078089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D954-4787-B36A-0601-C0CD06A2DD67}"/>
              </a:ext>
            </a:extLst>
          </p:cNvPr>
          <p:cNvSpPr>
            <a:spLocks noGrp="1"/>
          </p:cNvSpPr>
          <p:nvPr>
            <p:ph type="ctrTitle"/>
          </p:nvPr>
        </p:nvSpPr>
        <p:spPr>
          <a:xfrm>
            <a:off x="635330" y="1071360"/>
            <a:ext cx="5919218" cy="1080256"/>
          </a:xfrm>
        </p:spPr>
        <p:txBody>
          <a:bodyPr>
            <a:normAutofit/>
          </a:bodyPr>
          <a:lstStyle/>
          <a:p>
            <a:pPr algn="l"/>
            <a:r>
              <a:rPr lang="en-GB"/>
              <a:t>My journey – competing </a:t>
            </a:r>
          </a:p>
        </p:txBody>
      </p:sp>
      <p:sp>
        <p:nvSpPr>
          <p:cNvPr id="10" name="TextBox 9">
            <a:extLst>
              <a:ext uri="{FF2B5EF4-FFF2-40B4-BE49-F238E27FC236}">
                <a16:creationId xmlns:a16="http://schemas.microsoft.com/office/drawing/2014/main" id="{F62BC792-E589-A66E-62F1-9AADDFB63295}"/>
              </a:ext>
            </a:extLst>
          </p:cNvPr>
          <p:cNvSpPr txBox="1"/>
          <p:nvPr/>
        </p:nvSpPr>
        <p:spPr>
          <a:xfrm>
            <a:off x="836722" y="2828836"/>
            <a:ext cx="7565598"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rPr>
              <a:t>Talk about your competition experience and share any pictures if possible. </a:t>
            </a:r>
          </a:p>
          <a:p>
            <a:pPr marL="171450" marR="0" indent="-171450" algn="l" defTabSz="914400" rtl="0" fontAlgn="auto" latinLnBrk="0" hangingPunct="0">
              <a:lnSpc>
                <a:spcPct val="100000"/>
              </a:lnSpc>
              <a:spcBef>
                <a:spcPts val="0"/>
              </a:spcBef>
              <a:spcAft>
                <a:spcPts val="0"/>
              </a:spcAft>
              <a:buClrTx/>
              <a:buSzTx/>
              <a:buFontTx/>
              <a:buChar char="-"/>
              <a:tabLst/>
            </a:pPr>
            <a:r>
              <a:rPr lang="en-GB">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rPr>
              <a:t>What did this involve? </a:t>
            </a:r>
          </a:p>
          <a:p>
            <a:pPr marL="171450" marR="0" indent="-171450" algn="l" defTabSz="914400" rtl="0" fontAlgn="auto" latinLnBrk="0" hangingPunct="0">
              <a:lnSpc>
                <a:spcPct val="100000"/>
              </a:lnSpc>
              <a:spcBef>
                <a:spcPts val="0"/>
              </a:spcBef>
              <a:spcAft>
                <a:spcPts val="0"/>
              </a:spcAft>
              <a:buClrTx/>
              <a:buSzTx/>
              <a:buFontTx/>
              <a:buChar char="-"/>
              <a:tabLst/>
            </a:pPr>
            <a:r>
              <a:rPr lang="en-GB">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rPr>
              <a:t>How did it help you grow and hone your skills? </a:t>
            </a:r>
          </a:p>
          <a:p>
            <a:pPr marL="171450" marR="0" indent="-171450" algn="l" defTabSz="914400" rtl="0" fontAlgn="auto" latinLnBrk="0" hangingPunct="0">
              <a:lnSpc>
                <a:spcPct val="100000"/>
              </a:lnSpc>
              <a:spcBef>
                <a:spcPts val="0"/>
              </a:spcBef>
              <a:spcAft>
                <a:spcPts val="0"/>
              </a:spcAft>
              <a:buClrTx/>
              <a:buSzTx/>
              <a:buFontTx/>
              <a:buChar char="-"/>
              <a:tabLst/>
            </a:pPr>
            <a:r>
              <a:rPr lang="en-GB">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rPr>
              <a:t>What was your highlight?</a:t>
            </a:r>
          </a:p>
          <a:p>
            <a:pPr marL="171450" marR="0" indent="-171450" algn="l" defTabSz="914400" rtl="0" fontAlgn="auto" latinLnBrk="0" hangingPunct="0">
              <a:lnSpc>
                <a:spcPct val="100000"/>
              </a:lnSpc>
              <a:spcBef>
                <a:spcPts val="0"/>
              </a:spcBef>
              <a:spcAft>
                <a:spcPts val="0"/>
              </a:spcAft>
              <a:buClrTx/>
              <a:buSzTx/>
              <a:buFontTx/>
              <a:buChar char="-"/>
              <a:tabLst/>
            </a:pPr>
            <a:r>
              <a:rPr lang="en-GB">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rPr>
              <a:t>How has competing benefitted you professionally and personally? </a:t>
            </a:r>
          </a:p>
          <a:p>
            <a:pPr marR="0" algn="l" defTabSz="914400" rtl="0" fontAlgn="auto" latinLnBrk="0" hangingPunct="0">
              <a:lnSpc>
                <a:spcPct val="100000"/>
              </a:lnSpc>
              <a:spcBef>
                <a:spcPts val="0"/>
              </a:spcBef>
              <a:spcAft>
                <a:spcPts val="0"/>
              </a:spcAft>
              <a:buClrTx/>
              <a:buSzTx/>
              <a:tabLst/>
            </a:pPr>
            <a:endParaRPr lang="en-GB">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endParaRPr>
          </a:p>
          <a:p>
            <a:pPr marR="0" algn="l" defTabSz="914400" rtl="0" fontAlgn="auto" latinLnBrk="0" hangingPunct="0">
              <a:lnSpc>
                <a:spcPct val="100000"/>
              </a:lnSpc>
              <a:spcBef>
                <a:spcPts val="0"/>
              </a:spcBef>
              <a:spcAft>
                <a:spcPts val="0"/>
              </a:spcAft>
              <a:buClrTx/>
              <a:buSzTx/>
              <a:tabLst/>
            </a:pPr>
            <a:r>
              <a:rPr lang="en-GB">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rPr>
              <a:t>Add anything else you’d like to share. </a:t>
            </a:r>
          </a:p>
        </p:txBody>
      </p:sp>
    </p:spTree>
    <p:extLst>
      <p:ext uri="{BB962C8B-B14F-4D97-AF65-F5344CB8AC3E}">
        <p14:creationId xmlns:p14="http://schemas.microsoft.com/office/powerpoint/2010/main" val="1905945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D954-4787-B36A-0601-C0CD06A2DD67}"/>
              </a:ext>
            </a:extLst>
          </p:cNvPr>
          <p:cNvSpPr>
            <a:spLocks noGrp="1"/>
          </p:cNvSpPr>
          <p:nvPr>
            <p:ph type="ctrTitle"/>
          </p:nvPr>
        </p:nvSpPr>
        <p:spPr>
          <a:xfrm>
            <a:off x="838198" y="1272528"/>
            <a:ext cx="6934202" cy="1080256"/>
          </a:xfrm>
        </p:spPr>
        <p:txBody>
          <a:bodyPr>
            <a:normAutofit fontScale="90000"/>
          </a:bodyPr>
          <a:lstStyle/>
          <a:p>
            <a:pPr algn="l"/>
            <a:r>
              <a:rPr lang="en-GB"/>
              <a:t>My journey – now and next steps</a:t>
            </a:r>
          </a:p>
        </p:txBody>
      </p:sp>
      <p:pic>
        <p:nvPicPr>
          <p:cNvPr id="10" name="Picture 9" descr="A group of people sitting in a room&#10;&#10;Description automatically generated">
            <a:extLst>
              <a:ext uri="{FF2B5EF4-FFF2-40B4-BE49-F238E27FC236}">
                <a16:creationId xmlns:a16="http://schemas.microsoft.com/office/drawing/2014/main" id="{29B58C90-8B80-153C-B4F3-D40300F81BA7}"/>
              </a:ext>
            </a:extLst>
          </p:cNvPr>
          <p:cNvPicPr>
            <a:picLocks noChangeAspect="1"/>
          </p:cNvPicPr>
          <p:nvPr/>
        </p:nvPicPr>
        <p:blipFill>
          <a:blip r:embed="rId3"/>
          <a:stretch>
            <a:fillRect/>
          </a:stretch>
        </p:blipFill>
        <p:spPr>
          <a:xfrm>
            <a:off x="8587141" y="1465643"/>
            <a:ext cx="3449573" cy="2216850"/>
          </a:xfrm>
          <a:prstGeom prst="rect">
            <a:avLst/>
          </a:prstGeom>
        </p:spPr>
      </p:pic>
      <p:pic>
        <p:nvPicPr>
          <p:cNvPr id="12" name="Picture 11" descr="A group of people standing in a room&#10;&#10;Description automatically generated">
            <a:extLst>
              <a:ext uri="{FF2B5EF4-FFF2-40B4-BE49-F238E27FC236}">
                <a16:creationId xmlns:a16="http://schemas.microsoft.com/office/drawing/2014/main" id="{1EAAE625-1344-6D82-DAAC-C7E45864C9FD}"/>
              </a:ext>
            </a:extLst>
          </p:cNvPr>
          <p:cNvPicPr>
            <a:picLocks noChangeAspect="1"/>
          </p:cNvPicPr>
          <p:nvPr/>
        </p:nvPicPr>
        <p:blipFill>
          <a:blip r:embed="rId4"/>
          <a:stretch>
            <a:fillRect/>
          </a:stretch>
        </p:blipFill>
        <p:spPr>
          <a:xfrm>
            <a:off x="8587141" y="3682493"/>
            <a:ext cx="3449573" cy="2299715"/>
          </a:xfrm>
          <a:prstGeom prst="rect">
            <a:avLst/>
          </a:prstGeom>
        </p:spPr>
      </p:pic>
      <p:pic>
        <p:nvPicPr>
          <p:cNvPr id="6" name="Picture 5" descr="A person talking to a person standing next to a machine&#10;&#10;Description automatically generated">
            <a:extLst>
              <a:ext uri="{FF2B5EF4-FFF2-40B4-BE49-F238E27FC236}">
                <a16:creationId xmlns:a16="http://schemas.microsoft.com/office/drawing/2014/main" id="{0D04872D-79AF-06A5-5582-D98F46123CDD}"/>
              </a:ext>
            </a:extLst>
          </p:cNvPr>
          <p:cNvPicPr>
            <a:picLocks noChangeAspect="1"/>
          </p:cNvPicPr>
          <p:nvPr/>
        </p:nvPicPr>
        <p:blipFill>
          <a:blip r:embed="rId5"/>
          <a:stretch>
            <a:fillRect/>
          </a:stretch>
        </p:blipFill>
        <p:spPr>
          <a:xfrm>
            <a:off x="8496000" y="3706868"/>
            <a:ext cx="3531266" cy="2354177"/>
          </a:xfrm>
          <a:prstGeom prst="rect">
            <a:avLst/>
          </a:prstGeom>
        </p:spPr>
      </p:pic>
      <p:pic>
        <p:nvPicPr>
          <p:cNvPr id="7" name="Picture 6" descr="A person and person in a kitchen&#10;&#10;Description automatically generated">
            <a:extLst>
              <a:ext uri="{FF2B5EF4-FFF2-40B4-BE49-F238E27FC236}">
                <a16:creationId xmlns:a16="http://schemas.microsoft.com/office/drawing/2014/main" id="{95587BFA-D1D0-BA57-9AD4-B0DAA2C85B14}"/>
              </a:ext>
            </a:extLst>
          </p:cNvPr>
          <p:cNvPicPr>
            <a:picLocks noChangeAspect="1"/>
          </p:cNvPicPr>
          <p:nvPr/>
        </p:nvPicPr>
        <p:blipFill>
          <a:blip r:embed="rId6"/>
          <a:stretch>
            <a:fillRect/>
          </a:stretch>
        </p:blipFill>
        <p:spPr>
          <a:xfrm>
            <a:off x="8496000" y="1351541"/>
            <a:ext cx="3531266" cy="2355327"/>
          </a:xfrm>
          <a:prstGeom prst="rect">
            <a:avLst/>
          </a:prstGeom>
        </p:spPr>
      </p:pic>
      <p:sp>
        <p:nvSpPr>
          <p:cNvPr id="9" name="TextBox 8">
            <a:extLst>
              <a:ext uri="{FF2B5EF4-FFF2-40B4-BE49-F238E27FC236}">
                <a16:creationId xmlns:a16="http://schemas.microsoft.com/office/drawing/2014/main" id="{CC4C2837-3497-0D92-0964-43716BF51B44}"/>
              </a:ext>
            </a:extLst>
          </p:cNvPr>
          <p:cNvSpPr txBox="1"/>
          <p:nvPr/>
        </p:nvSpPr>
        <p:spPr>
          <a:xfrm>
            <a:off x="385257" y="2529204"/>
            <a:ext cx="7748943" cy="52629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GB">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rPr>
              <a:t>What are you up to now because of your experience?</a:t>
            </a:r>
          </a:p>
          <a:p>
            <a:pPr marL="0" marR="0" indent="0" algn="l" defTabSz="914400" rtl="0" fontAlgn="auto" latinLnBrk="0" hangingPunct="0">
              <a:lnSpc>
                <a:spcPct val="100000"/>
              </a:lnSpc>
              <a:spcBef>
                <a:spcPts val="0"/>
              </a:spcBef>
              <a:spcAft>
                <a:spcPts val="0"/>
              </a:spcAft>
              <a:buClrTx/>
              <a:buSzTx/>
              <a:buFontTx/>
              <a:buNone/>
              <a:tabLst/>
            </a:pPr>
            <a:r>
              <a:rPr lang="en-GB">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rPr>
              <a:t>Reflect on how your WorldSkills UK competition experience has influenced where you are today. What doors have opened since then, and how has it shaped your current work or studies?</a:t>
            </a:r>
          </a:p>
          <a:p>
            <a:pPr marL="0" marR="0" indent="0" algn="l" defTabSz="914400" rtl="0" fontAlgn="auto" latinLnBrk="0" hangingPunct="0">
              <a:lnSpc>
                <a:spcPct val="100000"/>
              </a:lnSpc>
              <a:spcBef>
                <a:spcPts val="0"/>
              </a:spcBef>
              <a:spcAft>
                <a:spcPts val="0"/>
              </a:spcAft>
              <a:buClrTx/>
              <a:buSzTx/>
              <a:buFontTx/>
              <a:buNone/>
              <a:tabLst/>
            </a:pPr>
            <a:endParaRPr lang="en-GB">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GB">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rPr>
              <a:t>How has your competition experience impacted this?</a:t>
            </a:r>
          </a:p>
          <a:p>
            <a:pPr marL="0" marR="0" indent="0" algn="l" defTabSz="914400" rtl="0" fontAlgn="auto" latinLnBrk="0" hangingPunct="0">
              <a:lnSpc>
                <a:spcPct val="100000"/>
              </a:lnSpc>
              <a:spcBef>
                <a:spcPts val="0"/>
              </a:spcBef>
              <a:spcAft>
                <a:spcPts val="0"/>
              </a:spcAft>
              <a:buClrTx/>
              <a:buSzTx/>
              <a:buFontTx/>
              <a:buNone/>
              <a:tabLst/>
            </a:pPr>
            <a:r>
              <a:rPr lang="en-GB">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rPr>
              <a:t>Dive into how the skills, knowledge, and confidence gained through your WorldSkills UK journey have played a role in your current path. Did it offer you new opportunities? </a:t>
            </a:r>
          </a:p>
          <a:p>
            <a:pPr marL="0" marR="0" indent="0" algn="l" defTabSz="914400" rtl="0" fontAlgn="auto" latinLnBrk="0" hangingPunct="0">
              <a:lnSpc>
                <a:spcPct val="100000"/>
              </a:lnSpc>
              <a:spcBef>
                <a:spcPts val="0"/>
              </a:spcBef>
              <a:spcAft>
                <a:spcPts val="0"/>
              </a:spcAft>
              <a:buClrTx/>
              <a:buSzTx/>
              <a:buFontTx/>
              <a:buNone/>
              <a:tabLst/>
            </a:pPr>
            <a:endParaRPr lang="en-GB">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GB">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GB">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rPr>
              <a:t>What are you looking to do next or aiming to be in the future?</a:t>
            </a:r>
          </a:p>
          <a:p>
            <a:pPr marL="0" marR="0" indent="0" algn="l" defTabSz="914400" rtl="0" fontAlgn="auto" latinLnBrk="0" hangingPunct="0">
              <a:lnSpc>
                <a:spcPct val="100000"/>
              </a:lnSpc>
              <a:spcBef>
                <a:spcPts val="0"/>
              </a:spcBef>
              <a:spcAft>
                <a:spcPts val="0"/>
              </a:spcAft>
              <a:buClrTx/>
              <a:buSzTx/>
              <a:buFontTx/>
              <a:buNone/>
              <a:tabLst/>
            </a:pPr>
            <a:r>
              <a:rPr lang="en-GB">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rPr>
              <a:t>Outline your aspirations moving forward. What goals do you have in the near and distant future, and how do you see your WorldSkills UK experience contributing to your ongoing journey?</a:t>
            </a:r>
          </a:p>
          <a:p>
            <a:pPr marL="0" marR="0" indent="0" algn="l" defTabSz="914400" rtl="0" fontAlgn="auto" latinLnBrk="0" hangingPunct="0">
              <a:lnSpc>
                <a:spcPct val="100000"/>
              </a:lnSpc>
              <a:spcBef>
                <a:spcPts val="0"/>
              </a:spcBef>
              <a:spcAft>
                <a:spcPts val="0"/>
              </a:spcAft>
              <a:buClrTx/>
              <a:buSzTx/>
              <a:buFontTx/>
              <a:buNone/>
              <a:tabLst/>
            </a:pPr>
            <a:endParaRPr lang="en-GB">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GB">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GB">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Tree>
    <p:extLst>
      <p:ext uri="{BB962C8B-B14F-4D97-AF65-F5344CB8AC3E}">
        <p14:creationId xmlns:p14="http://schemas.microsoft.com/office/powerpoint/2010/main" val="969785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A1F67-1843-1877-98EB-F0251CBCB4A6}"/>
              </a:ext>
            </a:extLst>
          </p:cNvPr>
          <p:cNvSpPr>
            <a:spLocks noGrp="1"/>
          </p:cNvSpPr>
          <p:nvPr>
            <p:ph type="ctrTitle"/>
          </p:nvPr>
        </p:nvSpPr>
        <p:spPr>
          <a:xfrm>
            <a:off x="838200" y="1436913"/>
            <a:ext cx="8588830" cy="915869"/>
          </a:xfrm>
        </p:spPr>
        <p:txBody>
          <a:bodyPr/>
          <a:lstStyle/>
          <a:p>
            <a:pPr algn="l"/>
            <a:r>
              <a:rPr lang="en-US"/>
              <a:t>Top tips</a:t>
            </a:r>
          </a:p>
        </p:txBody>
      </p:sp>
      <p:sp>
        <p:nvSpPr>
          <p:cNvPr id="3" name="Subtitle 2">
            <a:extLst>
              <a:ext uri="{FF2B5EF4-FFF2-40B4-BE49-F238E27FC236}">
                <a16:creationId xmlns:a16="http://schemas.microsoft.com/office/drawing/2014/main" id="{DFA85D43-5554-F8CD-6DA6-A059AD37F83C}"/>
              </a:ext>
            </a:extLst>
          </p:cNvPr>
          <p:cNvSpPr>
            <a:spLocks noGrp="1"/>
          </p:cNvSpPr>
          <p:nvPr>
            <p:ph type="subTitle" idx="1"/>
          </p:nvPr>
        </p:nvSpPr>
        <p:spPr>
          <a:xfrm>
            <a:off x="735263" y="2609126"/>
            <a:ext cx="7439526" cy="3512274"/>
          </a:xfrm>
        </p:spPr>
        <p:txBody>
          <a:bodyPr>
            <a:normAutofit/>
          </a:bodyPr>
          <a:lstStyle/>
          <a:p>
            <a:pPr algn="l"/>
            <a:r>
              <a:rPr lang="en-US" sz="1800">
                <a:solidFill>
                  <a:srgbClr val="183860"/>
                </a:solidFill>
                <a:latin typeface="IBM Plex Serif Medium" panose="02060603050406000203" pitchFamily="18" charset="0"/>
              </a:rPr>
              <a:t>Share here any top tips you have for students to inspire their career planning and get involved in competitions. </a:t>
            </a:r>
          </a:p>
          <a:p>
            <a:pPr algn="l"/>
            <a:endParaRPr lang="en-US" sz="1800">
              <a:solidFill>
                <a:srgbClr val="183860"/>
              </a:solidFill>
              <a:latin typeface="IBM Plex Serif Medium" panose="02060603050406000203" pitchFamily="18" charset="0"/>
            </a:endParaRPr>
          </a:p>
          <a:p>
            <a:pPr marL="342900" indent="-342900" algn="l">
              <a:buFont typeface="Arial" panose="020B0604020202020204" pitchFamily="34" charset="0"/>
              <a:buChar char="•"/>
            </a:pPr>
            <a:r>
              <a:rPr lang="en-US" sz="1800">
                <a:solidFill>
                  <a:srgbClr val="183860"/>
                </a:solidFill>
                <a:latin typeface="IBM Plex Serif Medium" panose="02060603050406000203" pitchFamily="18" charset="0"/>
              </a:rPr>
              <a:t>If college students, share any tips about how to get involved in in competitions, such as speak to your educator or employer if an apprentice and visit the WorldSkills UK website to find out more. </a:t>
            </a:r>
          </a:p>
          <a:p>
            <a:pPr marL="342900" indent="-342900" algn="l">
              <a:buFont typeface="Arial" panose="020B0604020202020204" pitchFamily="34" charset="0"/>
              <a:buChar char="•"/>
            </a:pPr>
            <a:r>
              <a:rPr lang="en-US" sz="1800">
                <a:solidFill>
                  <a:srgbClr val="183860"/>
                </a:solidFill>
                <a:latin typeface="IBM Plex Serif Medium" panose="02060603050406000203" pitchFamily="18" charset="0"/>
              </a:rPr>
              <a:t>If educators, share advice on how best to engage and encourage students to take part.  You can signpost to our educator resources found on the </a:t>
            </a:r>
            <a:r>
              <a:rPr lang="en-US" sz="1800">
                <a:solidFill>
                  <a:srgbClr val="FF0000"/>
                </a:solidFill>
                <a:latin typeface="IBM Plex Serif Medium" panose="02060603050406000203" pitchFamily="18" charset="0"/>
              </a:rPr>
              <a:t>WorldSkills UK Learning Lab</a:t>
            </a:r>
            <a:r>
              <a:rPr lang="en-US" sz="1800">
                <a:solidFill>
                  <a:srgbClr val="183860"/>
                </a:solidFill>
                <a:latin typeface="IBM Plex Serif Medium" panose="02060603050406000203" pitchFamily="18" charset="0"/>
              </a:rPr>
              <a:t>, </a:t>
            </a:r>
            <a:r>
              <a:rPr lang="en-GB" sz="1800">
                <a:solidFill>
                  <a:srgbClr val="183860"/>
                </a:solidFill>
                <a:latin typeface="IBM Plex Serif Medium" panose="02060603050406000203" pitchFamily="18" charset="0"/>
              </a:rPr>
              <a:t>designed to support educators to inspire and develop excellence in students and apprentices.</a:t>
            </a:r>
            <a:r>
              <a:rPr lang="en-US" sz="1800">
                <a:solidFill>
                  <a:srgbClr val="183860"/>
                </a:solidFill>
                <a:latin typeface="IBM Plex Serif Medium" panose="02060603050406000203" pitchFamily="18" charset="0"/>
              </a:rPr>
              <a:t> </a:t>
            </a:r>
            <a:endParaRPr lang="en-US" sz="1800">
              <a:solidFill>
                <a:srgbClr val="FF0000"/>
              </a:solidFill>
              <a:latin typeface="IBM Plex Serif Medium" panose="02060603050406000203" pitchFamily="18" charset="0"/>
            </a:endParaRPr>
          </a:p>
        </p:txBody>
      </p:sp>
      <p:pic>
        <p:nvPicPr>
          <p:cNvPr id="5" name="Picture 4" descr="A person using a machine&#10;&#10;Description automatically generated">
            <a:extLst>
              <a:ext uri="{FF2B5EF4-FFF2-40B4-BE49-F238E27FC236}">
                <a16:creationId xmlns:a16="http://schemas.microsoft.com/office/drawing/2014/main" id="{2C8D09EC-3033-172F-C828-8039F7408D1D}"/>
              </a:ext>
            </a:extLst>
          </p:cNvPr>
          <p:cNvPicPr>
            <a:picLocks noChangeAspect="1"/>
          </p:cNvPicPr>
          <p:nvPr/>
        </p:nvPicPr>
        <p:blipFill>
          <a:blip r:embed="rId2"/>
          <a:stretch>
            <a:fillRect/>
          </a:stretch>
        </p:blipFill>
        <p:spPr>
          <a:xfrm>
            <a:off x="8369300" y="0"/>
            <a:ext cx="3822700" cy="6121400"/>
          </a:xfrm>
          <a:prstGeom prst="rect">
            <a:avLst/>
          </a:prstGeom>
        </p:spPr>
      </p:pic>
    </p:spTree>
    <p:extLst>
      <p:ext uri="{BB962C8B-B14F-4D97-AF65-F5344CB8AC3E}">
        <p14:creationId xmlns:p14="http://schemas.microsoft.com/office/powerpoint/2010/main" val="1712650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A14052A-178E-386E-729A-75E8629FCD2B}"/>
              </a:ext>
            </a:extLst>
          </p:cNvPr>
          <p:cNvSpPr>
            <a:spLocks noGrp="1"/>
          </p:cNvSpPr>
          <p:nvPr>
            <p:ph type="ctrTitle"/>
          </p:nvPr>
        </p:nvSpPr>
        <p:spPr>
          <a:xfrm>
            <a:off x="725185" y="1200607"/>
            <a:ext cx="3774897" cy="1080256"/>
          </a:xfrm>
        </p:spPr>
        <p:txBody>
          <a:bodyPr/>
          <a:lstStyle/>
          <a:p>
            <a:pPr algn="l"/>
            <a:r>
              <a:rPr lang="en-GB"/>
              <a:t>&lt;Slide title&gt;</a:t>
            </a:r>
          </a:p>
        </p:txBody>
      </p:sp>
      <p:pic>
        <p:nvPicPr>
          <p:cNvPr id="3" name="Picture 2" descr="A person looking at a computer&#10;&#10;Description automatically generated">
            <a:extLst>
              <a:ext uri="{FF2B5EF4-FFF2-40B4-BE49-F238E27FC236}">
                <a16:creationId xmlns:a16="http://schemas.microsoft.com/office/drawing/2014/main" id="{F47D4B3E-6823-3792-0AC0-283EDAC02BEB}"/>
              </a:ext>
            </a:extLst>
          </p:cNvPr>
          <p:cNvPicPr>
            <a:picLocks noChangeAspect="1"/>
          </p:cNvPicPr>
          <p:nvPr/>
        </p:nvPicPr>
        <p:blipFill>
          <a:blip r:embed="rId3"/>
          <a:stretch>
            <a:fillRect/>
          </a:stretch>
        </p:blipFill>
        <p:spPr>
          <a:xfrm>
            <a:off x="8991600" y="0"/>
            <a:ext cx="3200400" cy="6350000"/>
          </a:xfrm>
          <a:prstGeom prst="rect">
            <a:avLst/>
          </a:prstGeom>
        </p:spPr>
      </p:pic>
      <p:sp>
        <p:nvSpPr>
          <p:cNvPr id="2" name="Subtitle 2">
            <a:extLst>
              <a:ext uri="{FF2B5EF4-FFF2-40B4-BE49-F238E27FC236}">
                <a16:creationId xmlns:a16="http://schemas.microsoft.com/office/drawing/2014/main" id="{BFB9F00B-BA56-746F-4336-7ED6F3A5507C}"/>
              </a:ext>
            </a:extLst>
          </p:cNvPr>
          <p:cNvSpPr>
            <a:spLocks noGrp="1"/>
          </p:cNvSpPr>
          <p:nvPr>
            <p:ph type="subTitle" idx="1"/>
          </p:nvPr>
        </p:nvSpPr>
        <p:spPr>
          <a:xfrm>
            <a:off x="735263" y="2609126"/>
            <a:ext cx="7439526" cy="3512274"/>
          </a:xfrm>
        </p:spPr>
        <p:txBody>
          <a:bodyPr>
            <a:normAutofit/>
          </a:bodyPr>
          <a:lstStyle/>
          <a:p>
            <a:pPr algn="l"/>
            <a:r>
              <a:rPr lang="en-US" sz="1800">
                <a:solidFill>
                  <a:srgbClr val="183860"/>
                </a:solidFill>
                <a:latin typeface="IBM Plex Serif Medium" panose="02060603050406000203" pitchFamily="18" charset="0"/>
              </a:rPr>
              <a:t>[Additional slides for any content or photos]</a:t>
            </a:r>
          </a:p>
        </p:txBody>
      </p:sp>
    </p:spTree>
    <p:extLst>
      <p:ext uri="{BB962C8B-B14F-4D97-AF65-F5344CB8AC3E}">
        <p14:creationId xmlns:p14="http://schemas.microsoft.com/office/powerpoint/2010/main" val="3039160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D954-4787-B36A-0601-C0CD06A2DD67}"/>
              </a:ext>
            </a:extLst>
          </p:cNvPr>
          <p:cNvSpPr>
            <a:spLocks noGrp="1"/>
          </p:cNvSpPr>
          <p:nvPr>
            <p:ph type="ctrTitle"/>
          </p:nvPr>
        </p:nvSpPr>
        <p:spPr>
          <a:xfrm>
            <a:off x="838198" y="1272528"/>
            <a:ext cx="3774897" cy="1080256"/>
          </a:xfrm>
        </p:spPr>
        <p:txBody>
          <a:bodyPr/>
          <a:lstStyle/>
          <a:p>
            <a:pPr algn="l"/>
            <a:r>
              <a:rPr lang="en-GB"/>
              <a:t>&lt;Slide title&gt;</a:t>
            </a:r>
          </a:p>
        </p:txBody>
      </p:sp>
      <p:sp>
        <p:nvSpPr>
          <p:cNvPr id="3" name="Subtitle 2">
            <a:extLst>
              <a:ext uri="{FF2B5EF4-FFF2-40B4-BE49-F238E27FC236}">
                <a16:creationId xmlns:a16="http://schemas.microsoft.com/office/drawing/2014/main" id="{2336C2AE-6351-76BE-F4E4-22A35E6822D5}"/>
              </a:ext>
            </a:extLst>
          </p:cNvPr>
          <p:cNvSpPr>
            <a:spLocks noGrp="1"/>
          </p:cNvSpPr>
          <p:nvPr>
            <p:ph type="subTitle" idx="1"/>
          </p:nvPr>
        </p:nvSpPr>
        <p:spPr>
          <a:xfrm>
            <a:off x="838198" y="3104158"/>
            <a:ext cx="3774898" cy="1655762"/>
          </a:xfrm>
        </p:spPr>
        <p:txBody>
          <a:bodyPr>
            <a:normAutofit/>
          </a:bodyPr>
          <a:lstStyle/>
          <a:p>
            <a:pPr algn="l"/>
            <a:r>
              <a:rPr lang="en-GB" sz="2000">
                <a:solidFill>
                  <a:srgbClr val="183860"/>
                </a:solidFill>
                <a:latin typeface="IBM Plex Serif Medium" panose="02060603050406000203" pitchFamily="18" charset="0"/>
              </a:rPr>
              <a:t>&lt;Body copy&gt;</a:t>
            </a:r>
          </a:p>
        </p:txBody>
      </p:sp>
      <p:pic>
        <p:nvPicPr>
          <p:cNvPr id="8" name="Picture 7" descr="A group of people in red shirts&#10;&#10;Description automatically generated">
            <a:extLst>
              <a:ext uri="{FF2B5EF4-FFF2-40B4-BE49-F238E27FC236}">
                <a16:creationId xmlns:a16="http://schemas.microsoft.com/office/drawing/2014/main" id="{B6F2AD80-183B-059F-EC41-EE4F1D67B45F}"/>
              </a:ext>
            </a:extLst>
          </p:cNvPr>
          <p:cNvPicPr>
            <a:picLocks noChangeAspect="1"/>
          </p:cNvPicPr>
          <p:nvPr/>
        </p:nvPicPr>
        <p:blipFill>
          <a:blip r:embed="rId2"/>
          <a:stretch>
            <a:fillRect/>
          </a:stretch>
        </p:blipFill>
        <p:spPr>
          <a:xfrm>
            <a:off x="8406275" y="1608470"/>
            <a:ext cx="3597664" cy="2234672"/>
          </a:xfrm>
          <a:prstGeom prst="rect">
            <a:avLst/>
          </a:prstGeom>
        </p:spPr>
      </p:pic>
      <p:pic>
        <p:nvPicPr>
          <p:cNvPr id="17" name="Picture 16" descr="A person cutting meat in a kitchen&#10;&#10;Description automatically generated">
            <a:extLst>
              <a:ext uri="{FF2B5EF4-FFF2-40B4-BE49-F238E27FC236}">
                <a16:creationId xmlns:a16="http://schemas.microsoft.com/office/drawing/2014/main" id="{7B646AAE-8295-3F20-F561-CDC21C8AB7B7}"/>
              </a:ext>
            </a:extLst>
          </p:cNvPr>
          <p:cNvPicPr>
            <a:picLocks noChangeAspect="1"/>
          </p:cNvPicPr>
          <p:nvPr/>
        </p:nvPicPr>
        <p:blipFill>
          <a:blip r:embed="rId3"/>
          <a:stretch>
            <a:fillRect/>
          </a:stretch>
        </p:blipFill>
        <p:spPr>
          <a:xfrm>
            <a:off x="8406275" y="3843142"/>
            <a:ext cx="3597664" cy="2399614"/>
          </a:xfrm>
          <a:prstGeom prst="rect">
            <a:avLst/>
          </a:prstGeom>
        </p:spPr>
      </p:pic>
    </p:spTree>
    <p:extLst>
      <p:ext uri="{BB962C8B-B14F-4D97-AF65-F5344CB8AC3E}">
        <p14:creationId xmlns:p14="http://schemas.microsoft.com/office/powerpoint/2010/main" val="3255367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D954-4787-B36A-0601-C0CD06A2DD67}"/>
              </a:ext>
            </a:extLst>
          </p:cNvPr>
          <p:cNvSpPr>
            <a:spLocks noGrp="1"/>
          </p:cNvSpPr>
          <p:nvPr>
            <p:ph type="ctrTitle"/>
          </p:nvPr>
        </p:nvSpPr>
        <p:spPr>
          <a:xfrm>
            <a:off x="838198" y="1272528"/>
            <a:ext cx="3774897" cy="1080256"/>
          </a:xfrm>
        </p:spPr>
        <p:txBody>
          <a:bodyPr/>
          <a:lstStyle/>
          <a:p>
            <a:pPr algn="l"/>
            <a:r>
              <a:rPr lang="en-GB"/>
              <a:t>&lt;Slide title&gt;</a:t>
            </a:r>
          </a:p>
        </p:txBody>
      </p:sp>
      <p:sp>
        <p:nvSpPr>
          <p:cNvPr id="3" name="Subtitle 2">
            <a:extLst>
              <a:ext uri="{FF2B5EF4-FFF2-40B4-BE49-F238E27FC236}">
                <a16:creationId xmlns:a16="http://schemas.microsoft.com/office/drawing/2014/main" id="{2336C2AE-6351-76BE-F4E4-22A35E6822D5}"/>
              </a:ext>
            </a:extLst>
          </p:cNvPr>
          <p:cNvSpPr>
            <a:spLocks noGrp="1"/>
          </p:cNvSpPr>
          <p:nvPr>
            <p:ph type="subTitle" idx="1"/>
          </p:nvPr>
        </p:nvSpPr>
        <p:spPr>
          <a:xfrm>
            <a:off x="838198" y="3104158"/>
            <a:ext cx="3774898" cy="1655762"/>
          </a:xfrm>
        </p:spPr>
        <p:txBody>
          <a:bodyPr>
            <a:normAutofit/>
          </a:bodyPr>
          <a:lstStyle/>
          <a:p>
            <a:pPr algn="l"/>
            <a:r>
              <a:rPr lang="en-GB" sz="2000">
                <a:solidFill>
                  <a:srgbClr val="183860"/>
                </a:solidFill>
                <a:latin typeface="IBM Plex Serif Medium" panose="02060603050406000203" pitchFamily="18" charset="0"/>
              </a:rPr>
              <a:t>&lt;Body copy&gt;</a:t>
            </a:r>
          </a:p>
        </p:txBody>
      </p:sp>
      <p:pic>
        <p:nvPicPr>
          <p:cNvPr id="11" name="Picture 10" descr="A person talking to a person standing next to a machine&#10;&#10;Description automatically generated">
            <a:extLst>
              <a:ext uri="{FF2B5EF4-FFF2-40B4-BE49-F238E27FC236}">
                <a16:creationId xmlns:a16="http://schemas.microsoft.com/office/drawing/2014/main" id="{7606DA7E-B609-4C40-E471-DB8FCEF31820}"/>
              </a:ext>
            </a:extLst>
          </p:cNvPr>
          <p:cNvPicPr>
            <a:picLocks noChangeAspect="1"/>
          </p:cNvPicPr>
          <p:nvPr/>
        </p:nvPicPr>
        <p:blipFill>
          <a:blip r:embed="rId2"/>
          <a:stretch>
            <a:fillRect/>
          </a:stretch>
        </p:blipFill>
        <p:spPr>
          <a:xfrm>
            <a:off x="8496000" y="3706868"/>
            <a:ext cx="3531266" cy="2354177"/>
          </a:xfrm>
          <a:prstGeom prst="rect">
            <a:avLst/>
          </a:prstGeom>
        </p:spPr>
      </p:pic>
      <p:pic>
        <p:nvPicPr>
          <p:cNvPr id="9" name="Picture 8" descr="A person and person in a kitchen&#10;&#10;Description automatically generated">
            <a:extLst>
              <a:ext uri="{FF2B5EF4-FFF2-40B4-BE49-F238E27FC236}">
                <a16:creationId xmlns:a16="http://schemas.microsoft.com/office/drawing/2014/main" id="{04297110-81DB-4B36-0D6E-831FCC6755F2}"/>
              </a:ext>
            </a:extLst>
          </p:cNvPr>
          <p:cNvPicPr>
            <a:picLocks noChangeAspect="1"/>
          </p:cNvPicPr>
          <p:nvPr/>
        </p:nvPicPr>
        <p:blipFill>
          <a:blip r:embed="rId3"/>
          <a:stretch>
            <a:fillRect/>
          </a:stretch>
        </p:blipFill>
        <p:spPr>
          <a:xfrm>
            <a:off x="8496000" y="1351541"/>
            <a:ext cx="3531266" cy="2355327"/>
          </a:xfrm>
          <a:prstGeom prst="rect">
            <a:avLst/>
          </a:prstGeom>
        </p:spPr>
      </p:pic>
    </p:spTree>
    <p:extLst>
      <p:ext uri="{BB962C8B-B14F-4D97-AF65-F5344CB8AC3E}">
        <p14:creationId xmlns:p14="http://schemas.microsoft.com/office/powerpoint/2010/main" val="499998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D954-4787-B36A-0601-C0CD06A2DD67}"/>
              </a:ext>
            </a:extLst>
          </p:cNvPr>
          <p:cNvSpPr>
            <a:spLocks noGrp="1"/>
          </p:cNvSpPr>
          <p:nvPr>
            <p:ph type="ctrTitle"/>
          </p:nvPr>
        </p:nvSpPr>
        <p:spPr>
          <a:xfrm>
            <a:off x="838198" y="1272528"/>
            <a:ext cx="3774897" cy="1080256"/>
          </a:xfrm>
        </p:spPr>
        <p:txBody>
          <a:bodyPr/>
          <a:lstStyle/>
          <a:p>
            <a:pPr algn="l"/>
            <a:r>
              <a:rPr lang="en-GB"/>
              <a:t>&lt;Slide title&gt;</a:t>
            </a:r>
          </a:p>
        </p:txBody>
      </p:sp>
      <p:sp>
        <p:nvSpPr>
          <p:cNvPr id="3" name="Subtitle 2">
            <a:extLst>
              <a:ext uri="{FF2B5EF4-FFF2-40B4-BE49-F238E27FC236}">
                <a16:creationId xmlns:a16="http://schemas.microsoft.com/office/drawing/2014/main" id="{2336C2AE-6351-76BE-F4E4-22A35E6822D5}"/>
              </a:ext>
            </a:extLst>
          </p:cNvPr>
          <p:cNvSpPr>
            <a:spLocks noGrp="1"/>
          </p:cNvSpPr>
          <p:nvPr>
            <p:ph type="subTitle" idx="1"/>
          </p:nvPr>
        </p:nvSpPr>
        <p:spPr>
          <a:xfrm>
            <a:off x="838197" y="2849455"/>
            <a:ext cx="3774898" cy="1655762"/>
          </a:xfrm>
        </p:spPr>
        <p:txBody>
          <a:bodyPr>
            <a:normAutofit/>
          </a:bodyPr>
          <a:lstStyle/>
          <a:p>
            <a:pPr algn="l"/>
            <a:r>
              <a:rPr lang="en-GB" sz="2000">
                <a:solidFill>
                  <a:srgbClr val="183860"/>
                </a:solidFill>
                <a:latin typeface="IBM Plex Serif Medium" panose="02060603050406000203" pitchFamily="18" charset="0"/>
              </a:rPr>
              <a:t>&lt;Body copy&gt;</a:t>
            </a:r>
          </a:p>
        </p:txBody>
      </p:sp>
      <p:pic>
        <p:nvPicPr>
          <p:cNvPr id="10" name="Picture 9" descr="A group of people sitting in a room&#10;&#10;Description automatically generated">
            <a:extLst>
              <a:ext uri="{FF2B5EF4-FFF2-40B4-BE49-F238E27FC236}">
                <a16:creationId xmlns:a16="http://schemas.microsoft.com/office/drawing/2014/main" id="{29B58C90-8B80-153C-B4F3-D40300F81BA7}"/>
              </a:ext>
            </a:extLst>
          </p:cNvPr>
          <p:cNvPicPr>
            <a:picLocks noChangeAspect="1"/>
          </p:cNvPicPr>
          <p:nvPr/>
        </p:nvPicPr>
        <p:blipFill>
          <a:blip r:embed="rId2"/>
          <a:stretch>
            <a:fillRect/>
          </a:stretch>
        </p:blipFill>
        <p:spPr>
          <a:xfrm>
            <a:off x="8587141" y="1465643"/>
            <a:ext cx="3449573" cy="2216850"/>
          </a:xfrm>
          <a:prstGeom prst="rect">
            <a:avLst/>
          </a:prstGeom>
        </p:spPr>
      </p:pic>
      <p:pic>
        <p:nvPicPr>
          <p:cNvPr id="12" name="Picture 11" descr="A group of people standing in a room&#10;&#10;Description automatically generated">
            <a:extLst>
              <a:ext uri="{FF2B5EF4-FFF2-40B4-BE49-F238E27FC236}">
                <a16:creationId xmlns:a16="http://schemas.microsoft.com/office/drawing/2014/main" id="{1EAAE625-1344-6D82-DAAC-C7E45864C9FD}"/>
              </a:ext>
            </a:extLst>
          </p:cNvPr>
          <p:cNvPicPr>
            <a:picLocks noChangeAspect="1"/>
          </p:cNvPicPr>
          <p:nvPr/>
        </p:nvPicPr>
        <p:blipFill>
          <a:blip r:embed="rId3"/>
          <a:stretch>
            <a:fillRect/>
          </a:stretch>
        </p:blipFill>
        <p:spPr>
          <a:xfrm>
            <a:off x="8587141" y="3682493"/>
            <a:ext cx="3449573" cy="2299715"/>
          </a:xfrm>
          <a:prstGeom prst="rect">
            <a:avLst/>
          </a:prstGeom>
        </p:spPr>
      </p:pic>
    </p:spTree>
    <p:extLst>
      <p:ext uri="{BB962C8B-B14F-4D97-AF65-F5344CB8AC3E}">
        <p14:creationId xmlns:p14="http://schemas.microsoft.com/office/powerpoint/2010/main" val="3837324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FA85D43-5554-F8CD-6DA6-A059AD37F83C}"/>
              </a:ext>
            </a:extLst>
          </p:cNvPr>
          <p:cNvSpPr>
            <a:spLocks noGrp="1"/>
          </p:cNvSpPr>
          <p:nvPr>
            <p:ph type="subTitle" idx="1"/>
          </p:nvPr>
        </p:nvSpPr>
        <p:spPr>
          <a:xfrm>
            <a:off x="838198" y="2867024"/>
            <a:ext cx="6886578" cy="2714625"/>
          </a:xfrm>
        </p:spPr>
        <p:txBody>
          <a:bodyPr>
            <a:normAutofit/>
          </a:bodyPr>
          <a:lstStyle/>
          <a:p>
            <a:pPr marL="342900" indent="-342900" algn="l">
              <a:buFont typeface="Arial" panose="020B0604020202020204" pitchFamily="34" charset="0"/>
              <a:buChar char="•"/>
            </a:pPr>
            <a:r>
              <a:rPr lang="en-US" sz="2000">
                <a:solidFill>
                  <a:srgbClr val="183860"/>
                </a:solidFill>
                <a:latin typeface="IBM Plex Serif Medium" panose="02060603050406000203" pitchFamily="18" charset="0"/>
                <a:ea typeface="Open Sans" panose="020B0606030504020204" pitchFamily="34" charset="0"/>
                <a:cs typeface="Open Sans" panose="020B0606030504020204" pitchFamily="34" charset="0"/>
              </a:rPr>
              <a:t>About WorldSkills UK </a:t>
            </a:r>
          </a:p>
          <a:p>
            <a:pPr marL="342900" indent="-342900" algn="l">
              <a:buFont typeface="Arial" panose="020B0604020202020204" pitchFamily="34" charset="0"/>
              <a:buChar char="•"/>
            </a:pPr>
            <a:r>
              <a:rPr lang="en-US" sz="2000">
                <a:solidFill>
                  <a:srgbClr val="183860"/>
                </a:solidFill>
                <a:latin typeface="IBM Plex Serif Medium" panose="02060603050406000203" pitchFamily="18" charset="0"/>
                <a:ea typeface="Open Sans" panose="020B0606030504020204" pitchFamily="34" charset="0"/>
                <a:cs typeface="Open Sans" panose="020B0606030504020204" pitchFamily="34" charset="0"/>
              </a:rPr>
              <a:t>Overview of competitions </a:t>
            </a:r>
          </a:p>
          <a:p>
            <a:pPr marL="342900" indent="-342900" algn="l">
              <a:buFont typeface="Arial" panose="020B0604020202020204" pitchFamily="34" charset="0"/>
              <a:buChar char="•"/>
            </a:pPr>
            <a:r>
              <a:rPr lang="en-US" sz="2000">
                <a:solidFill>
                  <a:srgbClr val="183860"/>
                </a:solidFill>
                <a:latin typeface="IBM Plex Serif Medium" panose="02060603050406000203" pitchFamily="18" charset="0"/>
                <a:ea typeface="Open Sans" panose="020B0606030504020204" pitchFamily="34" charset="0"/>
                <a:cs typeface="Open Sans" panose="020B0606030504020204" pitchFamily="34" charset="0"/>
              </a:rPr>
              <a:t>My journey </a:t>
            </a:r>
          </a:p>
          <a:p>
            <a:pPr marL="342900" indent="-342900" algn="l">
              <a:buFont typeface="Arial" panose="020B0604020202020204" pitchFamily="34" charset="0"/>
              <a:buChar char="•"/>
            </a:pPr>
            <a:r>
              <a:rPr lang="en-US" sz="2000">
                <a:solidFill>
                  <a:srgbClr val="183860"/>
                </a:solidFill>
                <a:latin typeface="IBM Plex Serif Medium" panose="02060603050406000203" pitchFamily="18" charset="0"/>
                <a:ea typeface="Open Sans" panose="020B0606030504020204" pitchFamily="34" charset="0"/>
                <a:cs typeface="Open Sans" panose="020B0606030504020204" pitchFamily="34" charset="0"/>
              </a:rPr>
              <a:t>Top tips </a:t>
            </a:r>
          </a:p>
          <a:p>
            <a:pPr marL="342900" indent="-342900" algn="l">
              <a:buFont typeface="Arial" panose="020B0604020202020204" pitchFamily="34" charset="0"/>
              <a:buChar char="•"/>
            </a:pPr>
            <a:r>
              <a:rPr lang="en-US" sz="2000">
                <a:solidFill>
                  <a:srgbClr val="183860"/>
                </a:solidFill>
                <a:latin typeface="IBM Plex Serif Medium" panose="02060603050406000203" pitchFamily="18" charset="0"/>
                <a:ea typeface="Open Sans" panose="020B0606030504020204" pitchFamily="34" charset="0"/>
                <a:cs typeface="Open Sans" panose="020B0606030504020204" pitchFamily="34" charset="0"/>
              </a:rPr>
              <a:t>Get involved</a:t>
            </a:r>
            <a:endParaRPr lang="en-US" sz="2000">
              <a:solidFill>
                <a:srgbClr val="183860"/>
              </a:solidFill>
              <a:latin typeface="IBM Plex Serif Medium" panose="02060603050406000203" pitchFamily="18" charset="0"/>
            </a:endParaRPr>
          </a:p>
        </p:txBody>
      </p:sp>
      <p:sp>
        <p:nvSpPr>
          <p:cNvPr id="4" name="Title 1">
            <a:extLst>
              <a:ext uri="{FF2B5EF4-FFF2-40B4-BE49-F238E27FC236}">
                <a16:creationId xmlns:a16="http://schemas.microsoft.com/office/drawing/2014/main" id="{AB4F9B5F-8D17-601F-E62A-70EFE1084E4A}"/>
              </a:ext>
            </a:extLst>
          </p:cNvPr>
          <p:cNvSpPr>
            <a:spLocks noGrp="1"/>
          </p:cNvSpPr>
          <p:nvPr>
            <p:ph type="ctrTitle"/>
          </p:nvPr>
        </p:nvSpPr>
        <p:spPr>
          <a:xfrm>
            <a:off x="838198" y="1513114"/>
            <a:ext cx="8588830" cy="830036"/>
          </a:xfrm>
        </p:spPr>
        <p:txBody>
          <a:bodyPr>
            <a:normAutofit/>
          </a:bodyPr>
          <a:lstStyle/>
          <a:p>
            <a:pPr algn="l"/>
            <a:r>
              <a:rPr lang="en-US" sz="3600"/>
              <a:t>Content</a:t>
            </a:r>
          </a:p>
        </p:txBody>
      </p:sp>
      <p:pic>
        <p:nvPicPr>
          <p:cNvPr id="6" name="Picture 5" descr="A person and person looking at a computer&#10;&#10;Description automatically generated">
            <a:extLst>
              <a:ext uri="{FF2B5EF4-FFF2-40B4-BE49-F238E27FC236}">
                <a16:creationId xmlns:a16="http://schemas.microsoft.com/office/drawing/2014/main" id="{B4D75B9B-66F9-21B0-C955-57C9B70A1513}"/>
              </a:ext>
            </a:extLst>
          </p:cNvPr>
          <p:cNvPicPr>
            <a:picLocks noChangeAspect="1"/>
          </p:cNvPicPr>
          <p:nvPr/>
        </p:nvPicPr>
        <p:blipFill>
          <a:blip r:embed="rId3"/>
          <a:stretch>
            <a:fillRect/>
          </a:stretch>
        </p:blipFill>
        <p:spPr>
          <a:xfrm>
            <a:off x="8597900" y="0"/>
            <a:ext cx="3594100" cy="6121400"/>
          </a:xfrm>
          <a:prstGeom prst="rect">
            <a:avLst/>
          </a:prstGeom>
        </p:spPr>
      </p:pic>
    </p:spTree>
    <p:extLst>
      <p:ext uri="{BB962C8B-B14F-4D97-AF65-F5344CB8AC3E}">
        <p14:creationId xmlns:p14="http://schemas.microsoft.com/office/powerpoint/2010/main" val="3188638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75D9DDE2-6C14-0578-8277-C4D94A3D83CB}"/>
              </a:ext>
            </a:extLst>
          </p:cNvPr>
          <p:cNvGraphicFramePr/>
          <p:nvPr/>
        </p:nvGraphicFramePr>
        <p:xfrm>
          <a:off x="750012" y="2311685"/>
          <a:ext cx="6512672" cy="4227340"/>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a:extLst>
              <a:ext uri="{FF2B5EF4-FFF2-40B4-BE49-F238E27FC236}">
                <a16:creationId xmlns:a16="http://schemas.microsoft.com/office/drawing/2014/main" id="{00F4DCD1-8886-FC55-E52A-4A24B874991F}"/>
              </a:ext>
            </a:extLst>
          </p:cNvPr>
          <p:cNvSpPr>
            <a:spLocks noGrp="1"/>
          </p:cNvSpPr>
          <p:nvPr>
            <p:ph type="ctrTitle"/>
          </p:nvPr>
        </p:nvSpPr>
        <p:spPr>
          <a:xfrm>
            <a:off x="750012" y="1087591"/>
            <a:ext cx="3774897" cy="1080256"/>
          </a:xfrm>
        </p:spPr>
        <p:txBody>
          <a:bodyPr/>
          <a:lstStyle/>
          <a:p>
            <a:pPr algn="l"/>
            <a:r>
              <a:rPr lang="en-GB"/>
              <a:t>&lt;Slide title&gt;</a:t>
            </a:r>
          </a:p>
        </p:txBody>
      </p:sp>
      <p:pic>
        <p:nvPicPr>
          <p:cNvPr id="8" name="Picture 7" descr="A chef wearing a white hat and apron&#10;&#10;Description automatically generated">
            <a:extLst>
              <a:ext uri="{FF2B5EF4-FFF2-40B4-BE49-F238E27FC236}">
                <a16:creationId xmlns:a16="http://schemas.microsoft.com/office/drawing/2014/main" id="{1B818002-AE11-20A6-2A40-5A48B721618E}"/>
              </a:ext>
            </a:extLst>
          </p:cNvPr>
          <p:cNvPicPr>
            <a:picLocks noChangeAspect="1"/>
          </p:cNvPicPr>
          <p:nvPr/>
        </p:nvPicPr>
        <p:blipFill>
          <a:blip r:embed="rId3"/>
          <a:stretch>
            <a:fillRect/>
          </a:stretch>
        </p:blipFill>
        <p:spPr>
          <a:xfrm>
            <a:off x="8699500" y="0"/>
            <a:ext cx="3492500" cy="6121400"/>
          </a:xfrm>
          <a:prstGeom prst="rect">
            <a:avLst/>
          </a:prstGeom>
        </p:spPr>
      </p:pic>
    </p:spTree>
    <p:extLst>
      <p:ext uri="{BB962C8B-B14F-4D97-AF65-F5344CB8AC3E}">
        <p14:creationId xmlns:p14="http://schemas.microsoft.com/office/powerpoint/2010/main" val="221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FF708C9-6815-B1B4-2F7E-6073D2308621}"/>
              </a:ext>
            </a:extLst>
          </p:cNvPr>
          <p:cNvSpPr>
            <a:spLocks noGrp="1"/>
          </p:cNvSpPr>
          <p:nvPr>
            <p:ph type="ctrTitle"/>
          </p:nvPr>
        </p:nvSpPr>
        <p:spPr>
          <a:xfrm>
            <a:off x="547619" y="2888872"/>
            <a:ext cx="5980993" cy="1080256"/>
          </a:xfrm>
        </p:spPr>
        <p:txBody>
          <a:bodyPr>
            <a:normAutofit fontScale="90000"/>
          </a:bodyPr>
          <a:lstStyle/>
          <a:p>
            <a:pPr algn="l"/>
            <a:r>
              <a:rPr lang="en-GB"/>
              <a:t>Find out more</a:t>
            </a:r>
            <a:br>
              <a:rPr lang="en-GB"/>
            </a:br>
            <a:r>
              <a:rPr lang="en-GB"/>
              <a:t> </a:t>
            </a:r>
            <a:br>
              <a:rPr lang="en-GB"/>
            </a:br>
            <a:br>
              <a:rPr lang="en-GB"/>
            </a:br>
            <a:r>
              <a:rPr lang="en-GB">
                <a:solidFill>
                  <a:srgbClr val="DA291C"/>
                </a:solidFill>
                <a:hlinkClick r:id="rId3">
                  <a:extLst>
                    <a:ext uri="{A12FA001-AC4F-418D-AE19-62706E023703}">
                      <ahyp:hlinkClr xmlns:ahyp="http://schemas.microsoft.com/office/drawing/2018/hyperlinkcolor" val="tx"/>
                    </a:ext>
                  </a:extLst>
                </a:hlinkClick>
              </a:rPr>
              <a:t>www.worldskillsuk.org</a:t>
            </a:r>
            <a:r>
              <a:rPr lang="en-GB">
                <a:solidFill>
                  <a:srgbClr val="DA291C"/>
                </a:solidFill>
              </a:rPr>
              <a:t> </a:t>
            </a:r>
          </a:p>
        </p:txBody>
      </p:sp>
      <p:pic>
        <p:nvPicPr>
          <p:cNvPr id="3" name="Picture 2" descr="A person using a mannequin head&#10;&#10;Description automatically generated">
            <a:extLst>
              <a:ext uri="{FF2B5EF4-FFF2-40B4-BE49-F238E27FC236}">
                <a16:creationId xmlns:a16="http://schemas.microsoft.com/office/drawing/2014/main" id="{C1D86A49-7482-6E80-D949-BF1A5592DA4C}"/>
              </a:ext>
            </a:extLst>
          </p:cNvPr>
          <p:cNvPicPr>
            <a:picLocks noChangeAspect="1"/>
          </p:cNvPicPr>
          <p:nvPr/>
        </p:nvPicPr>
        <p:blipFill>
          <a:blip r:embed="rId4"/>
          <a:stretch>
            <a:fillRect/>
          </a:stretch>
        </p:blipFill>
        <p:spPr>
          <a:xfrm>
            <a:off x="8991600" y="0"/>
            <a:ext cx="3200400" cy="6350000"/>
          </a:xfrm>
          <a:prstGeom prst="rect">
            <a:avLst/>
          </a:prstGeom>
        </p:spPr>
      </p:pic>
    </p:spTree>
    <p:extLst>
      <p:ext uri="{BB962C8B-B14F-4D97-AF65-F5344CB8AC3E}">
        <p14:creationId xmlns:p14="http://schemas.microsoft.com/office/powerpoint/2010/main" val="3004778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A1F67-1843-1877-98EB-F0251CBCB4A6}"/>
              </a:ext>
            </a:extLst>
          </p:cNvPr>
          <p:cNvSpPr>
            <a:spLocks noGrp="1"/>
          </p:cNvSpPr>
          <p:nvPr>
            <p:ph type="ctrTitle"/>
          </p:nvPr>
        </p:nvSpPr>
        <p:spPr>
          <a:xfrm>
            <a:off x="838198" y="1704042"/>
            <a:ext cx="8588830" cy="956966"/>
          </a:xfrm>
        </p:spPr>
        <p:txBody>
          <a:bodyPr/>
          <a:lstStyle/>
          <a:p>
            <a:r>
              <a:rPr lang="en-US"/>
              <a:t>Thank you</a:t>
            </a:r>
          </a:p>
        </p:txBody>
      </p:sp>
      <p:sp>
        <p:nvSpPr>
          <p:cNvPr id="3" name="Subtitle 2">
            <a:extLst>
              <a:ext uri="{FF2B5EF4-FFF2-40B4-BE49-F238E27FC236}">
                <a16:creationId xmlns:a16="http://schemas.microsoft.com/office/drawing/2014/main" id="{DFA85D43-5554-F8CD-6DA6-A059AD37F83C}"/>
              </a:ext>
            </a:extLst>
          </p:cNvPr>
          <p:cNvSpPr>
            <a:spLocks noGrp="1"/>
          </p:cNvSpPr>
          <p:nvPr>
            <p:ph type="subTitle" idx="1"/>
          </p:nvPr>
        </p:nvSpPr>
        <p:spPr>
          <a:xfrm>
            <a:off x="838197" y="3602038"/>
            <a:ext cx="8588831" cy="826124"/>
          </a:xfrm>
        </p:spPr>
        <p:txBody>
          <a:bodyPr/>
          <a:lstStyle/>
          <a:p>
            <a:r>
              <a:rPr lang="en-US">
                <a:latin typeface="IBM Plex Serif SemiBold" panose="02060703050406000203" pitchFamily="18" charset="0"/>
              </a:rPr>
              <a:t>Any questions?</a:t>
            </a:r>
          </a:p>
        </p:txBody>
      </p:sp>
      <p:pic>
        <p:nvPicPr>
          <p:cNvPr id="5" name="Picture 4" descr="A person working on a machine&#10;&#10;Description automatically generated">
            <a:extLst>
              <a:ext uri="{FF2B5EF4-FFF2-40B4-BE49-F238E27FC236}">
                <a16:creationId xmlns:a16="http://schemas.microsoft.com/office/drawing/2014/main" id="{87DEDE2C-F61C-3807-EF41-AAB42835C69D}"/>
              </a:ext>
            </a:extLst>
          </p:cNvPr>
          <p:cNvPicPr>
            <a:picLocks noChangeAspect="1"/>
          </p:cNvPicPr>
          <p:nvPr/>
        </p:nvPicPr>
        <p:blipFill>
          <a:blip r:embed="rId2"/>
          <a:stretch>
            <a:fillRect/>
          </a:stretch>
        </p:blipFill>
        <p:spPr>
          <a:xfrm>
            <a:off x="8864600" y="0"/>
            <a:ext cx="3327400" cy="6413500"/>
          </a:xfrm>
          <a:prstGeom prst="rect">
            <a:avLst/>
          </a:prstGeom>
        </p:spPr>
      </p:pic>
    </p:spTree>
    <p:extLst>
      <p:ext uri="{BB962C8B-B14F-4D97-AF65-F5344CB8AC3E}">
        <p14:creationId xmlns:p14="http://schemas.microsoft.com/office/powerpoint/2010/main" val="1487903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9B4D403-454A-748C-4E56-03B514C2CFFC}"/>
              </a:ext>
            </a:extLst>
          </p:cNvPr>
          <p:cNvSpPr>
            <a:spLocks noGrp="1"/>
          </p:cNvSpPr>
          <p:nvPr>
            <p:ph type="ctrTitle"/>
          </p:nvPr>
        </p:nvSpPr>
        <p:spPr>
          <a:xfrm>
            <a:off x="280416" y="970569"/>
            <a:ext cx="8588830" cy="915869"/>
          </a:xfrm>
        </p:spPr>
        <p:txBody>
          <a:bodyPr/>
          <a:lstStyle/>
          <a:p>
            <a:pPr algn="l"/>
            <a:r>
              <a:rPr lang="en-US"/>
              <a:t>About me </a:t>
            </a:r>
          </a:p>
        </p:txBody>
      </p:sp>
      <p:pic>
        <p:nvPicPr>
          <p:cNvPr id="4" name="Picture 3" descr="A person in a red shirt and black head scarf working on a computer&#10;&#10;Description automatically generated">
            <a:extLst>
              <a:ext uri="{FF2B5EF4-FFF2-40B4-BE49-F238E27FC236}">
                <a16:creationId xmlns:a16="http://schemas.microsoft.com/office/drawing/2014/main" id="{665D057A-185D-A5AE-370C-F03E498291EE}"/>
              </a:ext>
            </a:extLst>
          </p:cNvPr>
          <p:cNvPicPr>
            <a:picLocks noChangeAspect="1"/>
          </p:cNvPicPr>
          <p:nvPr/>
        </p:nvPicPr>
        <p:blipFill>
          <a:blip r:embed="rId3"/>
          <a:stretch>
            <a:fillRect/>
          </a:stretch>
        </p:blipFill>
        <p:spPr>
          <a:xfrm>
            <a:off x="8597900" y="0"/>
            <a:ext cx="3594100" cy="6121400"/>
          </a:xfrm>
          <a:prstGeom prst="rect">
            <a:avLst/>
          </a:prstGeom>
        </p:spPr>
      </p:pic>
      <p:sp>
        <p:nvSpPr>
          <p:cNvPr id="12" name="TextBox 11">
            <a:extLst>
              <a:ext uri="{FF2B5EF4-FFF2-40B4-BE49-F238E27FC236}">
                <a16:creationId xmlns:a16="http://schemas.microsoft.com/office/drawing/2014/main" id="{CE5B8767-E17C-CF50-8788-210951F72D54}"/>
              </a:ext>
            </a:extLst>
          </p:cNvPr>
          <p:cNvSpPr txBox="1"/>
          <p:nvPr/>
        </p:nvSpPr>
        <p:spPr>
          <a:xfrm>
            <a:off x="5360205" y="1962457"/>
            <a:ext cx="362813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Competing </a:t>
            </a:r>
            <a:endParaRPr kumimoji="0" lang="en-GB" sz="1800" b="0" i="0" u="none" strike="noStrike" cap="none" spc="0" normalizeH="0" baseline="0">
              <a:ln>
                <a:noFill/>
              </a:ln>
              <a:solidFill>
                <a:schemeClr val="bg1"/>
              </a:solidFill>
              <a:effectLst/>
              <a:uFillTx/>
              <a:latin typeface="Open Sans" panose="020B0606030504020204" pitchFamily="34" charset="0"/>
              <a:ea typeface="Open Sans" panose="020B0606030504020204" pitchFamily="34" charset="0"/>
              <a:cs typeface="Open Sans" panose="020B0606030504020204" pitchFamily="34" charset="0"/>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GB">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6" name="TextBox 15">
            <a:extLst>
              <a:ext uri="{FF2B5EF4-FFF2-40B4-BE49-F238E27FC236}">
                <a16:creationId xmlns:a16="http://schemas.microsoft.com/office/drawing/2014/main" id="{92BDAF59-22DC-6703-1A21-26FDF08B6612}"/>
              </a:ext>
            </a:extLst>
          </p:cNvPr>
          <p:cNvSpPr txBox="1"/>
          <p:nvPr/>
        </p:nvSpPr>
        <p:spPr>
          <a:xfrm>
            <a:off x="5427830" y="4192695"/>
            <a:ext cx="362813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Next steps and now </a:t>
            </a:r>
            <a:endParaRPr kumimoji="0" lang="en-GB" sz="1800" b="0" i="0" u="none" strike="noStrike" cap="none" spc="0" normalizeH="0" baseline="0">
              <a:ln>
                <a:noFill/>
              </a:ln>
              <a:solidFill>
                <a:schemeClr val="bg1"/>
              </a:solidFill>
              <a:effectLst/>
              <a:uFillTx/>
              <a:latin typeface="Open Sans" panose="020B0606030504020204" pitchFamily="34" charset="0"/>
              <a:ea typeface="Open Sans" panose="020B0606030504020204" pitchFamily="34" charset="0"/>
              <a:cs typeface="Open Sans" panose="020B0606030504020204" pitchFamily="34" charset="0"/>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GB">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9" name="TextBox 18">
            <a:extLst>
              <a:ext uri="{FF2B5EF4-FFF2-40B4-BE49-F238E27FC236}">
                <a16:creationId xmlns:a16="http://schemas.microsoft.com/office/drawing/2014/main" id="{DF8F5A40-1A2F-D541-0D4B-E81360EF84A0}"/>
              </a:ext>
            </a:extLst>
          </p:cNvPr>
          <p:cNvSpPr txBox="1"/>
          <p:nvPr/>
        </p:nvSpPr>
        <p:spPr>
          <a:xfrm>
            <a:off x="5557829" y="4550761"/>
            <a:ext cx="3628130"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What are you up to now or how did your competition experience propel you further? Share about what you do (your job or course or any projects you are working on). </a:t>
            </a:r>
          </a:p>
          <a:p>
            <a:pPr marL="0" marR="0" indent="0" algn="l" defTabSz="914400" rtl="0" fontAlgn="auto" latinLnBrk="0" hangingPunct="0">
              <a:lnSpc>
                <a:spcPct val="100000"/>
              </a:lnSpc>
              <a:spcBef>
                <a:spcPts val="0"/>
              </a:spcBef>
              <a:spcAft>
                <a:spcPts val="0"/>
              </a:spcAft>
              <a:buClrTx/>
              <a:buSzTx/>
              <a:buFontTx/>
              <a:buNone/>
              <a:tabLst/>
            </a:pPr>
            <a:endPar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7" name="TextBox 26">
            <a:extLst>
              <a:ext uri="{FF2B5EF4-FFF2-40B4-BE49-F238E27FC236}">
                <a16:creationId xmlns:a16="http://schemas.microsoft.com/office/drawing/2014/main" id="{40979FAC-8445-0C54-BCFA-8B6A98C1C16E}"/>
              </a:ext>
            </a:extLst>
          </p:cNvPr>
          <p:cNvSpPr txBox="1"/>
          <p:nvPr/>
        </p:nvSpPr>
        <p:spPr>
          <a:xfrm>
            <a:off x="280415" y="2244503"/>
            <a:ext cx="7804805" cy="3887026"/>
          </a:xfrm>
          <a:prstGeom prst="rect">
            <a:avLst/>
          </a:prstGeom>
          <a:noFill/>
        </p:spPr>
        <p:txBody>
          <a:bodyPr wrap="square">
            <a:spAutoFit/>
          </a:bodyPr>
          <a:lstStyle/>
          <a:p>
            <a:pPr marL="0" marR="0" indent="0" algn="l" defTabSz="914400" rtl="0" fontAlgn="auto" latinLnBrk="0" hangingPunct="0">
              <a:lnSpc>
                <a:spcPct val="100000"/>
              </a:lnSpc>
              <a:spcBef>
                <a:spcPts val="0"/>
              </a:spcBef>
              <a:spcAft>
                <a:spcPts val="0"/>
              </a:spcAft>
              <a:buClrTx/>
              <a:buSzTx/>
              <a:buFontTx/>
              <a:buNone/>
              <a:tabLst/>
            </a:pPr>
            <a:r>
              <a:rPr lang="en-GB" sz="1800">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rPr>
              <a:t>Use this slide to introduce yourself as a Skills Champion to your audience.  You can include photos or any content that bring to life your experience and journey. You might like to talk about </a:t>
            </a:r>
          </a:p>
          <a:p>
            <a:pPr marL="0" marR="0" indent="0" algn="l" defTabSz="914400" rtl="0" fontAlgn="auto" latinLnBrk="0" hangingPunct="0">
              <a:lnSpc>
                <a:spcPct val="100000"/>
              </a:lnSpc>
              <a:spcBef>
                <a:spcPts val="0"/>
              </a:spcBef>
              <a:spcAft>
                <a:spcPts val="0"/>
              </a:spcAft>
              <a:buClrTx/>
              <a:buSzTx/>
              <a:buFontTx/>
              <a:buNone/>
              <a:tabLst/>
            </a:pPr>
            <a:endParaRPr lang="en-GB" sz="1800">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endParaRPr>
          </a:p>
          <a:p>
            <a:pPr marL="171450" marR="0" indent="-171450" algn="l" defTabSz="914400" rtl="0" fontAlgn="auto" latinLnBrk="0" hangingPunct="0">
              <a:lnSpc>
                <a:spcPct val="200000"/>
              </a:lnSpc>
              <a:spcBef>
                <a:spcPts val="0"/>
              </a:spcBef>
              <a:spcAft>
                <a:spcPts val="0"/>
              </a:spcAft>
              <a:buClrTx/>
              <a:buSzTx/>
              <a:buFontTx/>
              <a:buChar char="-"/>
              <a:tabLst/>
            </a:pPr>
            <a:r>
              <a:rPr lang="en-GB" sz="1800">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rPr>
              <a:t>Who you are, what you do (role, sector, where you work or study)</a:t>
            </a:r>
          </a:p>
          <a:p>
            <a:pPr marL="171450" marR="0" indent="-171450" algn="l" defTabSz="914400" rtl="0" fontAlgn="auto" latinLnBrk="0" hangingPunct="0">
              <a:lnSpc>
                <a:spcPct val="200000"/>
              </a:lnSpc>
              <a:spcBef>
                <a:spcPts val="0"/>
              </a:spcBef>
              <a:spcAft>
                <a:spcPts val="0"/>
              </a:spcAft>
              <a:buClrTx/>
              <a:buSzTx/>
              <a:buFontTx/>
              <a:buChar char="-"/>
              <a:tabLst/>
            </a:pPr>
            <a:r>
              <a:rPr lang="en-GB" sz="1800">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rPr>
              <a:t>Give an overview of your WorldSkills UK technical education journey (this can be brief as you’ll elaborate later)</a:t>
            </a:r>
          </a:p>
          <a:p>
            <a:pPr marL="171450" marR="0" indent="-171450" algn="l" defTabSz="914400" rtl="0" fontAlgn="auto" latinLnBrk="0" hangingPunct="0">
              <a:lnSpc>
                <a:spcPct val="200000"/>
              </a:lnSpc>
              <a:spcBef>
                <a:spcPts val="0"/>
              </a:spcBef>
              <a:spcAft>
                <a:spcPts val="0"/>
              </a:spcAft>
              <a:buClrTx/>
              <a:buSzTx/>
              <a:buFontTx/>
              <a:buChar char="-"/>
              <a:tabLst/>
            </a:pPr>
            <a:r>
              <a:rPr lang="en-GB">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rPr>
              <a:t>Why you became a Skills Champion, what you are passionate about and what you are talking about today. </a:t>
            </a:r>
            <a:endParaRPr lang="en-GB" sz="1800">
              <a:solidFill>
                <a:srgbClr val="183860"/>
              </a:solidFill>
              <a:latin typeface="IBM Plex Serif Medium" panose="02060603050406000203" pitchFamily="18" charset="0"/>
              <a:ea typeface="Open Sans" panose="020B0606030504020204" pitchFamily="34" charset="0"/>
              <a:cs typeface="Open Sans" panose="020B0606030504020204" pitchFamily="34" charset="0"/>
              <a:sym typeface="Calibri"/>
            </a:endParaRPr>
          </a:p>
        </p:txBody>
      </p:sp>
    </p:spTree>
    <p:extLst>
      <p:ext uri="{BB962C8B-B14F-4D97-AF65-F5344CB8AC3E}">
        <p14:creationId xmlns:p14="http://schemas.microsoft.com/office/powerpoint/2010/main" val="1197933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FA85D43-5554-F8CD-6DA6-A059AD37F83C}"/>
              </a:ext>
            </a:extLst>
          </p:cNvPr>
          <p:cNvSpPr>
            <a:spLocks noGrp="1"/>
          </p:cNvSpPr>
          <p:nvPr>
            <p:ph type="subTitle" idx="1"/>
          </p:nvPr>
        </p:nvSpPr>
        <p:spPr>
          <a:xfrm>
            <a:off x="511627" y="2424792"/>
            <a:ext cx="5487239" cy="3235779"/>
          </a:xfrm>
        </p:spPr>
        <p:txBody>
          <a:bodyPr>
            <a:noAutofit/>
          </a:bodyPr>
          <a:lstStyle/>
          <a:p>
            <a:pPr algn="l">
              <a:lnSpc>
                <a:spcPct val="100000"/>
              </a:lnSpc>
            </a:pPr>
            <a:r>
              <a:rPr lang="en-US" sz="2000">
                <a:solidFill>
                  <a:srgbClr val="183860"/>
                </a:solidFill>
                <a:latin typeface="IBM Plex Serif Medium" panose="02060603050406000203" pitchFamily="18" charset="0"/>
                <a:ea typeface="Open Sans" panose="020B0606030504020204" pitchFamily="34" charset="0"/>
                <a:cs typeface="Open Sans" panose="020B0606030504020204" pitchFamily="34" charset="0"/>
              </a:rPr>
              <a:t>We’re a proud member of WorldSkills, a global movement of over 80 countries. The insights we gain from training as part of this global network enables us to embed world-class training standards across the UK to help drive investment, jobs and economic growth.</a:t>
            </a:r>
          </a:p>
          <a:p>
            <a:pPr algn="l"/>
            <a:endParaRPr lang="en-US" sz="2000">
              <a:solidFill>
                <a:srgbClr val="183860"/>
              </a:solidFill>
              <a:latin typeface="IBM Plex Serif Medium" panose="02060603050406000203" pitchFamily="18" charset="0"/>
            </a:endParaRPr>
          </a:p>
          <a:p>
            <a:pPr algn="l"/>
            <a:endParaRPr lang="en-US" sz="2000">
              <a:solidFill>
                <a:srgbClr val="183860"/>
              </a:solidFill>
              <a:latin typeface="IBM Plex Serif Medium" panose="02060603050406000203" pitchFamily="18" charset="0"/>
            </a:endParaRPr>
          </a:p>
        </p:txBody>
      </p:sp>
      <p:sp>
        <p:nvSpPr>
          <p:cNvPr id="4" name="Title 1">
            <a:extLst>
              <a:ext uri="{FF2B5EF4-FFF2-40B4-BE49-F238E27FC236}">
                <a16:creationId xmlns:a16="http://schemas.microsoft.com/office/drawing/2014/main" id="{84FF7F41-DEBC-1177-E3D7-626DB49C1041}"/>
              </a:ext>
            </a:extLst>
          </p:cNvPr>
          <p:cNvSpPr>
            <a:spLocks noGrp="1"/>
          </p:cNvSpPr>
          <p:nvPr>
            <p:ph type="ctrTitle"/>
          </p:nvPr>
        </p:nvSpPr>
        <p:spPr>
          <a:xfrm>
            <a:off x="511627" y="1285143"/>
            <a:ext cx="8588830" cy="830036"/>
          </a:xfrm>
        </p:spPr>
        <p:txBody>
          <a:bodyPr>
            <a:normAutofit/>
          </a:bodyPr>
          <a:lstStyle/>
          <a:p>
            <a:pPr algn="l"/>
            <a:r>
              <a:rPr lang="en-US" sz="3600"/>
              <a:t>About WorldSkills UK</a:t>
            </a:r>
          </a:p>
        </p:txBody>
      </p:sp>
      <p:pic>
        <p:nvPicPr>
          <p:cNvPr id="6" name="Picture 5" descr="A person looking at another person&#10;&#10;Description automatically generated">
            <a:extLst>
              <a:ext uri="{FF2B5EF4-FFF2-40B4-BE49-F238E27FC236}">
                <a16:creationId xmlns:a16="http://schemas.microsoft.com/office/drawing/2014/main" id="{F8CB265B-43EE-B24C-F8E5-C68A5634C82D}"/>
              </a:ext>
            </a:extLst>
          </p:cNvPr>
          <p:cNvPicPr>
            <a:picLocks noChangeAspect="1"/>
          </p:cNvPicPr>
          <p:nvPr/>
        </p:nvPicPr>
        <p:blipFill>
          <a:blip r:embed="rId3"/>
          <a:stretch>
            <a:fillRect/>
          </a:stretch>
        </p:blipFill>
        <p:spPr>
          <a:xfrm>
            <a:off x="8597900" y="0"/>
            <a:ext cx="3594100" cy="6121400"/>
          </a:xfrm>
          <a:prstGeom prst="rect">
            <a:avLst/>
          </a:prstGeom>
        </p:spPr>
      </p:pic>
    </p:spTree>
    <p:extLst>
      <p:ext uri="{BB962C8B-B14F-4D97-AF65-F5344CB8AC3E}">
        <p14:creationId xmlns:p14="http://schemas.microsoft.com/office/powerpoint/2010/main" val="1049799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FA85D43-5554-F8CD-6DA6-A059AD37F83C}"/>
              </a:ext>
            </a:extLst>
          </p:cNvPr>
          <p:cNvSpPr>
            <a:spLocks noGrp="1"/>
          </p:cNvSpPr>
          <p:nvPr>
            <p:ph type="subTitle" idx="1"/>
          </p:nvPr>
        </p:nvSpPr>
        <p:spPr>
          <a:xfrm>
            <a:off x="772883" y="2199820"/>
            <a:ext cx="7598232" cy="3921580"/>
          </a:xfrm>
        </p:spPr>
        <p:txBody>
          <a:bodyPr>
            <a:noAutofit/>
          </a:bodyPr>
          <a:lstStyle/>
          <a:p>
            <a:pPr algn="l">
              <a:lnSpc>
                <a:spcPct val="100000"/>
              </a:lnSpc>
            </a:pPr>
            <a:r>
              <a:rPr lang="en-US" sz="2000">
                <a:solidFill>
                  <a:srgbClr val="183860"/>
                </a:solidFill>
                <a:latin typeface="IBM Plex Serif Medium" panose="02060603050406000203" pitchFamily="18" charset="0"/>
                <a:ea typeface="Open Sans" panose="020B0606030504020204" pitchFamily="34" charset="0"/>
                <a:cs typeface="Open Sans" panose="020B0606030504020204" pitchFamily="34" charset="0"/>
              </a:rPr>
              <a:t>WorldSkills UK is a four nations partnership between education, industry and UK governments. It is a world-class skills network acting as a catalyst for:</a:t>
            </a:r>
          </a:p>
          <a:p>
            <a:pPr algn="l">
              <a:lnSpc>
                <a:spcPct val="100000"/>
              </a:lnSpc>
            </a:pPr>
            <a:r>
              <a:rPr lang="en-US" sz="2000">
                <a:solidFill>
                  <a:srgbClr val="183860"/>
                </a:solidFill>
                <a:latin typeface="IBM Plex Serif Medium" panose="02060603050406000203" pitchFamily="18" charset="0"/>
                <a:ea typeface="Open Sans" panose="020B0606030504020204" pitchFamily="34" charset="0"/>
                <a:cs typeface="Open Sans" panose="020B0606030504020204" pitchFamily="34" charset="0"/>
              </a:rPr>
              <a:t>• </a:t>
            </a:r>
            <a:r>
              <a:rPr lang="en-US" sz="2000" b="1">
                <a:solidFill>
                  <a:srgbClr val="DA291C"/>
                </a:solidFill>
                <a:latin typeface="IBM Plex Serif Medium" panose="02060603050406000203" pitchFamily="18" charset="0"/>
                <a:ea typeface="Open Sans" panose="020B0606030504020204" pitchFamily="34" charset="0"/>
                <a:cs typeface="Open Sans" panose="020B0606030504020204" pitchFamily="34" charset="0"/>
              </a:rPr>
              <a:t>raising standards</a:t>
            </a:r>
            <a:r>
              <a:rPr lang="en-US" sz="2000">
                <a:solidFill>
                  <a:srgbClr val="183860"/>
                </a:solidFill>
                <a:latin typeface="IBM Plex Serif Medium" panose="02060603050406000203" pitchFamily="18" charset="0"/>
                <a:ea typeface="Open Sans" panose="020B0606030504020204" pitchFamily="34" charset="0"/>
                <a:cs typeface="Open Sans" panose="020B0606030504020204" pitchFamily="34" charset="0"/>
              </a:rPr>
              <a:t>, through international benchmarking and professional development</a:t>
            </a:r>
          </a:p>
          <a:p>
            <a:pPr algn="l">
              <a:lnSpc>
                <a:spcPct val="100000"/>
              </a:lnSpc>
            </a:pPr>
            <a:r>
              <a:rPr lang="en-US" sz="2000">
                <a:solidFill>
                  <a:srgbClr val="183860"/>
                </a:solidFill>
                <a:latin typeface="IBM Plex Serif Medium" panose="02060603050406000203" pitchFamily="18" charset="0"/>
                <a:ea typeface="Open Sans" panose="020B0606030504020204" pitchFamily="34" charset="0"/>
                <a:cs typeface="Open Sans" panose="020B0606030504020204" pitchFamily="34" charset="0"/>
              </a:rPr>
              <a:t>• </a:t>
            </a:r>
            <a:r>
              <a:rPr lang="en-US" sz="2000" b="1">
                <a:solidFill>
                  <a:srgbClr val="DA291C"/>
                </a:solidFill>
                <a:latin typeface="IBM Plex Serif Medium" panose="02060603050406000203" pitchFamily="18" charset="0"/>
                <a:ea typeface="Open Sans" panose="020B0606030504020204" pitchFamily="34" charset="0"/>
                <a:cs typeface="Open Sans" panose="020B0606030504020204" pitchFamily="34" charset="0"/>
              </a:rPr>
              <a:t>championing future skills</a:t>
            </a:r>
            <a:r>
              <a:rPr lang="en-US" sz="2000">
                <a:solidFill>
                  <a:srgbClr val="183860"/>
                </a:solidFill>
                <a:latin typeface="IBM Plex Serif Medium" panose="02060603050406000203" pitchFamily="18" charset="0"/>
                <a:ea typeface="Open Sans" panose="020B0606030504020204" pitchFamily="34" charset="0"/>
                <a:cs typeface="Open Sans" panose="020B0606030504020204" pitchFamily="34" charset="0"/>
              </a:rPr>
              <a:t>, through analysis of rapidly changing economic demand</a:t>
            </a:r>
          </a:p>
          <a:p>
            <a:pPr algn="l">
              <a:lnSpc>
                <a:spcPct val="100000"/>
              </a:lnSpc>
            </a:pPr>
            <a:r>
              <a:rPr lang="en-US" sz="2000">
                <a:solidFill>
                  <a:srgbClr val="183860"/>
                </a:solidFill>
                <a:latin typeface="IBM Plex Serif Medium" panose="02060603050406000203" pitchFamily="18" charset="0"/>
                <a:ea typeface="Open Sans" panose="020B0606030504020204" pitchFamily="34" charset="0"/>
                <a:cs typeface="Open Sans" panose="020B0606030504020204" pitchFamily="34" charset="0"/>
              </a:rPr>
              <a:t>• </a:t>
            </a:r>
            <a:r>
              <a:rPr lang="en-US" sz="2000" b="1">
                <a:solidFill>
                  <a:srgbClr val="DA291C"/>
                </a:solidFill>
                <a:latin typeface="IBM Plex Serif Medium" panose="02060603050406000203" pitchFamily="18" charset="0"/>
                <a:ea typeface="Open Sans" panose="020B0606030504020204" pitchFamily="34" charset="0"/>
                <a:cs typeface="Open Sans" panose="020B0606030504020204" pitchFamily="34" charset="0"/>
              </a:rPr>
              <a:t>empowering young people</a:t>
            </a:r>
            <a:r>
              <a:rPr lang="en-US" sz="2000">
                <a:solidFill>
                  <a:srgbClr val="183860"/>
                </a:solidFill>
                <a:latin typeface="IBM Plex Serif Medium" panose="02060603050406000203" pitchFamily="18" charset="0"/>
                <a:ea typeface="Open Sans" panose="020B0606030504020204" pitchFamily="34" charset="0"/>
                <a:cs typeface="Open Sans" panose="020B0606030504020204" pitchFamily="34" charset="0"/>
              </a:rPr>
              <a:t>, from all backgrounds, through competitions-based training and careers advocacy.</a:t>
            </a:r>
          </a:p>
          <a:p>
            <a:pPr algn="l"/>
            <a:endParaRPr lang="en-US" sz="2000">
              <a:solidFill>
                <a:srgbClr val="183860"/>
              </a:solidFill>
              <a:latin typeface="IBM Plex Serif Medium" panose="02060603050406000203" pitchFamily="18" charset="0"/>
              <a:ea typeface="Open Sans" panose="020B0606030504020204" pitchFamily="34" charset="0"/>
              <a:cs typeface="Open Sans" panose="020B0606030504020204" pitchFamily="34" charset="0"/>
            </a:endParaRPr>
          </a:p>
          <a:p>
            <a:pPr algn="l"/>
            <a:endParaRPr lang="en-US" sz="2000">
              <a:solidFill>
                <a:srgbClr val="183860"/>
              </a:solidFill>
              <a:latin typeface="IBM Plex Serif Medium" panose="02060603050406000203" pitchFamily="18" charset="0"/>
            </a:endParaRPr>
          </a:p>
        </p:txBody>
      </p:sp>
      <p:sp>
        <p:nvSpPr>
          <p:cNvPr id="4" name="Title 1">
            <a:extLst>
              <a:ext uri="{FF2B5EF4-FFF2-40B4-BE49-F238E27FC236}">
                <a16:creationId xmlns:a16="http://schemas.microsoft.com/office/drawing/2014/main" id="{84FF7F41-DEBC-1177-E3D7-626DB49C1041}"/>
              </a:ext>
            </a:extLst>
          </p:cNvPr>
          <p:cNvSpPr>
            <a:spLocks noGrp="1"/>
          </p:cNvSpPr>
          <p:nvPr>
            <p:ph type="ctrTitle"/>
          </p:nvPr>
        </p:nvSpPr>
        <p:spPr>
          <a:xfrm>
            <a:off x="772883" y="1238250"/>
            <a:ext cx="8588830" cy="830036"/>
          </a:xfrm>
        </p:spPr>
        <p:txBody>
          <a:bodyPr>
            <a:normAutofit/>
          </a:bodyPr>
          <a:lstStyle/>
          <a:p>
            <a:pPr algn="l"/>
            <a:r>
              <a:rPr lang="en-US" sz="3600"/>
              <a:t>About WorldSkills UK</a:t>
            </a:r>
          </a:p>
        </p:txBody>
      </p:sp>
      <p:pic>
        <p:nvPicPr>
          <p:cNvPr id="6" name="Picture 5" descr="A couple of women in red shirts&#10;&#10;Description automatically generated">
            <a:extLst>
              <a:ext uri="{FF2B5EF4-FFF2-40B4-BE49-F238E27FC236}">
                <a16:creationId xmlns:a16="http://schemas.microsoft.com/office/drawing/2014/main" id="{DD04748A-862F-85A2-EA15-04C12BD9632B}"/>
              </a:ext>
            </a:extLst>
          </p:cNvPr>
          <p:cNvPicPr>
            <a:picLocks noChangeAspect="1"/>
          </p:cNvPicPr>
          <p:nvPr/>
        </p:nvPicPr>
        <p:blipFill>
          <a:blip r:embed="rId3"/>
          <a:stretch>
            <a:fillRect/>
          </a:stretch>
        </p:blipFill>
        <p:spPr>
          <a:xfrm>
            <a:off x="8470900" y="0"/>
            <a:ext cx="3721100" cy="6121400"/>
          </a:xfrm>
          <a:prstGeom prst="rect">
            <a:avLst/>
          </a:prstGeom>
        </p:spPr>
      </p:pic>
    </p:spTree>
    <p:extLst>
      <p:ext uri="{BB962C8B-B14F-4D97-AF65-F5344CB8AC3E}">
        <p14:creationId xmlns:p14="http://schemas.microsoft.com/office/powerpoint/2010/main" val="1033925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A1F67-1843-1877-98EB-F0251CBCB4A6}"/>
              </a:ext>
            </a:extLst>
          </p:cNvPr>
          <p:cNvSpPr>
            <a:spLocks noGrp="1"/>
          </p:cNvSpPr>
          <p:nvPr>
            <p:ph type="ctrTitle"/>
          </p:nvPr>
        </p:nvSpPr>
        <p:spPr>
          <a:xfrm>
            <a:off x="413978" y="1272604"/>
            <a:ext cx="8588830" cy="706212"/>
          </a:xfrm>
        </p:spPr>
        <p:txBody>
          <a:bodyPr/>
          <a:lstStyle/>
          <a:p>
            <a:pPr algn="l"/>
            <a:r>
              <a:rPr lang="en-US"/>
              <a:t>Who WorldSkills UK help</a:t>
            </a:r>
          </a:p>
        </p:txBody>
      </p:sp>
      <p:sp>
        <p:nvSpPr>
          <p:cNvPr id="3" name="Subtitle 2">
            <a:extLst>
              <a:ext uri="{FF2B5EF4-FFF2-40B4-BE49-F238E27FC236}">
                <a16:creationId xmlns:a16="http://schemas.microsoft.com/office/drawing/2014/main" id="{DFA85D43-5554-F8CD-6DA6-A059AD37F83C}"/>
              </a:ext>
            </a:extLst>
          </p:cNvPr>
          <p:cNvSpPr>
            <a:spLocks noGrp="1"/>
          </p:cNvSpPr>
          <p:nvPr>
            <p:ph type="subTitle" idx="1"/>
          </p:nvPr>
        </p:nvSpPr>
        <p:spPr>
          <a:xfrm>
            <a:off x="166956" y="2081063"/>
            <a:ext cx="3385457" cy="3162299"/>
          </a:xfrm>
        </p:spPr>
        <p:txBody>
          <a:bodyPr>
            <a:noAutofit/>
          </a:bodyPr>
          <a:lstStyle/>
          <a:p>
            <a:pPr>
              <a:lnSpc>
                <a:spcPct val="107000"/>
              </a:lnSpc>
              <a:spcAft>
                <a:spcPts val="800"/>
              </a:spcAft>
            </a:pPr>
            <a:r>
              <a:rPr lang="en-GB" sz="2000" b="1" kern="100">
                <a:effectLst/>
                <a:latin typeface="IBM Plex Serif Medium" panose="02060603050406000203" pitchFamily="18" charset="0"/>
                <a:ea typeface="Open Sans" panose="020B0606030504020204" pitchFamily="34" charset="0"/>
                <a:cs typeface="Open Sans" panose="020B0606030504020204" pitchFamily="34" charset="0"/>
              </a:rPr>
              <a:t>Educators and tutors</a:t>
            </a:r>
            <a:endParaRPr lang="en-GB" sz="2000" kern="100">
              <a:effectLst/>
              <a:latin typeface="IBM Plex Serif Medium" panose="02060603050406000203" pitchFamily="18" charset="0"/>
              <a:ea typeface="Open Sans" panose="020B0606030504020204" pitchFamily="34" charset="0"/>
              <a:cs typeface="Open Sans" panose="020B0606030504020204" pitchFamily="34" charset="0"/>
            </a:endParaRPr>
          </a:p>
          <a:p>
            <a:pPr>
              <a:lnSpc>
                <a:spcPct val="107000"/>
              </a:lnSpc>
              <a:spcAft>
                <a:spcPts val="800"/>
              </a:spcAft>
            </a:pPr>
            <a:r>
              <a:rPr lang="en-GB" sz="1800" kern="100">
                <a:solidFill>
                  <a:srgbClr val="183860"/>
                </a:solidFill>
                <a:effectLst/>
                <a:latin typeface="IBM Plex Serif Medium" panose="02060603050406000203" pitchFamily="18" charset="0"/>
                <a:ea typeface="Open Sans" panose="020B0606030504020204" pitchFamily="34" charset="0"/>
                <a:cs typeface="Open Sans" panose="020B0606030504020204" pitchFamily="34" charset="0"/>
              </a:rPr>
              <a:t>We develop educators, by sharing international best practice, to deliver high-quality training and assessment.</a:t>
            </a:r>
          </a:p>
          <a:p>
            <a:endParaRPr lang="en-US" sz="2000">
              <a:latin typeface="IBM Plex Serif Medium" panose="02060603050406000203" pitchFamily="18" charset="0"/>
            </a:endParaRPr>
          </a:p>
        </p:txBody>
      </p:sp>
      <p:sp>
        <p:nvSpPr>
          <p:cNvPr id="5" name="TextBox 4">
            <a:extLst>
              <a:ext uri="{FF2B5EF4-FFF2-40B4-BE49-F238E27FC236}">
                <a16:creationId xmlns:a16="http://schemas.microsoft.com/office/drawing/2014/main" id="{74A209CC-2F82-F9A0-60D5-BF9007782639}"/>
              </a:ext>
            </a:extLst>
          </p:cNvPr>
          <p:cNvSpPr txBox="1"/>
          <p:nvPr/>
        </p:nvSpPr>
        <p:spPr>
          <a:xfrm>
            <a:off x="8252862" y="2107500"/>
            <a:ext cx="3797624" cy="2713307"/>
          </a:xfrm>
          <a:prstGeom prst="rect">
            <a:avLst/>
          </a:prstGeom>
          <a:noFill/>
        </p:spPr>
        <p:txBody>
          <a:bodyPr wrap="square">
            <a:spAutoFit/>
          </a:bodyPr>
          <a:lstStyle/>
          <a:p>
            <a:pPr algn="ctr">
              <a:lnSpc>
                <a:spcPct val="107000"/>
              </a:lnSpc>
              <a:spcAft>
                <a:spcPts val="800"/>
              </a:spcAft>
            </a:pPr>
            <a:r>
              <a:rPr lang="en-GB" sz="2000" b="1" kern="100">
                <a:solidFill>
                  <a:srgbClr val="DA291C"/>
                </a:solidFill>
                <a:effectLst/>
                <a:latin typeface="IBM Plex Serif Medium" panose="02060603050406000203" pitchFamily="18" charset="0"/>
                <a:ea typeface="Open Sans" panose="020B0606030504020204" pitchFamily="34" charset="0"/>
                <a:cs typeface="Open Sans" panose="020B0606030504020204" pitchFamily="34" charset="0"/>
              </a:rPr>
              <a:t>Young people and parents</a:t>
            </a:r>
            <a:endParaRPr lang="en-GB" sz="2000" kern="100">
              <a:solidFill>
                <a:srgbClr val="DA291C"/>
              </a:solidFill>
              <a:effectLst/>
              <a:latin typeface="IBM Plex Serif Medium" panose="02060603050406000203" pitchFamily="18" charset="0"/>
              <a:ea typeface="Open Sans" panose="020B0606030504020204" pitchFamily="34" charset="0"/>
              <a:cs typeface="Open Sans" panose="020B0606030504020204" pitchFamily="34" charset="0"/>
            </a:endParaRPr>
          </a:p>
          <a:p>
            <a:pPr algn="ctr">
              <a:lnSpc>
                <a:spcPct val="107000"/>
              </a:lnSpc>
              <a:spcAft>
                <a:spcPts val="800"/>
              </a:spcAft>
            </a:pPr>
            <a:r>
              <a:rPr lang="en-GB" kern="100">
                <a:solidFill>
                  <a:srgbClr val="183860"/>
                </a:solidFill>
                <a:effectLst/>
                <a:latin typeface="IBM Plex Serif Medium" panose="02060603050406000203" pitchFamily="18" charset="0"/>
                <a:ea typeface="Open Sans" panose="020B0606030504020204" pitchFamily="34" charset="0"/>
                <a:cs typeface="Open Sans" panose="020B0606030504020204" pitchFamily="34" charset="0"/>
              </a:rPr>
              <a:t>We inspire young people, whatever their background, to choose high-quality apprenticeships and technical education as prestigious career routes.</a:t>
            </a:r>
          </a:p>
          <a:p>
            <a:pPr>
              <a:lnSpc>
                <a:spcPct val="107000"/>
              </a:lnSpc>
              <a:spcAft>
                <a:spcPts val="800"/>
              </a:spcAft>
            </a:pPr>
            <a:r>
              <a:rPr lang="en-US" sz="2000" kern="100">
                <a:effectLst/>
                <a:latin typeface="IBM Plex Serif Medium" panose="02060603050406000203" pitchFamily="18" charset="0"/>
                <a:ea typeface="Aptos" panose="020B0004020202020204" pitchFamily="34" charset="0"/>
                <a:cs typeface="Times New Roman" panose="02020603050405020304" pitchFamily="18" charset="0"/>
              </a:rPr>
              <a:t> </a:t>
            </a:r>
            <a:endParaRPr lang="en-GB" sz="2000" kern="100">
              <a:effectLst/>
              <a:latin typeface="IBM Plex Serif Medium" panose="02060603050406000203" pitchFamily="18"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7E750BA-D7A0-68A3-4392-6C2D3C577855}"/>
              </a:ext>
            </a:extLst>
          </p:cNvPr>
          <p:cNvSpPr txBox="1"/>
          <p:nvPr/>
        </p:nvSpPr>
        <p:spPr>
          <a:xfrm>
            <a:off x="3814417" y="2081063"/>
            <a:ext cx="4201884" cy="2283574"/>
          </a:xfrm>
          <a:prstGeom prst="rect">
            <a:avLst/>
          </a:prstGeom>
          <a:noFill/>
        </p:spPr>
        <p:txBody>
          <a:bodyPr wrap="square">
            <a:spAutoFit/>
          </a:bodyPr>
          <a:lstStyle/>
          <a:p>
            <a:pPr algn="ctr">
              <a:lnSpc>
                <a:spcPct val="107000"/>
              </a:lnSpc>
              <a:spcAft>
                <a:spcPts val="800"/>
              </a:spcAft>
            </a:pPr>
            <a:r>
              <a:rPr lang="en-GB" sz="2000" b="1" kern="100">
                <a:solidFill>
                  <a:srgbClr val="DA291C"/>
                </a:solidFill>
                <a:effectLst/>
                <a:latin typeface="IBM Plex Serif Medium" panose="02060603050406000203" pitchFamily="18" charset="0"/>
                <a:ea typeface="Open Sans" panose="020B0606030504020204" pitchFamily="34" charset="0"/>
                <a:cs typeface="Open Sans" panose="020B0606030504020204" pitchFamily="34" charset="0"/>
              </a:rPr>
              <a:t>Employers and organisations</a:t>
            </a:r>
            <a:endParaRPr lang="en-GB" sz="2000" kern="100">
              <a:solidFill>
                <a:srgbClr val="DA291C"/>
              </a:solidFill>
              <a:effectLst/>
              <a:latin typeface="IBM Plex Serif Medium" panose="02060603050406000203" pitchFamily="18" charset="0"/>
              <a:ea typeface="Open Sans" panose="020B0606030504020204" pitchFamily="34" charset="0"/>
              <a:cs typeface="Open Sans" panose="020B0606030504020204" pitchFamily="34" charset="0"/>
            </a:endParaRPr>
          </a:p>
          <a:p>
            <a:pPr algn="ctr">
              <a:lnSpc>
                <a:spcPct val="107000"/>
              </a:lnSpc>
              <a:spcAft>
                <a:spcPts val="800"/>
              </a:spcAft>
            </a:pPr>
            <a:r>
              <a:rPr lang="en-GB" kern="100">
                <a:solidFill>
                  <a:srgbClr val="183860"/>
                </a:solidFill>
                <a:effectLst/>
                <a:latin typeface="IBM Plex Serif Medium" panose="02060603050406000203" pitchFamily="18" charset="0"/>
                <a:ea typeface="Open Sans" panose="020B0606030504020204" pitchFamily="34" charset="0"/>
                <a:cs typeface="Open Sans" panose="020B0606030504020204" pitchFamily="34" charset="0"/>
              </a:rPr>
              <a:t>We innovate to help employers by benchmarking with skills systems from across the world to inform policy and practice, ensuring high-quality skills and boosting the UK economy.</a:t>
            </a:r>
          </a:p>
        </p:txBody>
      </p:sp>
      <p:pic>
        <p:nvPicPr>
          <p:cNvPr id="4" name="Picture 3" descr="A person and person standing next to each other&#10;&#10;Description automatically generated">
            <a:extLst>
              <a:ext uri="{FF2B5EF4-FFF2-40B4-BE49-F238E27FC236}">
                <a16:creationId xmlns:a16="http://schemas.microsoft.com/office/drawing/2014/main" id="{FF6579EC-6050-F73D-46D7-2CBC08E682F4}"/>
              </a:ext>
            </a:extLst>
          </p:cNvPr>
          <p:cNvPicPr>
            <a:picLocks noChangeAspect="1"/>
          </p:cNvPicPr>
          <p:nvPr/>
        </p:nvPicPr>
        <p:blipFill>
          <a:blip r:embed="rId3"/>
          <a:stretch>
            <a:fillRect/>
          </a:stretch>
        </p:blipFill>
        <p:spPr>
          <a:xfrm>
            <a:off x="8436429" y="4458853"/>
            <a:ext cx="3486181" cy="2301175"/>
          </a:xfrm>
          <a:prstGeom prst="rect">
            <a:avLst/>
          </a:prstGeom>
        </p:spPr>
      </p:pic>
      <p:pic>
        <p:nvPicPr>
          <p:cNvPr id="7" name="Picture 6" descr="A person in a white shirt&#10;&#10;Description automatically generated">
            <a:extLst>
              <a:ext uri="{FF2B5EF4-FFF2-40B4-BE49-F238E27FC236}">
                <a16:creationId xmlns:a16="http://schemas.microsoft.com/office/drawing/2014/main" id="{16035CE7-929E-2CC9-0A0C-CD0D710FCA63}"/>
              </a:ext>
            </a:extLst>
          </p:cNvPr>
          <p:cNvPicPr>
            <a:picLocks noChangeAspect="1"/>
          </p:cNvPicPr>
          <p:nvPr/>
        </p:nvPicPr>
        <p:blipFill>
          <a:blip r:embed="rId4"/>
          <a:stretch>
            <a:fillRect/>
          </a:stretch>
        </p:blipFill>
        <p:spPr>
          <a:xfrm>
            <a:off x="141514" y="4467185"/>
            <a:ext cx="3436342" cy="2292843"/>
          </a:xfrm>
          <a:prstGeom prst="rect">
            <a:avLst/>
          </a:prstGeom>
        </p:spPr>
      </p:pic>
      <p:pic>
        <p:nvPicPr>
          <p:cNvPr id="9" name="Picture 8">
            <a:extLst>
              <a:ext uri="{FF2B5EF4-FFF2-40B4-BE49-F238E27FC236}">
                <a16:creationId xmlns:a16="http://schemas.microsoft.com/office/drawing/2014/main" id="{150DF174-D41A-4C69-D49B-D7269AEAC150}"/>
              </a:ext>
            </a:extLst>
          </p:cNvPr>
          <p:cNvPicPr>
            <a:picLocks noChangeAspect="1"/>
          </p:cNvPicPr>
          <p:nvPr/>
        </p:nvPicPr>
        <p:blipFill>
          <a:blip r:embed="rId5"/>
          <a:stretch>
            <a:fillRect/>
          </a:stretch>
        </p:blipFill>
        <p:spPr>
          <a:xfrm>
            <a:off x="4145404" y="4466885"/>
            <a:ext cx="3723477" cy="2350703"/>
          </a:xfrm>
          <a:prstGeom prst="rect">
            <a:avLst/>
          </a:prstGeom>
        </p:spPr>
      </p:pic>
    </p:spTree>
    <p:extLst>
      <p:ext uri="{BB962C8B-B14F-4D97-AF65-F5344CB8AC3E}">
        <p14:creationId xmlns:p14="http://schemas.microsoft.com/office/powerpoint/2010/main" val="531412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uple of women in red shirts&#10;&#10;Description automatically generated">
            <a:extLst>
              <a:ext uri="{FF2B5EF4-FFF2-40B4-BE49-F238E27FC236}">
                <a16:creationId xmlns:a16="http://schemas.microsoft.com/office/drawing/2014/main" id="{DD04748A-862F-85A2-EA15-04C12BD9632B}"/>
              </a:ext>
            </a:extLst>
          </p:cNvPr>
          <p:cNvPicPr>
            <a:picLocks noChangeAspect="1"/>
          </p:cNvPicPr>
          <p:nvPr/>
        </p:nvPicPr>
        <p:blipFill>
          <a:blip r:embed="rId3"/>
          <a:stretch>
            <a:fillRect/>
          </a:stretch>
        </p:blipFill>
        <p:spPr>
          <a:xfrm>
            <a:off x="8470900" y="0"/>
            <a:ext cx="3721100" cy="6121400"/>
          </a:xfrm>
          <a:prstGeom prst="rect">
            <a:avLst/>
          </a:prstGeom>
        </p:spPr>
      </p:pic>
      <p:sp>
        <p:nvSpPr>
          <p:cNvPr id="12" name="Rectangle 11">
            <a:extLst>
              <a:ext uri="{FF2B5EF4-FFF2-40B4-BE49-F238E27FC236}">
                <a16:creationId xmlns:a16="http://schemas.microsoft.com/office/drawing/2014/main" id="{2D77FF49-5CCD-48F4-97D2-9E19C3B6D2A5}"/>
              </a:ext>
            </a:extLst>
          </p:cNvPr>
          <p:cNvSpPr/>
          <p:nvPr/>
        </p:nvSpPr>
        <p:spPr>
          <a:xfrm>
            <a:off x="196218" y="1382568"/>
            <a:ext cx="7049766" cy="646331"/>
          </a:xfrm>
          <a:prstGeom prst="rect">
            <a:avLst/>
          </a:prstGeom>
        </p:spPr>
        <p:txBody>
          <a:bodyPr wrap="square">
            <a:spAutoFit/>
          </a:bodyPr>
          <a:lstStyle>
            <a:defPPr>
              <a:defRPr lang="en-GB"/>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GB" sz="3600" b="1">
                <a:solidFill>
                  <a:srgbClr val="003764"/>
                </a:solidFill>
                <a:latin typeface="IBM Plex Serif SemiBold" panose="02060703050406000203" pitchFamily="18" charset="0"/>
                <a:ea typeface="Open Sans" panose="020B0606030504020204" pitchFamily="34" charset="0"/>
                <a:cs typeface="Open Sans" panose="020B0606030504020204" pitchFamily="34" charset="0"/>
              </a:rPr>
              <a:t>What are skills competitions?</a:t>
            </a:r>
            <a:endParaRPr lang="en-GB" sz="3600" b="1">
              <a:latin typeface="IBM Plex Serif SemiBold" panose="02060703050406000203" pitchFamily="18" charset="0"/>
            </a:endParaRPr>
          </a:p>
        </p:txBody>
      </p:sp>
      <p:sp>
        <p:nvSpPr>
          <p:cNvPr id="13" name="Rectangle 12">
            <a:extLst>
              <a:ext uri="{FF2B5EF4-FFF2-40B4-BE49-F238E27FC236}">
                <a16:creationId xmlns:a16="http://schemas.microsoft.com/office/drawing/2014/main" id="{A91C57B2-BA86-4880-9759-60B7D4ED8D31}"/>
              </a:ext>
            </a:extLst>
          </p:cNvPr>
          <p:cNvSpPr/>
          <p:nvPr/>
        </p:nvSpPr>
        <p:spPr>
          <a:xfrm>
            <a:off x="459377" y="2181984"/>
            <a:ext cx="7249886" cy="4176528"/>
          </a:xfrm>
          <a:prstGeom prst="rect">
            <a:avLst/>
          </a:prstGeom>
        </p:spPr>
        <p:txBody>
          <a:bodyPr wrap="square">
            <a:spAutoFit/>
          </a:bodyPr>
          <a:lstStyle>
            <a:defPPr>
              <a:defRPr lang="en-GB"/>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spcBef>
                <a:spcPts val="0"/>
              </a:spcBef>
            </a:pPr>
            <a:r>
              <a:rPr lang="en-GB">
                <a:solidFill>
                  <a:srgbClr val="002060"/>
                </a:solidFill>
                <a:latin typeface="Open Sans" panose="020B0606030504020204" pitchFamily="34" charset="0"/>
                <a:ea typeface="Open Sans" panose="020B0606030504020204" pitchFamily="34" charset="0"/>
                <a:cs typeface="Open Sans" panose="020B0606030504020204" pitchFamily="34" charset="0"/>
              </a:rPr>
              <a:t>Skills competitions are designed by industry experts, and assess an individual’s knowledge, practical skills and employability attributes against set criteria in a competitive timed environment</a:t>
            </a:r>
          </a:p>
          <a:p>
            <a:pPr>
              <a:spcBef>
                <a:spcPts val="0"/>
              </a:spcBef>
            </a:pPr>
            <a:endParaRPr lang="en-GB">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07000"/>
              </a:lnSpc>
              <a:spcAft>
                <a:spcPts val="100"/>
              </a:spcAft>
              <a:buFont typeface="Wingdings" panose="05000000000000000000" pitchFamily="2" charset="2"/>
              <a:buChar char="Ø"/>
            </a:pPr>
            <a:r>
              <a:rPr lang="en-GB">
                <a:solidFill>
                  <a:srgbClr val="002060"/>
                </a:solidFill>
                <a:latin typeface="Open Sans" panose="020B0606030504020204" pitchFamily="34" charset="0"/>
                <a:ea typeface="Open Sans" panose="020B0606030504020204" pitchFamily="34" charset="0"/>
                <a:cs typeface="Open Sans" panose="020B0606030504020204" pitchFamily="34" charset="0"/>
              </a:rPr>
              <a:t>individuals benefit from the fine tuning of </a:t>
            </a:r>
            <a:r>
              <a:rPr lang="en-GB" b="1">
                <a:solidFill>
                  <a:srgbClr val="DA291C"/>
                </a:solidFill>
                <a:latin typeface="Open Sans" panose="020B0606030504020204" pitchFamily="34" charset="0"/>
                <a:ea typeface="Open Sans" panose="020B0606030504020204" pitchFamily="34" charset="0"/>
                <a:cs typeface="Open Sans" panose="020B0606030504020204" pitchFamily="34" charset="0"/>
              </a:rPr>
              <a:t>critical skills, attributes </a:t>
            </a:r>
            <a:r>
              <a:rPr lang="en-GB">
                <a:solidFill>
                  <a:srgbClr val="002060"/>
                </a:solidFill>
                <a:latin typeface="Open Sans" panose="020B0606030504020204" pitchFamily="34" charset="0"/>
                <a:ea typeface="Open Sans" panose="020B0606030504020204" pitchFamily="34" charset="0"/>
                <a:cs typeface="Open Sans" panose="020B0606030504020204" pitchFamily="34" charset="0"/>
              </a:rPr>
              <a:t>and </a:t>
            </a:r>
            <a:r>
              <a:rPr lang="en-GB" b="1">
                <a:solidFill>
                  <a:srgbClr val="DA291C"/>
                </a:solidFill>
                <a:latin typeface="Open Sans" panose="020B0606030504020204" pitchFamily="34" charset="0"/>
                <a:ea typeface="Open Sans" panose="020B0606030504020204" pitchFamily="34" charset="0"/>
                <a:cs typeface="Open Sans" panose="020B0606030504020204" pitchFamily="34" charset="0"/>
              </a:rPr>
              <a:t>behaviours</a:t>
            </a:r>
            <a:r>
              <a:rPr lang="en-GB">
                <a:solidFill>
                  <a:srgbClr val="002060"/>
                </a:solidFill>
                <a:latin typeface="Open Sans" panose="020B0606030504020204" pitchFamily="34" charset="0"/>
                <a:ea typeface="Open Sans" panose="020B0606030504020204" pitchFamily="34" charset="0"/>
                <a:cs typeface="Open Sans" panose="020B0606030504020204" pitchFamily="34" charset="0"/>
              </a:rPr>
              <a:t> valued by employers; problem-solving, self-reflection, time management and ability to work under pressure</a:t>
            </a:r>
          </a:p>
          <a:p>
            <a:pPr>
              <a:lnSpc>
                <a:spcPct val="107000"/>
              </a:lnSpc>
              <a:spcAft>
                <a:spcPts val="100"/>
              </a:spcAft>
            </a:pPr>
            <a:endParaRPr lang="en-GB">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07000"/>
              </a:lnSpc>
              <a:spcAft>
                <a:spcPts val="100"/>
              </a:spcAft>
              <a:buFont typeface="Wingdings" panose="05000000000000000000" pitchFamily="2" charset="2"/>
              <a:buChar char="Ø"/>
            </a:pPr>
            <a:r>
              <a:rPr lang="en-GB">
                <a:solidFill>
                  <a:srgbClr val="002060"/>
                </a:solidFill>
                <a:latin typeface="Open Sans" panose="020B0606030504020204" pitchFamily="34" charset="0"/>
                <a:ea typeface="Open Sans" panose="020B0606030504020204" pitchFamily="34" charset="0"/>
                <a:cs typeface="Open Sans" panose="020B0606030504020204" pitchFamily="34" charset="0"/>
              </a:rPr>
              <a:t>our programmes enable participants to bring world-class skills back to their organisations</a:t>
            </a:r>
            <a:r>
              <a:rPr lang="en-GB">
                <a:solidFill>
                  <a:srgbClr val="DA291C"/>
                </a:solidFill>
                <a:latin typeface="Open Sans" panose="020B0606030504020204" pitchFamily="34" charset="0"/>
                <a:ea typeface="Open Sans" panose="020B0606030504020204" pitchFamily="34" charset="0"/>
                <a:cs typeface="Open Sans" panose="020B0606030504020204" pitchFamily="34" charset="0"/>
              </a:rPr>
              <a:t>, </a:t>
            </a:r>
            <a:r>
              <a:rPr lang="en-GB" b="1">
                <a:solidFill>
                  <a:srgbClr val="DA291C"/>
                </a:solidFill>
                <a:latin typeface="Open Sans" panose="020B0606030504020204" pitchFamily="34" charset="0"/>
                <a:ea typeface="Open Sans" panose="020B0606030504020204" pitchFamily="34" charset="0"/>
                <a:cs typeface="Open Sans" panose="020B0606030504020204" pitchFamily="34" charset="0"/>
              </a:rPr>
              <a:t>improving productivity</a:t>
            </a:r>
          </a:p>
          <a:p>
            <a:pPr>
              <a:lnSpc>
                <a:spcPct val="107000"/>
              </a:lnSpc>
              <a:spcAft>
                <a:spcPts val="100"/>
              </a:spcAft>
            </a:pPr>
            <a:endParaRPr lang="en-GB" b="1">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0"/>
              </a:spcBef>
              <a:buFont typeface="Wingdings" panose="05000000000000000000" pitchFamily="2" charset="2"/>
              <a:buChar char="Ø"/>
            </a:pPr>
            <a:r>
              <a:rPr lang="en-GB">
                <a:solidFill>
                  <a:srgbClr val="002060"/>
                </a:solidFill>
                <a:latin typeface="Open Sans" panose="020B0606030504020204" pitchFamily="34" charset="0"/>
                <a:ea typeface="Open Sans" panose="020B0606030504020204" pitchFamily="34" charset="0"/>
                <a:cs typeface="Open Sans" panose="020B0606030504020204" pitchFamily="34" charset="0"/>
              </a:rPr>
              <a:t>competitions enable business and education to </a:t>
            </a:r>
            <a:r>
              <a:rPr lang="en-GB" b="1">
                <a:solidFill>
                  <a:srgbClr val="DA291C"/>
                </a:solidFill>
                <a:latin typeface="Open Sans" panose="020B0606030504020204" pitchFamily="34" charset="0"/>
                <a:ea typeface="Open Sans" panose="020B0606030504020204" pitchFamily="34" charset="0"/>
                <a:cs typeface="Open Sans" panose="020B0606030504020204" pitchFamily="34" charset="0"/>
              </a:rPr>
              <a:t>benchmark</a:t>
            </a:r>
            <a:r>
              <a:rPr lang="en-GB">
                <a:solidFill>
                  <a:srgbClr val="DA291C"/>
                </a:solidFill>
                <a:latin typeface="Open Sans" panose="020B0606030504020204" pitchFamily="34" charset="0"/>
                <a:ea typeface="Open Sans" panose="020B0606030504020204" pitchFamily="34" charset="0"/>
                <a:cs typeface="Open Sans" panose="020B0606030504020204" pitchFamily="34" charset="0"/>
              </a:rPr>
              <a:t> </a:t>
            </a:r>
            <a:r>
              <a:rPr lang="en-GB">
                <a:solidFill>
                  <a:srgbClr val="002060"/>
                </a:solidFill>
                <a:latin typeface="Open Sans" panose="020B0606030504020204" pitchFamily="34" charset="0"/>
                <a:ea typeface="Open Sans" panose="020B0606030504020204" pitchFamily="34" charset="0"/>
                <a:cs typeface="Open Sans" panose="020B0606030504020204" pitchFamily="34" charset="0"/>
              </a:rPr>
              <a:t>against national and international standards of performance</a:t>
            </a:r>
          </a:p>
        </p:txBody>
      </p:sp>
    </p:spTree>
    <p:extLst>
      <p:ext uri="{BB962C8B-B14F-4D97-AF65-F5344CB8AC3E}">
        <p14:creationId xmlns:p14="http://schemas.microsoft.com/office/powerpoint/2010/main" val="1486701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0627E15-865D-457D-A212-1EB07BFDE5A3}"/>
              </a:ext>
            </a:extLst>
          </p:cNvPr>
          <p:cNvSpPr/>
          <p:nvPr/>
        </p:nvSpPr>
        <p:spPr>
          <a:xfrm>
            <a:off x="3858523" y="2607868"/>
            <a:ext cx="4830366" cy="1870146"/>
          </a:xfrm>
          <a:prstGeom prst="ellipse">
            <a:avLst/>
          </a:prstGeom>
          <a:solidFill>
            <a:schemeClr val="bg1">
              <a:lumMod val="85000"/>
            </a:schemeClr>
          </a:solidFill>
          <a:ln w="28575">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62" name="TextBox 7">
            <a:extLst>
              <a:ext uri="{FF2B5EF4-FFF2-40B4-BE49-F238E27FC236}">
                <a16:creationId xmlns:a16="http://schemas.microsoft.com/office/drawing/2014/main" id="{FF5DAF79-D4D9-41BC-9514-07A98FE022EB}"/>
              </a:ext>
            </a:extLst>
          </p:cNvPr>
          <p:cNvSpPr txBox="1">
            <a:spLocks noChangeArrowheads="1"/>
          </p:cNvSpPr>
          <p:nvPr/>
        </p:nvSpPr>
        <p:spPr bwMode="auto">
          <a:xfrm>
            <a:off x="379281" y="1414458"/>
            <a:ext cx="52299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3600">
                <a:solidFill>
                  <a:srgbClr val="003764"/>
                </a:solidFill>
                <a:latin typeface="IBM Plex Serif SemiBold" panose="02060703050406000203" pitchFamily="18" charset="0"/>
              </a:rPr>
              <a:t>Competition overview</a:t>
            </a:r>
          </a:p>
        </p:txBody>
      </p:sp>
      <p:sp>
        <p:nvSpPr>
          <p:cNvPr id="15369" name="TextBox 20">
            <a:extLst>
              <a:ext uri="{FF2B5EF4-FFF2-40B4-BE49-F238E27FC236}">
                <a16:creationId xmlns:a16="http://schemas.microsoft.com/office/drawing/2014/main" id="{590BBBB3-B2ED-4FD3-B9D6-1A427A48AC56}"/>
              </a:ext>
            </a:extLst>
          </p:cNvPr>
          <p:cNvSpPr txBox="1">
            <a:spLocks noChangeArrowheads="1"/>
          </p:cNvSpPr>
          <p:nvPr/>
        </p:nvSpPr>
        <p:spPr bwMode="auto">
          <a:xfrm>
            <a:off x="11707813" y="6259513"/>
            <a:ext cx="333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000">
                <a:solidFill>
                  <a:schemeClr val="bg1"/>
                </a:solidFill>
                <a:latin typeface="Open Sans" panose="020B0606030504020204" pitchFamily="34" charset="0"/>
                <a:cs typeface="Open Sans" panose="020B0606030504020204" pitchFamily="34" charset="0"/>
              </a:rPr>
              <a:t>1</a:t>
            </a:r>
          </a:p>
        </p:txBody>
      </p:sp>
      <p:pic>
        <p:nvPicPr>
          <p:cNvPr id="15371" name="Picture 2">
            <a:extLst>
              <a:ext uri="{FF2B5EF4-FFF2-40B4-BE49-F238E27FC236}">
                <a16:creationId xmlns:a16="http://schemas.microsoft.com/office/drawing/2014/main" id="{C612F608-ECD2-4E0A-BD73-BF56C0A514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93" y="2707742"/>
            <a:ext cx="2316807" cy="13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5" descr="Icon&#10;&#10;Description automatically generated">
            <a:extLst>
              <a:ext uri="{FF2B5EF4-FFF2-40B4-BE49-F238E27FC236}">
                <a16:creationId xmlns:a16="http://schemas.microsoft.com/office/drawing/2014/main" id="{1FB91F77-7626-42A0-9E75-19B9D3C5F5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4078" y="4167115"/>
            <a:ext cx="2187110" cy="122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8" descr="A picture containing logo&#10;&#10;Description automatically generated">
            <a:extLst>
              <a:ext uri="{FF2B5EF4-FFF2-40B4-BE49-F238E27FC236}">
                <a16:creationId xmlns:a16="http://schemas.microsoft.com/office/drawing/2014/main" id="{15EDDDDC-B7EB-4690-A977-2FE97B7F30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14944">
            <a:off x="7731687" y="930094"/>
            <a:ext cx="2187110" cy="123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8" descr="A picture containing icon&#10;&#10;Description automatically generated">
            <a:extLst>
              <a:ext uri="{FF2B5EF4-FFF2-40B4-BE49-F238E27FC236}">
                <a16:creationId xmlns:a16="http://schemas.microsoft.com/office/drawing/2014/main" id="{A57B5CA0-C74F-4B98-86BB-D3424EDF0E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479" y="4771036"/>
            <a:ext cx="2189789" cy="123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DABE1371-39E0-4A3F-B4C1-EBDECB4FBFA7}"/>
              </a:ext>
            </a:extLst>
          </p:cNvPr>
          <p:cNvSpPr/>
          <p:nvPr/>
        </p:nvSpPr>
        <p:spPr>
          <a:xfrm>
            <a:off x="4015565" y="2871982"/>
            <a:ext cx="4374582" cy="1384995"/>
          </a:xfrm>
          <a:prstGeom prst="rect">
            <a:avLst/>
          </a:prstGeom>
        </p:spPr>
        <p:txBody>
          <a:bodyPr wrap="square">
            <a:spAutoFit/>
          </a:bodyPr>
          <a:lstStyle/>
          <a:p>
            <a:pPr algn="ctr">
              <a:spcBef>
                <a:spcPts val="0"/>
              </a:spcBef>
            </a:pPr>
            <a:r>
              <a:rPr lang="en-GB" sz="2800" b="1">
                <a:solidFill>
                  <a:srgbClr val="C00000"/>
                </a:solidFill>
                <a:latin typeface="Open Sans" panose="020B0606030504020204" pitchFamily="34" charset="0"/>
                <a:ea typeface="Open Sans" panose="020B0606030504020204" pitchFamily="34" charset="0"/>
                <a:cs typeface="Open Sans" panose="020B0606030504020204" pitchFamily="34" charset="0"/>
              </a:rPr>
              <a:t>4</a:t>
            </a:r>
            <a:r>
              <a:rPr lang="en-GB" sz="280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GB" sz="2800">
                <a:solidFill>
                  <a:srgbClr val="002060"/>
                </a:solidFill>
                <a:latin typeface="Open Sans" panose="020B0606030504020204" pitchFamily="34" charset="0"/>
                <a:ea typeface="Open Sans" panose="020B0606030504020204" pitchFamily="34" charset="0"/>
                <a:cs typeface="Open Sans" panose="020B0606030504020204" pitchFamily="34" charset="0"/>
              </a:rPr>
              <a:t>Sectors</a:t>
            </a:r>
          </a:p>
          <a:p>
            <a:pPr algn="ctr">
              <a:spcBef>
                <a:spcPts val="0"/>
              </a:spcBef>
            </a:pPr>
            <a:r>
              <a:rPr lang="en-GB" sz="2800" b="1">
                <a:solidFill>
                  <a:srgbClr val="002060"/>
                </a:solidFill>
                <a:latin typeface="Open Sans" panose="020B0606030504020204" pitchFamily="34" charset="0"/>
                <a:ea typeface="Open Sans" panose="020B0606030504020204" pitchFamily="34" charset="0"/>
                <a:cs typeface="Open Sans" panose="020B0606030504020204" pitchFamily="34" charset="0"/>
              </a:rPr>
              <a:t>A range of </a:t>
            </a:r>
            <a:r>
              <a:rPr lang="en-GB" sz="2800">
                <a:solidFill>
                  <a:srgbClr val="002060"/>
                </a:solidFill>
                <a:latin typeface="Open Sans" panose="020B0606030504020204" pitchFamily="34" charset="0"/>
                <a:ea typeface="Open Sans" panose="020B0606030504020204" pitchFamily="34" charset="0"/>
                <a:cs typeface="Open Sans" panose="020B0606030504020204" pitchFamily="34" charset="0"/>
              </a:rPr>
              <a:t>Skills competitions </a:t>
            </a:r>
          </a:p>
        </p:txBody>
      </p:sp>
      <p:sp>
        <p:nvSpPr>
          <p:cNvPr id="2" name="TextBox 1">
            <a:extLst>
              <a:ext uri="{FF2B5EF4-FFF2-40B4-BE49-F238E27FC236}">
                <a16:creationId xmlns:a16="http://schemas.microsoft.com/office/drawing/2014/main" id="{EB13527D-9964-47E9-9306-DB835A05FADE}"/>
              </a:ext>
            </a:extLst>
          </p:cNvPr>
          <p:cNvSpPr txBox="1"/>
          <p:nvPr/>
        </p:nvSpPr>
        <p:spPr>
          <a:xfrm>
            <a:off x="-2519" y="4701820"/>
            <a:ext cx="4708395" cy="1107996"/>
          </a:xfrm>
          <a:prstGeom prst="rect">
            <a:avLst/>
          </a:prstGeom>
          <a:noFill/>
        </p:spPr>
        <p:txBody>
          <a:bodyPr wrap="square" rtlCol="0">
            <a:spAutoFit/>
          </a:bodyPr>
          <a:lstStyle/>
          <a:p>
            <a:pPr algn="ctr"/>
            <a:r>
              <a:rPr lang="en-GB" sz="2400" b="1">
                <a:solidFill>
                  <a:srgbClr val="183860"/>
                </a:solidFill>
                <a:latin typeface="IBM Plex Serif" panose="02060503050406000203" pitchFamily="18" charset="0"/>
                <a:ea typeface="Open Sans" panose="020B0606030504020204" pitchFamily="34" charset="0"/>
                <a:cs typeface="Open Sans" panose="020B0606030504020204" pitchFamily="34" charset="0"/>
              </a:rPr>
              <a:t>Construction and Infrastructure</a:t>
            </a:r>
          </a:p>
          <a:p>
            <a:pPr algn="ct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13F7E128-3905-424C-A364-2F3AFE0451D0}"/>
              </a:ext>
            </a:extLst>
          </p:cNvPr>
          <p:cNvSpPr txBox="1"/>
          <p:nvPr/>
        </p:nvSpPr>
        <p:spPr>
          <a:xfrm>
            <a:off x="8497110" y="1855753"/>
            <a:ext cx="3470061" cy="830997"/>
          </a:xfrm>
          <a:prstGeom prst="rect">
            <a:avLst/>
          </a:prstGeom>
          <a:noFill/>
        </p:spPr>
        <p:txBody>
          <a:bodyPr wrap="square" rtlCol="0">
            <a:spAutoFit/>
          </a:bodyPr>
          <a:lstStyle/>
          <a:p>
            <a:pPr algn="ctr"/>
            <a:r>
              <a:rPr lang="en-GB" sz="2400" b="1">
                <a:solidFill>
                  <a:srgbClr val="183860"/>
                </a:solidFill>
                <a:latin typeface="IBM Plex Serif" panose="02060503050406000203" pitchFamily="18" charset="0"/>
              </a:rPr>
              <a:t>Health, Hospitality and Lifestyle </a:t>
            </a:r>
          </a:p>
        </p:txBody>
      </p:sp>
      <p:sp>
        <p:nvSpPr>
          <p:cNvPr id="6" name="TextBox 5">
            <a:extLst>
              <a:ext uri="{FF2B5EF4-FFF2-40B4-BE49-F238E27FC236}">
                <a16:creationId xmlns:a16="http://schemas.microsoft.com/office/drawing/2014/main" id="{48E8DC78-F33A-482E-8D72-9B85F48347DA}"/>
              </a:ext>
            </a:extLst>
          </p:cNvPr>
          <p:cNvSpPr txBox="1"/>
          <p:nvPr/>
        </p:nvSpPr>
        <p:spPr>
          <a:xfrm>
            <a:off x="7346983" y="4653039"/>
            <a:ext cx="3785627" cy="830997"/>
          </a:xfrm>
          <a:prstGeom prst="rect">
            <a:avLst/>
          </a:prstGeom>
          <a:noFill/>
        </p:spPr>
        <p:txBody>
          <a:bodyPr wrap="square" rtlCol="0">
            <a:spAutoFit/>
          </a:bodyPr>
          <a:lstStyle/>
          <a:p>
            <a:pPr algn="ctr"/>
            <a:r>
              <a:rPr lang="en-GB" sz="2400" b="1">
                <a:solidFill>
                  <a:srgbClr val="183860"/>
                </a:solidFill>
                <a:latin typeface="IBM Plex Serif" panose="02060503050406000203" pitchFamily="18" charset="0"/>
                <a:ea typeface="Open Sans" panose="020B0606030504020204" pitchFamily="34" charset="0"/>
                <a:cs typeface="Open Sans" panose="020B0606030504020204" pitchFamily="34" charset="0"/>
              </a:rPr>
              <a:t>Engineering and Technology </a:t>
            </a:r>
          </a:p>
        </p:txBody>
      </p:sp>
      <p:sp>
        <p:nvSpPr>
          <p:cNvPr id="9" name="TextBox 8">
            <a:extLst>
              <a:ext uri="{FF2B5EF4-FFF2-40B4-BE49-F238E27FC236}">
                <a16:creationId xmlns:a16="http://schemas.microsoft.com/office/drawing/2014/main" id="{D77E5BEB-23CB-4002-8449-000793E2ABC3}"/>
              </a:ext>
            </a:extLst>
          </p:cNvPr>
          <p:cNvSpPr txBox="1"/>
          <p:nvPr/>
        </p:nvSpPr>
        <p:spPr>
          <a:xfrm>
            <a:off x="768939" y="2423534"/>
            <a:ext cx="3281363" cy="830997"/>
          </a:xfrm>
          <a:prstGeom prst="rect">
            <a:avLst/>
          </a:prstGeom>
          <a:noFill/>
        </p:spPr>
        <p:txBody>
          <a:bodyPr wrap="square" rtlCol="0">
            <a:spAutoFit/>
          </a:bodyPr>
          <a:lstStyle/>
          <a:p>
            <a:pPr algn="ctr"/>
            <a:r>
              <a:rPr lang="en-GB" sz="2400" b="1">
                <a:solidFill>
                  <a:srgbClr val="183860"/>
                </a:solidFill>
                <a:latin typeface="IBM Plex Serif" panose="02060503050406000203" pitchFamily="18" charset="0"/>
                <a:ea typeface="Open Sans" panose="020B0606030504020204" pitchFamily="34" charset="0"/>
                <a:cs typeface="Open Sans" panose="020B0606030504020204" pitchFamily="34" charset="0"/>
              </a:rPr>
              <a:t>Digital, Business and Creative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A1F67-1843-1877-98EB-F0251CBCB4A6}"/>
              </a:ext>
            </a:extLst>
          </p:cNvPr>
          <p:cNvSpPr>
            <a:spLocks noGrp="1"/>
          </p:cNvSpPr>
          <p:nvPr>
            <p:ph type="ctrTitle"/>
          </p:nvPr>
        </p:nvSpPr>
        <p:spPr>
          <a:xfrm>
            <a:off x="364622" y="1051971"/>
            <a:ext cx="6440668" cy="684241"/>
          </a:xfrm>
        </p:spPr>
        <p:txBody>
          <a:bodyPr/>
          <a:lstStyle/>
          <a:p>
            <a:pPr algn="l"/>
            <a:r>
              <a:rPr lang="en-US"/>
              <a:t>Competition overview</a:t>
            </a:r>
          </a:p>
        </p:txBody>
      </p:sp>
      <p:sp>
        <p:nvSpPr>
          <p:cNvPr id="19" name="TextBox 10">
            <a:extLst>
              <a:ext uri="{FF2B5EF4-FFF2-40B4-BE49-F238E27FC236}">
                <a16:creationId xmlns:a16="http://schemas.microsoft.com/office/drawing/2014/main" id="{CCE979CF-7019-FE80-3A82-66208794B3F9}"/>
              </a:ext>
            </a:extLst>
          </p:cNvPr>
          <p:cNvSpPr txBox="1">
            <a:spLocks noChangeArrowheads="1"/>
          </p:cNvSpPr>
          <p:nvPr/>
        </p:nvSpPr>
        <p:spPr bwMode="auto">
          <a:xfrm>
            <a:off x="647700" y="5146675"/>
            <a:ext cx="9213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3200">
                <a:solidFill>
                  <a:schemeClr val="bg1"/>
                </a:solidFill>
                <a:latin typeface="Open Sans" panose="020B0606030504020204" pitchFamily="34" charset="0"/>
                <a:cs typeface="Open Sans" panose="020B0606030504020204" pitchFamily="34" charset="0"/>
              </a:rPr>
              <a:t>My story</a:t>
            </a:r>
          </a:p>
        </p:txBody>
      </p:sp>
      <p:grpSp>
        <p:nvGrpSpPr>
          <p:cNvPr id="20" name="Diagram 2">
            <a:extLst>
              <a:ext uri="{FF2B5EF4-FFF2-40B4-BE49-F238E27FC236}">
                <a16:creationId xmlns:a16="http://schemas.microsoft.com/office/drawing/2014/main" id="{52BBFAB6-8CC8-939B-B170-A21800EB60A6}"/>
              </a:ext>
            </a:extLst>
          </p:cNvPr>
          <p:cNvGrpSpPr>
            <a:grpSpLocks noChangeAspect="1"/>
          </p:cNvGrpSpPr>
          <p:nvPr/>
        </p:nvGrpSpPr>
        <p:grpSpPr bwMode="auto">
          <a:xfrm>
            <a:off x="846206" y="1363117"/>
            <a:ext cx="5109994" cy="4434515"/>
            <a:chOff x="263" y="1116"/>
            <a:chExt cx="2767" cy="2197"/>
          </a:xfrm>
        </p:grpSpPr>
        <p:sp>
          <p:nvSpPr>
            <p:cNvPr id="22" name="_s3077">
              <a:extLst>
                <a:ext uri="{FF2B5EF4-FFF2-40B4-BE49-F238E27FC236}">
                  <a16:creationId xmlns:a16="http://schemas.microsoft.com/office/drawing/2014/main" id="{0276A46E-BFB6-8987-9A68-4CFD3C3059CD}"/>
                </a:ext>
              </a:extLst>
            </p:cNvPr>
            <p:cNvSpPr>
              <a:spLocks noChangeArrowheads="1"/>
            </p:cNvSpPr>
            <p:nvPr/>
          </p:nvSpPr>
          <p:spPr bwMode="auto">
            <a:xfrm flipV="1">
              <a:off x="1185" y="1487"/>
              <a:ext cx="1054" cy="45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DA291C"/>
            </a:solidFill>
            <a:ln>
              <a:noFill/>
            </a:ln>
            <a:extLst>
              <a:ext uri="{91240B29-F687-4F45-9708-019B960494DF}">
                <a14:hiddenLine xmlns:a14="http://schemas.microsoft.com/office/drawing/2010/main" w="4669" algn="in">
                  <a:solidFill>
                    <a:srgbClr val="000000"/>
                  </a:solidFill>
                  <a:miter lim="800000"/>
                  <a:headEnd/>
                  <a:tailEnd/>
                </a14:hiddenLine>
              </a:ext>
            </a:extLst>
          </p:spPr>
          <p:txBody>
            <a:bodyPr rot="10800000"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a:ln>
                    <a:noFill/>
                  </a:ln>
                  <a:solidFill>
                    <a:schemeClr val="bg1"/>
                  </a:solidFill>
                  <a:effectLst/>
                  <a:latin typeface="Arial" panose="020B0604020202020204" pitchFamily="34" charset="0"/>
                </a:rPr>
                <a:t>Squad/Team Development</a:t>
              </a:r>
              <a:endParaRPr kumimoji="0" lang="en-GB" altLang="en-US" sz="1400" b="0" i="0" u="none" strike="noStrike" cap="none" normalizeH="0" baseline="0">
                <a:ln>
                  <a:noFill/>
                </a:ln>
                <a:solidFill>
                  <a:schemeClr val="bg1"/>
                </a:solidFill>
                <a:effectLst/>
                <a:latin typeface="Arial" panose="020B0604020202020204" pitchFamily="34" charset="0"/>
              </a:endParaRPr>
            </a:p>
          </p:txBody>
        </p:sp>
        <p:sp>
          <p:nvSpPr>
            <p:cNvPr id="23" name="_s3078">
              <a:extLst>
                <a:ext uri="{FF2B5EF4-FFF2-40B4-BE49-F238E27FC236}">
                  <a16:creationId xmlns:a16="http://schemas.microsoft.com/office/drawing/2014/main" id="{746FDA6D-71F5-1B2D-C116-C4F3746E793B}"/>
                </a:ext>
              </a:extLst>
            </p:cNvPr>
            <p:cNvSpPr>
              <a:spLocks noChangeArrowheads="1"/>
            </p:cNvSpPr>
            <p:nvPr/>
          </p:nvSpPr>
          <p:spPr bwMode="auto">
            <a:xfrm flipV="1">
              <a:off x="922" y="1944"/>
              <a:ext cx="1580" cy="456"/>
            </a:xfrm>
            <a:custGeom>
              <a:avLst/>
              <a:gdLst>
                <a:gd name="G0" fmla="+- 3600 0 0"/>
                <a:gd name="G1" fmla="+- 21600 0 3600"/>
                <a:gd name="G2" fmla="*/ 3600 1 2"/>
                <a:gd name="G3" fmla="+- 21600 0 G2"/>
                <a:gd name="G4" fmla="+/ 3600 21600 2"/>
                <a:gd name="G5" fmla="+/ G1 0 2"/>
                <a:gd name="G6" fmla="*/ 21600 21600 3600"/>
                <a:gd name="G7" fmla="*/ G6 1 2"/>
                <a:gd name="G8" fmla="+- 21600 0 G7"/>
                <a:gd name="G9" fmla="*/ 21600 1 2"/>
                <a:gd name="G10" fmla="+- 3600 0 G9"/>
                <a:gd name="G11" fmla="?: G10 G8 0"/>
                <a:gd name="G12" fmla="?: G10 G7 21600"/>
                <a:gd name="T0" fmla="*/ 19800 w 21600"/>
                <a:gd name="T1" fmla="*/ 10800 h 21600"/>
                <a:gd name="T2" fmla="*/ 10800 w 21600"/>
                <a:gd name="T3" fmla="*/ 21600 h 21600"/>
                <a:gd name="T4" fmla="*/ 1800 w 21600"/>
                <a:gd name="T5" fmla="*/ 10800 h 21600"/>
                <a:gd name="T6" fmla="*/ 10800 w 21600"/>
                <a:gd name="T7" fmla="*/ 0 h 21600"/>
                <a:gd name="T8" fmla="*/ 3600 w 21600"/>
                <a:gd name="T9" fmla="*/ 3600 h 21600"/>
                <a:gd name="T10" fmla="*/ 18000 w 21600"/>
                <a:gd name="T11" fmla="*/ 18000 h 21600"/>
              </a:gdLst>
              <a:ahLst/>
              <a:cxnLst>
                <a:cxn ang="0">
                  <a:pos x="T0" y="T1"/>
                </a:cxn>
                <a:cxn ang="0">
                  <a:pos x="T2" y="T3"/>
                </a:cxn>
                <a:cxn ang="0">
                  <a:pos x="T4" y="T5"/>
                </a:cxn>
                <a:cxn ang="0">
                  <a:pos x="T6" y="T7"/>
                </a:cxn>
              </a:cxnLst>
              <a:rect l="T8" t="T9" r="T10" b="T11"/>
              <a:pathLst>
                <a:path w="21600" h="21600">
                  <a:moveTo>
                    <a:pt x="0" y="0"/>
                  </a:moveTo>
                  <a:lnTo>
                    <a:pt x="3600" y="21600"/>
                  </a:lnTo>
                  <a:lnTo>
                    <a:pt x="18000" y="21600"/>
                  </a:lnTo>
                  <a:lnTo>
                    <a:pt x="21600" y="0"/>
                  </a:lnTo>
                  <a:close/>
                </a:path>
              </a:pathLst>
            </a:custGeom>
            <a:solidFill>
              <a:srgbClr val="003764"/>
            </a:solidFill>
            <a:ln>
              <a:noFill/>
            </a:ln>
            <a:extLst>
              <a:ext uri="{91240B29-F687-4F45-9708-019B960494DF}">
                <a14:hiddenLine xmlns:a14="http://schemas.microsoft.com/office/drawing/2010/main" w="4669" algn="in">
                  <a:solidFill>
                    <a:srgbClr val="000000"/>
                  </a:solidFill>
                  <a:miter lim="800000"/>
                  <a:headEnd/>
                  <a:tailEnd/>
                </a14:hiddenLine>
              </a:ext>
            </a:extLst>
          </p:spPr>
          <p:txBody>
            <a:bodyPr rot="10800000"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400" b="1">
                  <a:solidFill>
                    <a:schemeClr val="bg1"/>
                  </a:solidFill>
                  <a:latin typeface="Arial" panose="020B0604020202020204" pitchFamily="34" charset="0"/>
                </a:rPr>
                <a:t>National Finals</a:t>
              </a:r>
              <a:endParaRPr kumimoji="0" lang="en-GB" altLang="en-US" sz="1400" b="0" i="0" u="none" strike="noStrike" cap="none" normalizeH="0" baseline="0">
                <a:ln>
                  <a:noFill/>
                </a:ln>
                <a:solidFill>
                  <a:schemeClr val="bg1"/>
                </a:solidFill>
                <a:effectLst/>
                <a:latin typeface="Arial" panose="020B0604020202020204" pitchFamily="34" charset="0"/>
              </a:endParaRPr>
            </a:p>
          </p:txBody>
        </p:sp>
        <p:sp>
          <p:nvSpPr>
            <p:cNvPr id="24" name="_s3079">
              <a:extLst>
                <a:ext uri="{FF2B5EF4-FFF2-40B4-BE49-F238E27FC236}">
                  <a16:creationId xmlns:a16="http://schemas.microsoft.com/office/drawing/2014/main" id="{6ACD265D-5832-42A1-7314-8EC819736F64}"/>
                </a:ext>
              </a:extLst>
            </p:cNvPr>
            <p:cNvSpPr>
              <a:spLocks noChangeArrowheads="1"/>
            </p:cNvSpPr>
            <p:nvPr/>
          </p:nvSpPr>
          <p:spPr bwMode="auto">
            <a:xfrm flipV="1">
              <a:off x="658" y="2400"/>
              <a:ext cx="2108" cy="457"/>
            </a:xfrm>
            <a:custGeom>
              <a:avLst/>
              <a:gdLst>
                <a:gd name="G0" fmla="+- 2700 0 0"/>
                <a:gd name="G1" fmla="+- 21600 0 2700"/>
                <a:gd name="G2" fmla="*/ 2700 1 2"/>
                <a:gd name="G3" fmla="+- 21600 0 G2"/>
                <a:gd name="G4" fmla="+/ 2700 21600 2"/>
                <a:gd name="G5" fmla="+/ G1 0 2"/>
                <a:gd name="G6" fmla="*/ 21600 21600 2700"/>
                <a:gd name="G7" fmla="*/ G6 1 2"/>
                <a:gd name="G8" fmla="+- 21600 0 G7"/>
                <a:gd name="G9" fmla="*/ 21600 1 2"/>
                <a:gd name="G10" fmla="+- 2700 0 G9"/>
                <a:gd name="G11" fmla="?: G10 G8 0"/>
                <a:gd name="G12" fmla="?: G10 G7 21600"/>
                <a:gd name="T0" fmla="*/ 20250 w 21600"/>
                <a:gd name="T1" fmla="*/ 10800 h 21600"/>
                <a:gd name="T2" fmla="*/ 10800 w 21600"/>
                <a:gd name="T3" fmla="*/ 21600 h 21600"/>
                <a:gd name="T4" fmla="*/ 1350 w 21600"/>
                <a:gd name="T5" fmla="*/ 10800 h 21600"/>
                <a:gd name="T6" fmla="*/ 10800 w 21600"/>
                <a:gd name="T7" fmla="*/ 0 h 21600"/>
                <a:gd name="T8" fmla="*/ 3150 w 21600"/>
                <a:gd name="T9" fmla="*/ 3150 h 21600"/>
                <a:gd name="T10" fmla="*/ 18450 w 21600"/>
                <a:gd name="T11" fmla="*/ 18450 h 21600"/>
              </a:gdLst>
              <a:ahLst/>
              <a:cxnLst>
                <a:cxn ang="0">
                  <a:pos x="T0" y="T1"/>
                </a:cxn>
                <a:cxn ang="0">
                  <a:pos x="T2" y="T3"/>
                </a:cxn>
                <a:cxn ang="0">
                  <a:pos x="T4" y="T5"/>
                </a:cxn>
                <a:cxn ang="0">
                  <a:pos x="T6" y="T7"/>
                </a:cxn>
              </a:cxnLst>
              <a:rect l="T8" t="T9" r="T10" b="T11"/>
              <a:pathLst>
                <a:path w="21600" h="21600">
                  <a:moveTo>
                    <a:pt x="0" y="0"/>
                  </a:moveTo>
                  <a:lnTo>
                    <a:pt x="2700" y="21600"/>
                  </a:lnTo>
                  <a:lnTo>
                    <a:pt x="18900" y="21600"/>
                  </a:lnTo>
                  <a:lnTo>
                    <a:pt x="21600" y="0"/>
                  </a:lnTo>
                  <a:close/>
                </a:path>
              </a:pathLst>
            </a:custGeom>
            <a:solidFill>
              <a:srgbClr val="DA291C"/>
            </a:solidFill>
            <a:ln>
              <a:noFill/>
            </a:ln>
            <a:extLst>
              <a:ext uri="{91240B29-F687-4F45-9708-019B960494DF}">
                <a14:hiddenLine xmlns:a14="http://schemas.microsoft.com/office/drawing/2010/main" w="4669" algn="in">
                  <a:solidFill>
                    <a:srgbClr val="000000"/>
                  </a:solidFill>
                  <a:miter lim="800000"/>
                  <a:headEnd/>
                  <a:tailEnd/>
                </a14:hiddenLine>
              </a:ext>
            </a:extLst>
          </p:spPr>
          <p:txBody>
            <a:bodyPr rot="10800000"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400" b="1">
                  <a:solidFill>
                    <a:schemeClr val="bg1"/>
                  </a:solidFill>
                  <a:latin typeface="Arial" panose="020B0604020202020204" pitchFamily="34" charset="0"/>
                </a:rPr>
                <a:t>National Qualifiers</a:t>
              </a:r>
              <a:endParaRPr kumimoji="0" lang="en-GB" altLang="en-US" sz="1400" b="1" i="0" u="none" strike="noStrike" cap="none" normalizeH="0" baseline="0">
                <a:ln>
                  <a:noFill/>
                </a:ln>
                <a:solidFill>
                  <a:schemeClr val="bg1"/>
                </a:solidFill>
                <a:effectLst/>
                <a:latin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n-US" sz="1100" b="0" i="0" u="none" strike="noStrike" cap="none" normalizeH="0" baseline="0">
                <a:ln>
                  <a:noFill/>
                </a:ln>
                <a:solidFill>
                  <a:schemeClr val="bg1"/>
                </a:solidFill>
                <a:effectLst/>
                <a:latin typeface="Arial" panose="020B0604020202020204" pitchFamily="34" charset="0"/>
              </a:endParaRPr>
            </a:p>
          </p:txBody>
        </p:sp>
        <p:sp>
          <p:nvSpPr>
            <p:cNvPr id="25" name="_s3080">
              <a:extLst>
                <a:ext uri="{FF2B5EF4-FFF2-40B4-BE49-F238E27FC236}">
                  <a16:creationId xmlns:a16="http://schemas.microsoft.com/office/drawing/2014/main" id="{5B148610-556B-3B4A-1C6B-F3240B3C3978}"/>
                </a:ext>
              </a:extLst>
            </p:cNvPr>
            <p:cNvSpPr>
              <a:spLocks noChangeArrowheads="1"/>
            </p:cNvSpPr>
            <p:nvPr/>
          </p:nvSpPr>
          <p:spPr bwMode="auto">
            <a:xfrm flipV="1">
              <a:off x="394" y="2857"/>
              <a:ext cx="2636" cy="456"/>
            </a:xfrm>
            <a:custGeom>
              <a:avLst/>
              <a:gdLst>
                <a:gd name="G0" fmla="+- 2160 0 0"/>
                <a:gd name="G1" fmla="+- 21600 0 2160"/>
                <a:gd name="G2" fmla="*/ 2160 1 2"/>
                <a:gd name="G3" fmla="+- 21600 0 G2"/>
                <a:gd name="G4" fmla="+/ 2160 21600 2"/>
                <a:gd name="G5" fmla="+/ G1 0 2"/>
                <a:gd name="G6" fmla="*/ 21600 21600 2160"/>
                <a:gd name="G7" fmla="*/ G6 1 2"/>
                <a:gd name="G8" fmla="+- 21600 0 G7"/>
                <a:gd name="G9" fmla="*/ 21600 1 2"/>
                <a:gd name="G10" fmla="+- 2160 0 G9"/>
                <a:gd name="G11" fmla="?: G10 G8 0"/>
                <a:gd name="G12" fmla="?: G10 G7 21600"/>
                <a:gd name="T0" fmla="*/ 20520 w 21600"/>
                <a:gd name="T1" fmla="*/ 10800 h 21600"/>
                <a:gd name="T2" fmla="*/ 10800 w 21600"/>
                <a:gd name="T3" fmla="*/ 21600 h 21600"/>
                <a:gd name="T4" fmla="*/ 1080 w 21600"/>
                <a:gd name="T5" fmla="*/ 10800 h 21600"/>
                <a:gd name="T6" fmla="*/ 10800 w 21600"/>
                <a:gd name="T7" fmla="*/ 0 h 21600"/>
                <a:gd name="T8" fmla="*/ 2880 w 21600"/>
                <a:gd name="T9" fmla="*/ 2880 h 21600"/>
                <a:gd name="T10" fmla="*/ 18720 w 21600"/>
                <a:gd name="T11" fmla="*/ 18720 h 21600"/>
              </a:gdLst>
              <a:ahLst/>
              <a:cxnLst>
                <a:cxn ang="0">
                  <a:pos x="T0" y="T1"/>
                </a:cxn>
                <a:cxn ang="0">
                  <a:pos x="T2" y="T3"/>
                </a:cxn>
                <a:cxn ang="0">
                  <a:pos x="T4" y="T5"/>
                </a:cxn>
                <a:cxn ang="0">
                  <a:pos x="T6" y="T7"/>
                </a:cxn>
              </a:cxnLst>
              <a:rect l="T8" t="T9" r="T10" b="T11"/>
              <a:pathLst>
                <a:path w="21600" h="21600">
                  <a:moveTo>
                    <a:pt x="0" y="0"/>
                  </a:moveTo>
                  <a:lnTo>
                    <a:pt x="2160" y="21600"/>
                  </a:lnTo>
                  <a:lnTo>
                    <a:pt x="19440" y="21600"/>
                  </a:lnTo>
                  <a:lnTo>
                    <a:pt x="21600" y="0"/>
                  </a:lnTo>
                  <a:close/>
                </a:path>
              </a:pathLst>
            </a:custGeom>
            <a:solidFill>
              <a:srgbClr val="003764"/>
            </a:solidFill>
            <a:ln>
              <a:noFill/>
            </a:ln>
            <a:extLst>
              <a:ext uri="{91240B29-F687-4F45-9708-019B960494DF}">
                <a14:hiddenLine xmlns:a14="http://schemas.microsoft.com/office/drawing/2010/main" w="4669" algn="in">
                  <a:solidFill>
                    <a:srgbClr val="000000"/>
                  </a:solidFill>
                  <a:miter lim="800000"/>
                  <a:headEnd/>
                  <a:tailEnd/>
                </a14:hiddenLine>
              </a:ext>
            </a:extLst>
          </p:spPr>
          <p:txBody>
            <a:bodyPr rot="10800000"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a:ln>
                    <a:noFill/>
                  </a:ln>
                  <a:solidFill>
                    <a:schemeClr val="bg1"/>
                  </a:solidFill>
                  <a:effectLst/>
                  <a:latin typeface="Arial" panose="020B0604020202020204" pitchFamily="34" charset="0"/>
                </a:rPr>
                <a:t>Entry stage</a:t>
              </a:r>
              <a:endParaRPr kumimoji="0" lang="en-GB" altLang="en-US" sz="1400" b="0" i="0" u="none" strike="noStrike" cap="none" normalizeH="0" baseline="0">
                <a:ln>
                  <a:noFill/>
                </a:ln>
                <a:solidFill>
                  <a:schemeClr val="bg1"/>
                </a:solidFill>
                <a:effectLst/>
                <a:latin typeface="Arial" panose="020B0604020202020204" pitchFamily="34" charset="0"/>
              </a:endParaRPr>
            </a:p>
          </p:txBody>
        </p:sp>
        <p:sp>
          <p:nvSpPr>
            <p:cNvPr id="26" name="Text Box 99">
              <a:extLst>
                <a:ext uri="{FF2B5EF4-FFF2-40B4-BE49-F238E27FC236}">
                  <a16:creationId xmlns:a16="http://schemas.microsoft.com/office/drawing/2014/main" id="{9B743A4C-26F9-CC92-2F83-482F3DAD7FD7}"/>
                </a:ext>
              </a:extLst>
            </p:cNvPr>
            <p:cNvSpPr txBox="1">
              <a:spLocks noChangeArrowheads="1"/>
            </p:cNvSpPr>
            <p:nvPr/>
          </p:nvSpPr>
          <p:spPr bwMode="auto">
            <a:xfrm>
              <a:off x="424" y="2080"/>
              <a:ext cx="760" cy="137"/>
            </a:xfrm>
            <a:prstGeom prst="rect">
              <a:avLst/>
            </a:prstGeom>
            <a:solidFill>
              <a:schemeClr val="accent1">
                <a:lumMod val="40000"/>
                <a:lumOff val="60000"/>
              </a:schemeClr>
            </a:solidFill>
            <a:ln>
              <a:noFill/>
            </a:ln>
            <a:effectLst>
              <a:prstShdw prst="shdw18" dist="17961" dir="13500000">
                <a:srgbClr val="FFCC00">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pPr>
              <a:r>
                <a:rPr lang="en-GB" altLang="en-US" sz="1200" b="1">
                  <a:solidFill>
                    <a:schemeClr val="bg1"/>
                  </a:solidFill>
                  <a:latin typeface="Arial" panose="020B0604020202020204" pitchFamily="34" charset="0"/>
                </a:rPr>
                <a:t>550</a:t>
              </a:r>
              <a:r>
                <a:rPr kumimoji="0" lang="en-GB" altLang="en-US" sz="1200" b="1" i="0" u="none" strike="noStrike" cap="none" normalizeH="0" baseline="0">
                  <a:ln>
                    <a:noFill/>
                  </a:ln>
                  <a:solidFill>
                    <a:schemeClr val="bg1"/>
                  </a:solidFill>
                  <a:effectLst/>
                  <a:latin typeface="Arial" panose="020B0604020202020204" pitchFamily="34" charset="0"/>
                </a:rPr>
                <a:t> +</a:t>
              </a:r>
            </a:p>
          </p:txBody>
        </p:sp>
        <p:sp>
          <p:nvSpPr>
            <p:cNvPr id="27" name="Text Box 100">
              <a:extLst>
                <a:ext uri="{FF2B5EF4-FFF2-40B4-BE49-F238E27FC236}">
                  <a16:creationId xmlns:a16="http://schemas.microsoft.com/office/drawing/2014/main" id="{663A1DF2-F6F1-B246-BA95-1B4E4D0517E6}"/>
                </a:ext>
              </a:extLst>
            </p:cNvPr>
            <p:cNvSpPr txBox="1">
              <a:spLocks noChangeArrowheads="1"/>
            </p:cNvSpPr>
            <p:nvPr/>
          </p:nvSpPr>
          <p:spPr bwMode="auto">
            <a:xfrm>
              <a:off x="263" y="2539"/>
              <a:ext cx="761" cy="137"/>
            </a:xfrm>
            <a:prstGeom prst="rect">
              <a:avLst/>
            </a:prstGeom>
            <a:solidFill>
              <a:schemeClr val="accent1">
                <a:lumMod val="60000"/>
                <a:lumOff val="40000"/>
              </a:schemeClr>
            </a:solidFill>
            <a:ln>
              <a:noFill/>
            </a:ln>
            <a:effectLst>
              <a:prstShdw prst="shdw18" dist="17961" dir="13500000">
                <a:srgbClr val="99CC00">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pPr>
              <a:r>
                <a:rPr lang="en-GB" altLang="en-US" sz="1200" b="1">
                  <a:solidFill>
                    <a:schemeClr val="bg1"/>
                  </a:solidFill>
                  <a:latin typeface="Arial" panose="020B0604020202020204" pitchFamily="34" charset="0"/>
                </a:rPr>
                <a:t>2</a:t>
              </a:r>
              <a:r>
                <a:rPr kumimoji="0" lang="en-GB" altLang="en-US" sz="1200" b="1" i="0" u="none" strike="noStrike" cap="none" normalizeH="0" baseline="0">
                  <a:ln>
                    <a:noFill/>
                  </a:ln>
                  <a:solidFill>
                    <a:schemeClr val="bg1"/>
                  </a:solidFill>
                  <a:effectLst/>
                  <a:latin typeface="Arial" panose="020B0604020202020204" pitchFamily="34" charset="0"/>
                </a:rPr>
                <a:t>,500 +</a:t>
              </a:r>
            </a:p>
          </p:txBody>
        </p:sp>
        <p:sp>
          <p:nvSpPr>
            <p:cNvPr id="28" name="Text Box 98">
              <a:extLst>
                <a:ext uri="{FF2B5EF4-FFF2-40B4-BE49-F238E27FC236}">
                  <a16:creationId xmlns:a16="http://schemas.microsoft.com/office/drawing/2014/main" id="{11FB3461-6D07-99F6-6CCF-C1E05140B2E9}"/>
                </a:ext>
              </a:extLst>
            </p:cNvPr>
            <p:cNvSpPr txBox="1">
              <a:spLocks noChangeArrowheads="1"/>
            </p:cNvSpPr>
            <p:nvPr/>
          </p:nvSpPr>
          <p:spPr bwMode="auto">
            <a:xfrm>
              <a:off x="535" y="1327"/>
              <a:ext cx="761" cy="173"/>
            </a:xfrm>
            <a:prstGeom prst="rect">
              <a:avLst/>
            </a:prstGeom>
            <a:solidFill>
              <a:srgbClr val="C00000"/>
            </a:solidFill>
            <a:ln>
              <a:noFill/>
            </a:ln>
            <a:effectLst>
              <a:prstShdw prst="shdw18" dist="17961" dir="13500000">
                <a:schemeClr val="tx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GB" altLang="en-US" sz="1200" b="1" i="0" u="none" strike="noStrike" cap="none" normalizeH="0" baseline="0">
                  <a:ln>
                    <a:noFill/>
                  </a:ln>
                  <a:solidFill>
                    <a:schemeClr val="bg1"/>
                  </a:solidFill>
                  <a:effectLst/>
                  <a:latin typeface="Arial" panose="020B0604020202020204" pitchFamily="34" charset="0"/>
                </a:rPr>
                <a:t>25-35</a:t>
              </a:r>
            </a:p>
          </p:txBody>
        </p:sp>
        <p:sp>
          <p:nvSpPr>
            <p:cNvPr id="29" name="Text Box 102">
              <a:extLst>
                <a:ext uri="{FF2B5EF4-FFF2-40B4-BE49-F238E27FC236}">
                  <a16:creationId xmlns:a16="http://schemas.microsoft.com/office/drawing/2014/main" id="{31640C52-CB4A-0604-6D22-374AE0424B44}"/>
                </a:ext>
              </a:extLst>
            </p:cNvPr>
            <p:cNvSpPr txBox="1">
              <a:spLocks noChangeArrowheads="1"/>
            </p:cNvSpPr>
            <p:nvPr/>
          </p:nvSpPr>
          <p:spPr bwMode="auto">
            <a:xfrm>
              <a:off x="495" y="1620"/>
              <a:ext cx="761" cy="137"/>
            </a:xfrm>
            <a:prstGeom prst="rect">
              <a:avLst/>
            </a:prstGeom>
            <a:solidFill>
              <a:schemeClr val="accent1">
                <a:lumMod val="20000"/>
                <a:lumOff val="80000"/>
              </a:schemeClr>
            </a:solidFill>
            <a:ln>
              <a:noFill/>
            </a:ln>
            <a:effectLst>
              <a:prstShdw prst="shdw18" dist="17961" dir="13500000">
                <a:schemeClr val="folHlink">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GB" altLang="en-US" sz="1200" b="1" i="0" u="none" strike="noStrike" cap="none" normalizeH="0" baseline="0">
                  <a:ln>
                    <a:noFill/>
                  </a:ln>
                  <a:solidFill>
                    <a:schemeClr val="bg1"/>
                  </a:solidFill>
                  <a:effectLst/>
                  <a:latin typeface="Arial" panose="020B0604020202020204" pitchFamily="34" charset="0"/>
                </a:rPr>
                <a:t>100 +</a:t>
              </a:r>
            </a:p>
          </p:txBody>
        </p:sp>
        <p:sp>
          <p:nvSpPr>
            <p:cNvPr id="30" name="Picture 4" descr="team_uk_logo_colour.jpg">
              <a:extLst>
                <a:ext uri="{FF2B5EF4-FFF2-40B4-BE49-F238E27FC236}">
                  <a16:creationId xmlns:a16="http://schemas.microsoft.com/office/drawing/2014/main" id="{5F181DE8-0637-E294-27DB-7223DED6AC20}"/>
                </a:ext>
              </a:extLst>
            </p:cNvPr>
            <p:cNvSpPr>
              <a:spLocks noChangeAspect="1"/>
            </p:cNvSpPr>
            <p:nvPr/>
          </p:nvSpPr>
          <p:spPr bwMode="auto">
            <a:xfrm>
              <a:off x="1247" y="1116"/>
              <a:ext cx="998" cy="2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32" name="Text Box 63">
            <a:extLst>
              <a:ext uri="{FF2B5EF4-FFF2-40B4-BE49-F238E27FC236}">
                <a16:creationId xmlns:a16="http://schemas.microsoft.com/office/drawing/2014/main" id="{E9E52DEC-2D7F-053B-33C4-1789CE3888ED}"/>
              </a:ext>
            </a:extLst>
          </p:cNvPr>
          <p:cNvSpPr txBox="1">
            <a:spLocks noChangeArrowheads="1"/>
          </p:cNvSpPr>
          <p:nvPr/>
        </p:nvSpPr>
        <p:spPr bwMode="auto">
          <a:xfrm>
            <a:off x="4537090" y="2242945"/>
            <a:ext cx="73524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300">
                <a:latin typeface="Open Sans" panose="020B0606030504020204" pitchFamily="34" charset="0"/>
                <a:ea typeface="Open Sans" panose="020B0606030504020204" pitchFamily="34" charset="0"/>
                <a:cs typeface="Open Sans" panose="020B0606030504020204" pitchFamily="34" charset="0"/>
              </a:rPr>
              <a:t>Selection process for Squad UK for WorldSkills subject to meeting criteria such as age eligibility; performance and competing in the correct competition and level</a:t>
            </a:r>
          </a:p>
        </p:txBody>
      </p:sp>
      <p:sp>
        <p:nvSpPr>
          <p:cNvPr id="33" name="Line 64">
            <a:extLst>
              <a:ext uri="{FF2B5EF4-FFF2-40B4-BE49-F238E27FC236}">
                <a16:creationId xmlns:a16="http://schemas.microsoft.com/office/drawing/2014/main" id="{40D09AD7-1EF3-D2C0-A2F5-A162AABB83A8}"/>
              </a:ext>
            </a:extLst>
          </p:cNvPr>
          <p:cNvSpPr>
            <a:spLocks noChangeShapeType="1"/>
          </p:cNvSpPr>
          <p:nvPr/>
        </p:nvSpPr>
        <p:spPr bwMode="auto">
          <a:xfrm flipV="1">
            <a:off x="4255331" y="3012693"/>
            <a:ext cx="7693025" cy="18442"/>
          </a:xfrm>
          <a:prstGeom prst="line">
            <a:avLst/>
          </a:prstGeom>
          <a:noFill/>
          <a:ln w="38100">
            <a:solidFill>
              <a:schemeClr val="accent1">
                <a:lumMod val="20000"/>
                <a:lumOff val="80000"/>
              </a:schemeClr>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 name="Line 65">
            <a:extLst>
              <a:ext uri="{FF2B5EF4-FFF2-40B4-BE49-F238E27FC236}">
                <a16:creationId xmlns:a16="http://schemas.microsoft.com/office/drawing/2014/main" id="{92BF993E-9422-58E8-EF81-7BFD113ABFFA}"/>
              </a:ext>
            </a:extLst>
          </p:cNvPr>
          <p:cNvSpPr>
            <a:spLocks noChangeShapeType="1"/>
          </p:cNvSpPr>
          <p:nvPr/>
        </p:nvSpPr>
        <p:spPr bwMode="auto">
          <a:xfrm>
            <a:off x="3585818" y="4866313"/>
            <a:ext cx="8277414" cy="14161"/>
          </a:xfrm>
          <a:prstGeom prst="line">
            <a:avLst/>
          </a:prstGeom>
          <a:noFill/>
          <a:ln w="38100">
            <a:solidFill>
              <a:schemeClr val="accent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5" name="Line 66">
            <a:extLst>
              <a:ext uri="{FF2B5EF4-FFF2-40B4-BE49-F238E27FC236}">
                <a16:creationId xmlns:a16="http://schemas.microsoft.com/office/drawing/2014/main" id="{752AE82B-AB26-6113-5941-DB6F3B09534D}"/>
              </a:ext>
            </a:extLst>
          </p:cNvPr>
          <p:cNvSpPr>
            <a:spLocks noChangeShapeType="1"/>
          </p:cNvSpPr>
          <p:nvPr/>
        </p:nvSpPr>
        <p:spPr bwMode="auto">
          <a:xfrm flipV="1">
            <a:off x="3109758" y="5765445"/>
            <a:ext cx="8753473" cy="28937"/>
          </a:xfrm>
          <a:prstGeom prst="line">
            <a:avLst/>
          </a:prstGeom>
          <a:noFill/>
          <a:ln w="38100">
            <a:solidFill>
              <a:schemeClr val="accent1">
                <a:lumMod val="75000"/>
              </a:schemeClr>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6" name="Text Box 68">
            <a:extLst>
              <a:ext uri="{FF2B5EF4-FFF2-40B4-BE49-F238E27FC236}">
                <a16:creationId xmlns:a16="http://schemas.microsoft.com/office/drawing/2014/main" id="{E96D782E-2BD0-2593-461D-ECC0209F2CA1}"/>
              </a:ext>
            </a:extLst>
          </p:cNvPr>
          <p:cNvSpPr txBox="1">
            <a:spLocks noChangeArrowheads="1"/>
          </p:cNvSpPr>
          <p:nvPr/>
        </p:nvSpPr>
        <p:spPr bwMode="auto">
          <a:xfrm>
            <a:off x="5546229" y="4056939"/>
            <a:ext cx="579276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300">
                <a:latin typeface="Open Sans" panose="020B0606030504020204" pitchFamily="34" charset="0"/>
                <a:ea typeface="Open Sans" panose="020B0606030504020204" pitchFamily="34" charset="0"/>
                <a:cs typeface="Open Sans" panose="020B0606030504020204" pitchFamily="34" charset="0"/>
              </a:rPr>
              <a:t>Competitors are entered to participate in a local competition or online test during Spring/Summer.  Highest scoring competitors in each skill are invited to take part in the UK national final  </a:t>
            </a:r>
          </a:p>
        </p:txBody>
      </p:sp>
      <p:sp>
        <p:nvSpPr>
          <p:cNvPr id="37" name="Text Box 69">
            <a:extLst>
              <a:ext uri="{FF2B5EF4-FFF2-40B4-BE49-F238E27FC236}">
                <a16:creationId xmlns:a16="http://schemas.microsoft.com/office/drawing/2014/main" id="{21E592CF-EB3C-FBA5-7DDA-F4044423006A}"/>
              </a:ext>
            </a:extLst>
          </p:cNvPr>
          <p:cNvSpPr txBox="1">
            <a:spLocks noChangeArrowheads="1"/>
          </p:cNvSpPr>
          <p:nvPr/>
        </p:nvSpPr>
        <p:spPr bwMode="auto">
          <a:xfrm>
            <a:off x="5930052" y="4928675"/>
            <a:ext cx="626194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300">
                <a:latin typeface="Open Sans" panose="020B0606030504020204" pitchFamily="34" charset="0"/>
                <a:ea typeface="Open Sans" panose="020B0606030504020204" pitchFamily="34" charset="0"/>
                <a:cs typeface="Open Sans" panose="020B0606030504020204" pitchFamily="34" charset="0"/>
              </a:rPr>
              <a:t>National Competitions are open to learners, apprentices and employees from 16 years + and are either working towards or have recently completed Level 2, 3 or 4 qualifications in their related skill. </a:t>
            </a:r>
            <a:r>
              <a:rPr lang="en-GB" sz="1300">
                <a:latin typeface="Open Sans" panose="020B0606030504020204" pitchFamily="34" charset="0"/>
                <a:ea typeface="Open Sans" panose="020B0606030504020204" pitchFamily="34" charset="0"/>
                <a:cs typeface="Open Sans" panose="020B0606030504020204" pitchFamily="34" charset="0"/>
              </a:rPr>
              <a:t>This involves a simple online/remote test or task </a:t>
            </a:r>
          </a:p>
          <a:p>
            <a:pPr lvl="0"/>
            <a:endParaRPr lang="en-GB" sz="1000"/>
          </a:p>
        </p:txBody>
      </p:sp>
      <p:pic>
        <p:nvPicPr>
          <p:cNvPr id="38" name="Picture 4" descr="team_uk_logo_colour.jpg">
            <a:extLst>
              <a:ext uri="{FF2B5EF4-FFF2-40B4-BE49-F238E27FC236}">
                <a16:creationId xmlns:a16="http://schemas.microsoft.com/office/drawing/2014/main" id="{B91E96C4-644B-7FEC-6149-20EC75E184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7575" y="1767298"/>
            <a:ext cx="15843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utoShape 108">
            <a:extLst>
              <a:ext uri="{FF2B5EF4-FFF2-40B4-BE49-F238E27FC236}">
                <a16:creationId xmlns:a16="http://schemas.microsoft.com/office/drawing/2014/main" id="{0CD12B38-1537-768E-6C93-DE186D848853}"/>
              </a:ext>
            </a:extLst>
          </p:cNvPr>
          <p:cNvSpPr>
            <a:spLocks noChangeArrowheads="1"/>
          </p:cNvSpPr>
          <p:nvPr/>
        </p:nvSpPr>
        <p:spPr bwMode="auto">
          <a:xfrm rot="16200000">
            <a:off x="-1870960" y="3826388"/>
            <a:ext cx="4682565" cy="576263"/>
          </a:xfrm>
          <a:custGeom>
            <a:avLst/>
            <a:gdLst>
              <a:gd name="T0" fmla="*/ 2147483646 w 21600"/>
              <a:gd name="T1" fmla="*/ 0 h 21600"/>
              <a:gd name="T2" fmla="*/ 0 w 21600"/>
              <a:gd name="T3" fmla="*/ 205081010 h 21600"/>
              <a:gd name="T4" fmla="*/ 2147483646 w 21600"/>
              <a:gd name="T5" fmla="*/ 410161326 h 21600"/>
              <a:gd name="T6" fmla="*/ 2147483646 w 21600"/>
              <a:gd name="T7" fmla="*/ 205081010 h 21600"/>
              <a:gd name="T8" fmla="*/ 17694720 60000 65536"/>
              <a:gd name="T9" fmla="*/ 11796480 60000 65536"/>
              <a:gd name="T10" fmla="*/ 5898240 60000 65536"/>
              <a:gd name="T11" fmla="*/ 0 60000 65536"/>
              <a:gd name="T12" fmla="*/ 3375 w 21600"/>
              <a:gd name="T13" fmla="*/ 6035 h 21600"/>
              <a:gd name="T14" fmla="*/ 20868 w 21600"/>
              <a:gd name="T15" fmla="*/ 15565 h 21600"/>
            </a:gdLst>
            <a:ahLst/>
            <a:cxnLst>
              <a:cxn ang="T8">
                <a:pos x="T0" y="T1"/>
              </a:cxn>
              <a:cxn ang="T9">
                <a:pos x="T2" y="T3"/>
              </a:cxn>
              <a:cxn ang="T10">
                <a:pos x="T4" y="T5"/>
              </a:cxn>
              <a:cxn ang="T11">
                <a:pos x="T6" y="T7"/>
              </a:cxn>
            </a:cxnLst>
            <a:rect l="T12" t="T13" r="T14" b="T15"/>
            <a:pathLst>
              <a:path w="21600" h="21600">
                <a:moveTo>
                  <a:pt x="19942" y="0"/>
                </a:moveTo>
                <a:lnTo>
                  <a:pt x="19942" y="6035"/>
                </a:lnTo>
                <a:lnTo>
                  <a:pt x="3375" y="6035"/>
                </a:lnTo>
                <a:lnTo>
                  <a:pt x="3375" y="15565"/>
                </a:lnTo>
                <a:lnTo>
                  <a:pt x="19942" y="15565"/>
                </a:lnTo>
                <a:lnTo>
                  <a:pt x="19942" y="21600"/>
                </a:lnTo>
                <a:lnTo>
                  <a:pt x="21600" y="10800"/>
                </a:lnTo>
                <a:lnTo>
                  <a:pt x="19942" y="0"/>
                </a:lnTo>
                <a:close/>
              </a:path>
              <a:path w="21600" h="21600">
                <a:moveTo>
                  <a:pt x="1350" y="6035"/>
                </a:moveTo>
                <a:lnTo>
                  <a:pt x="1350" y="15565"/>
                </a:lnTo>
                <a:lnTo>
                  <a:pt x="2700" y="15565"/>
                </a:lnTo>
                <a:lnTo>
                  <a:pt x="2700" y="6035"/>
                </a:lnTo>
                <a:lnTo>
                  <a:pt x="1350" y="6035"/>
                </a:lnTo>
                <a:close/>
              </a:path>
              <a:path w="21600" h="21600">
                <a:moveTo>
                  <a:pt x="0" y="6035"/>
                </a:moveTo>
                <a:lnTo>
                  <a:pt x="0" y="15565"/>
                </a:lnTo>
                <a:lnTo>
                  <a:pt x="675" y="15565"/>
                </a:lnTo>
                <a:lnTo>
                  <a:pt x="675" y="6035"/>
                </a:lnTo>
                <a:lnTo>
                  <a:pt x="0" y="6035"/>
                </a:lnTo>
                <a:close/>
              </a:path>
            </a:pathLst>
          </a:custGeom>
          <a:solidFill>
            <a:srgbClr val="969696"/>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sp>
        <p:nvSpPr>
          <p:cNvPr id="40" name="Text Box 110">
            <a:extLst>
              <a:ext uri="{FF2B5EF4-FFF2-40B4-BE49-F238E27FC236}">
                <a16:creationId xmlns:a16="http://schemas.microsoft.com/office/drawing/2014/main" id="{F79C1217-A656-17E1-E64A-CD413E409868}"/>
              </a:ext>
            </a:extLst>
          </p:cNvPr>
          <p:cNvSpPr txBox="1">
            <a:spLocks noChangeArrowheads="1"/>
          </p:cNvSpPr>
          <p:nvPr/>
        </p:nvSpPr>
        <p:spPr bwMode="auto">
          <a:xfrm rot="16200000">
            <a:off x="-1117385" y="3579062"/>
            <a:ext cx="3178177" cy="33855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eaLnBrk="1" hangingPunct="1">
              <a:spcBef>
                <a:spcPct val="50000"/>
              </a:spcBef>
              <a:defRPr/>
            </a:pPr>
            <a:r>
              <a:rPr lang="en-GB" sz="1600" b="1">
                <a:solidFill>
                  <a:schemeClr val="bg1"/>
                </a:solidFill>
                <a:latin typeface="Arial" charset="0"/>
              </a:rPr>
              <a:t>No. of competitors</a:t>
            </a:r>
          </a:p>
        </p:txBody>
      </p:sp>
      <p:sp>
        <p:nvSpPr>
          <p:cNvPr id="41" name="Text Box 100">
            <a:extLst>
              <a:ext uri="{FF2B5EF4-FFF2-40B4-BE49-F238E27FC236}">
                <a16:creationId xmlns:a16="http://schemas.microsoft.com/office/drawing/2014/main" id="{73D4A23F-4250-EF2B-E4CD-7F18CF262D03}"/>
              </a:ext>
            </a:extLst>
          </p:cNvPr>
          <p:cNvSpPr txBox="1">
            <a:spLocks noChangeArrowheads="1"/>
          </p:cNvSpPr>
          <p:nvPr/>
        </p:nvSpPr>
        <p:spPr bwMode="auto">
          <a:xfrm>
            <a:off x="827602" y="5218177"/>
            <a:ext cx="1208088" cy="274638"/>
          </a:xfrm>
          <a:prstGeom prst="rect">
            <a:avLst/>
          </a:prstGeom>
          <a:solidFill>
            <a:schemeClr val="accent1">
              <a:lumMod val="75000"/>
            </a:schemeClr>
          </a:solidFill>
          <a:ln>
            <a:noFill/>
          </a:ln>
          <a:effectLst>
            <a:prstShdw prst="shdw18" dist="17961" dir="13500000">
              <a:srgbClr val="99CC00">
                <a:gamma/>
                <a:shade val="60000"/>
                <a:invGamma/>
              </a:srgbClr>
            </a:prstShdw>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GB" altLang="en-US" sz="1200" b="1" i="0" u="none" strike="noStrike" cap="none" normalizeH="0" baseline="0">
                <a:ln>
                  <a:noFill/>
                </a:ln>
                <a:solidFill>
                  <a:schemeClr val="bg1"/>
                </a:solidFill>
                <a:effectLst/>
                <a:latin typeface="Arial" panose="020B0604020202020204" pitchFamily="34" charset="0"/>
              </a:rPr>
              <a:t>3,000 +</a:t>
            </a:r>
          </a:p>
        </p:txBody>
      </p:sp>
      <p:sp>
        <p:nvSpPr>
          <p:cNvPr id="42" name="Line 65">
            <a:extLst>
              <a:ext uri="{FF2B5EF4-FFF2-40B4-BE49-F238E27FC236}">
                <a16:creationId xmlns:a16="http://schemas.microsoft.com/office/drawing/2014/main" id="{634B1B5C-C553-C16A-41D5-F2A82D2B9E4B}"/>
              </a:ext>
            </a:extLst>
          </p:cNvPr>
          <p:cNvSpPr>
            <a:spLocks noChangeShapeType="1"/>
          </p:cNvSpPr>
          <p:nvPr/>
        </p:nvSpPr>
        <p:spPr bwMode="auto">
          <a:xfrm flipV="1">
            <a:off x="3849296" y="3892804"/>
            <a:ext cx="8036138" cy="43440"/>
          </a:xfrm>
          <a:prstGeom prst="line">
            <a:avLst/>
          </a:prstGeom>
          <a:noFill/>
          <a:ln w="38100">
            <a:solidFill>
              <a:schemeClr val="accent1">
                <a:lumMod val="40000"/>
                <a:lumOff val="60000"/>
              </a:schemeClr>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 name="Rectangle 42">
            <a:extLst>
              <a:ext uri="{FF2B5EF4-FFF2-40B4-BE49-F238E27FC236}">
                <a16:creationId xmlns:a16="http://schemas.microsoft.com/office/drawing/2014/main" id="{FCC95A87-09C5-DF9D-D672-AA7DA51CCE54}"/>
              </a:ext>
            </a:extLst>
          </p:cNvPr>
          <p:cNvSpPr/>
          <p:nvPr/>
        </p:nvSpPr>
        <p:spPr>
          <a:xfrm>
            <a:off x="5010098" y="3055933"/>
            <a:ext cx="6406467" cy="692497"/>
          </a:xfrm>
          <a:prstGeom prst="rect">
            <a:avLst/>
          </a:prstGeom>
        </p:spPr>
        <p:txBody>
          <a:bodyPr wrap="square">
            <a:spAutoFit/>
          </a:bodyPr>
          <a:lstStyle/>
          <a:p>
            <a:pPr lvl="0"/>
            <a:r>
              <a:rPr lang="en-GB" sz="1300">
                <a:latin typeface="Open Sans" panose="020B0606030504020204" pitchFamily="34" charset="0"/>
                <a:ea typeface="Open Sans" panose="020B0606030504020204" pitchFamily="34" charset="0"/>
                <a:cs typeface="Open Sans" panose="020B0606030504020204" pitchFamily="34" charset="0"/>
              </a:rPr>
              <a:t>Take place over in November, competitors test their skills in time limited environment to industry standards, showcasing excellence in skills and competing to be the best in a particular skill</a:t>
            </a:r>
          </a:p>
        </p:txBody>
      </p:sp>
      <p:sp>
        <p:nvSpPr>
          <p:cNvPr id="44" name="Text Box 63">
            <a:extLst>
              <a:ext uri="{FF2B5EF4-FFF2-40B4-BE49-F238E27FC236}">
                <a16:creationId xmlns:a16="http://schemas.microsoft.com/office/drawing/2014/main" id="{36D61272-344D-F991-7861-1D821E8D9B3B}"/>
              </a:ext>
            </a:extLst>
          </p:cNvPr>
          <p:cNvSpPr txBox="1">
            <a:spLocks noChangeArrowheads="1"/>
          </p:cNvSpPr>
          <p:nvPr/>
        </p:nvSpPr>
        <p:spPr bwMode="auto">
          <a:xfrm>
            <a:off x="4506491" y="1865040"/>
            <a:ext cx="735248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300">
                <a:latin typeface="Open Sans" panose="020B0606030504020204" pitchFamily="34" charset="0"/>
                <a:ea typeface="Open Sans" panose="020B0606030504020204" pitchFamily="34" charset="0"/>
                <a:cs typeface="Open Sans" panose="020B0606030504020204" pitchFamily="34" charset="0"/>
              </a:rPr>
              <a:t>Competitors are selected and trained for international competition forming Team UK</a:t>
            </a:r>
          </a:p>
        </p:txBody>
      </p:sp>
      <p:sp>
        <p:nvSpPr>
          <p:cNvPr id="45" name="Line 65">
            <a:extLst>
              <a:ext uri="{FF2B5EF4-FFF2-40B4-BE49-F238E27FC236}">
                <a16:creationId xmlns:a16="http://schemas.microsoft.com/office/drawing/2014/main" id="{48CC6FEA-846B-86B7-0026-653CF2D02CD4}"/>
              </a:ext>
            </a:extLst>
          </p:cNvPr>
          <p:cNvSpPr>
            <a:spLocks noChangeShapeType="1"/>
          </p:cNvSpPr>
          <p:nvPr/>
        </p:nvSpPr>
        <p:spPr bwMode="auto">
          <a:xfrm flipV="1">
            <a:off x="3947854" y="2137333"/>
            <a:ext cx="8036138" cy="43440"/>
          </a:xfrm>
          <a:prstGeom prst="line">
            <a:avLst/>
          </a:prstGeom>
          <a:noFill/>
          <a:ln w="38100">
            <a:solidFill>
              <a:schemeClr val="accent1">
                <a:lumMod val="40000"/>
                <a:lumOff val="60000"/>
              </a:schemeClr>
            </a:solidFill>
            <a:round/>
            <a:headEnd/>
            <a:tailEnd/>
          </a:ln>
          <a:extLst>
            <a:ext uri="{909E8E84-426E-40DD-AFC4-6F175D3DCCD1}">
              <a14:hiddenFill xmlns:a14="http://schemas.microsoft.com/office/drawing/2010/main">
                <a:noFill/>
              </a14:hiddenFill>
            </a:ext>
          </a:extLst>
        </p:spPr>
        <p:txBody>
          <a:bodyPr/>
          <a:lstStyle/>
          <a:p>
            <a:endParaRPr lang="en-GB"/>
          </a:p>
        </p:txBody>
      </p:sp>
    </p:spTree>
    <p:extLst>
      <p:ext uri="{BB962C8B-B14F-4D97-AF65-F5344CB8AC3E}">
        <p14:creationId xmlns:p14="http://schemas.microsoft.com/office/powerpoint/2010/main" val="13261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WorldSkillsUK brand 2024">
      <a:dk1>
        <a:srgbClr val="000000"/>
      </a:dk1>
      <a:lt1>
        <a:srgbClr val="FFFFFF"/>
      </a:lt1>
      <a:dk2>
        <a:srgbClr val="003764"/>
      </a:dk2>
      <a:lt2>
        <a:srgbClr val="F3BFBB"/>
      </a:lt2>
      <a:accent1>
        <a:srgbClr val="003764"/>
      </a:accent1>
      <a:accent2>
        <a:srgbClr val="DA281C"/>
      </a:accent2>
      <a:accent3>
        <a:srgbClr val="597D9A"/>
      </a:accent3>
      <a:accent4>
        <a:srgbClr val="E7746B"/>
      </a:accent4>
      <a:accent5>
        <a:srgbClr val="B3C3D1"/>
      </a:accent5>
      <a:accent6>
        <a:srgbClr val="F3BFBB"/>
      </a:accent6>
      <a:hlink>
        <a:srgbClr val="007FD6"/>
      </a:hlink>
      <a:folHlink>
        <a:srgbClr val="954FA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FE55AE33-6451-8D4A-BC25-01A188C7B302}" vid="{3EB0BAF1-EE62-6E40-85C7-CF3B733FB2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A824B2C6337340A780118B12D6735A" ma:contentTypeVersion="14" ma:contentTypeDescription="Create a new document." ma:contentTypeScope="" ma:versionID="15d458972d573c4513bb9d192cdd0a26">
  <xsd:schema xmlns:xsd="http://www.w3.org/2001/XMLSchema" xmlns:xs="http://www.w3.org/2001/XMLSchema" xmlns:p="http://schemas.microsoft.com/office/2006/metadata/properties" xmlns:ns2="985bfff1-121e-4d95-b96d-c81666cc2af8" xmlns:ns3="87727b15-166c-44e9-8f05-e902e72b859f" targetNamespace="http://schemas.microsoft.com/office/2006/metadata/properties" ma:root="true" ma:fieldsID="ddbaa8e427667e2d34ed262943c93fe1" ns2:_="" ns3:_="">
    <xsd:import namespace="985bfff1-121e-4d95-b96d-c81666cc2af8"/>
    <xsd:import namespace="87727b15-166c-44e9-8f05-e902e72b859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5bfff1-121e-4d95-b96d-c81666cc2a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9300a0c-99cd-4814-97c0-649d208bbe0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7727b15-166c-44e9-8f05-e902e72b859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6b1930a-effb-4deb-9584-902932ce0127}" ma:internalName="TaxCatchAll" ma:showField="CatchAllData" ma:web="87727b15-166c-44e9-8f05-e902e72b85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85bfff1-121e-4d95-b96d-c81666cc2af8">
      <Terms xmlns="http://schemas.microsoft.com/office/infopath/2007/PartnerControls"/>
    </lcf76f155ced4ddcb4097134ff3c332f>
    <TaxCatchAll xmlns="87727b15-166c-44e9-8f05-e902e72b859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A777C7-3CDF-4D53-B80E-77E29BA32774}">
  <ds:schemaRefs>
    <ds:schemaRef ds:uri="87727b15-166c-44e9-8f05-e902e72b859f"/>
    <ds:schemaRef ds:uri="985bfff1-121e-4d95-b96d-c81666cc2a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797C822-770D-4C1D-9EF7-CBBB0FBE84D4}">
  <ds:schemaRef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schemas.openxmlformats.org/package/2006/metadata/core-properties"/>
    <ds:schemaRef ds:uri="http://purl.org/dc/elements/1.1/"/>
    <ds:schemaRef ds:uri="http://purl.org/dc/terms/"/>
    <ds:schemaRef ds:uri="87727b15-166c-44e9-8f05-e902e72b859f"/>
    <ds:schemaRef ds:uri="985bfff1-121e-4d95-b96d-c81666cc2af8"/>
    <ds:schemaRef ds:uri="http://purl.org/dc/dcmitype/"/>
  </ds:schemaRefs>
</ds:datastoreItem>
</file>

<file path=customXml/itemProps3.xml><?xml version="1.0" encoding="utf-8"?>
<ds:datastoreItem xmlns:ds="http://schemas.openxmlformats.org/officeDocument/2006/customXml" ds:itemID="{35B7DB30-E576-4CAF-AFE7-415C65C6CA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WSkillsUK_graphic_PPT</Template>
  <TotalTime>0</TotalTime>
  <Words>1431</Words>
  <Application>Microsoft Macintosh PowerPoint</Application>
  <PresentationFormat>Widescreen</PresentationFormat>
  <Paragraphs>168</Paragraphs>
  <Slides>22</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Aptos</vt:lpstr>
      <vt:lpstr>Arial</vt:lpstr>
      <vt:lpstr>Calibri</vt:lpstr>
      <vt:lpstr>IBM Plex Serif</vt:lpstr>
      <vt:lpstr>IBM Plex Serif Medium</vt:lpstr>
      <vt:lpstr>IBM Plex Serif SemiBold</vt:lpstr>
      <vt:lpstr>Open Sans</vt:lpstr>
      <vt:lpstr>Wingdings</vt:lpstr>
      <vt:lpstr>Office Theme</vt:lpstr>
      <vt:lpstr>Championing Skills Excellence: WorldSkills UK    </vt:lpstr>
      <vt:lpstr>Content</vt:lpstr>
      <vt:lpstr>About me </vt:lpstr>
      <vt:lpstr>About WorldSkills UK</vt:lpstr>
      <vt:lpstr>About WorldSkills UK</vt:lpstr>
      <vt:lpstr>Who WorldSkills UK help</vt:lpstr>
      <vt:lpstr>PowerPoint Presentation</vt:lpstr>
      <vt:lpstr>PowerPoint Presentation</vt:lpstr>
      <vt:lpstr>Competition overview</vt:lpstr>
      <vt:lpstr>PowerPoint Presentation</vt:lpstr>
      <vt:lpstr>The impact of WorldSkills UK competitions</vt:lpstr>
      <vt:lpstr>My journey – my experience </vt:lpstr>
      <vt:lpstr>My journey – competing </vt:lpstr>
      <vt:lpstr>My journey – now and next steps</vt:lpstr>
      <vt:lpstr>Top tips</vt:lpstr>
      <vt:lpstr>&lt;Slide title&gt;</vt:lpstr>
      <vt:lpstr>&lt;Slide title&gt;</vt:lpstr>
      <vt:lpstr>&lt;Slide title&gt;</vt:lpstr>
      <vt:lpstr>&lt;Slide title&gt;</vt:lpstr>
      <vt:lpstr>&lt;Slide title&gt;</vt:lpstr>
      <vt:lpstr>Find out more    www.worldskillsuk.org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&lt;Presentation title&gt;</dc:title>
  <dc:creator>Georgieva, Kristina (WorldSkills UK)</dc:creator>
  <cp:lastModifiedBy>Kimaita, David (WorldSkills UK)</cp:lastModifiedBy>
  <cp:revision>2</cp:revision>
  <dcterms:created xsi:type="dcterms:W3CDTF">2024-04-10T15:08:06Z</dcterms:created>
  <dcterms:modified xsi:type="dcterms:W3CDTF">2025-05-02T13:28:24Z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0x010100FFA824B2C6337340A780118B12D6735A</vt:lpwstr>
  </property>
  <property fmtid="{D5CDD505-2E9C-101B-9397-08002B2CF9AE}" pid="3" name="MediaServiceImageTags">
    <vt:lpwstr/>
  </property>
</Properties>
</file>