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356" r:id="rId5"/>
    <p:sldId id="357" r:id="rId6"/>
    <p:sldId id="293" r:id="rId7"/>
    <p:sldId id="355" r:id="rId8"/>
    <p:sldId id="288" r:id="rId9"/>
    <p:sldId id="294" r:id="rId10"/>
    <p:sldId id="351" r:id="rId11"/>
    <p:sldId id="354" r:id="rId12"/>
    <p:sldId id="261" r:id="rId13"/>
    <p:sldId id="292" r:id="rId14"/>
    <p:sldId id="29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8" autoAdjust="0"/>
    <p:restoredTop sz="82459" autoAdjust="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ndeweyer_M\Downloads\EDU-2020-521-EN-T00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ortal.oecd.org/eshare/skc/pc/Deliverables/VET-FacingtheFuture/Research%20and%20background/Charts%20chapter%20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portal.oecd.org/eshare/skc/pc/Deliverables/VET-FacingtheFuture/Research%20and%20background/Charts%20Facing%20the%20Futur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ndeweyer_M\Downloads\ede62df0-0f61-48b0-aca3-d074df5e7fa1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ndeweyer_M\Downloads\ede62df0-0f61-48b0-aca3-d074df5e7fa1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8.725504391694075E-3"/>
          <c:y val="0.13219926130719364"/>
          <c:w val="0.98691174341245891"/>
          <c:h val="0.85293417488247081"/>
        </c:manualLayout>
      </c:layout>
      <c:lineChart>
        <c:grouping val="standard"/>
        <c:varyColors val="0"/>
        <c:ser>
          <c:idx val="0"/>
          <c:order val="0"/>
          <c:tx>
            <c:strRef>
              <c:f>'Table A3.3.'!$B$11</c:f>
              <c:strCache>
                <c:ptCount val="1"/>
                <c:pt idx="0">
                  <c:v>Below upper secondary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rgbClr val="002F6C"/>
              </a:solidFill>
              <a:ln w="6350">
                <a:solidFill>
                  <a:srgbClr val="002F6C"/>
                </a:solidFill>
                <a:prstDash val="solid"/>
              </a:ln>
              <a:effectLst/>
            </c:spPr>
          </c:marker>
          <c:cat>
            <c:strRef>
              <c:f>'Table A3.3.'!$A$15:$A$54</c:f>
              <c:strCache>
                <c:ptCount val="40"/>
                <c:pt idx="0">
                  <c:v>Italy</c:v>
                </c:pt>
                <c:pt idx="1">
                  <c:v>Turkey</c:v>
                </c:pt>
                <c:pt idx="2">
                  <c:v>Greece</c:v>
                </c:pt>
                <c:pt idx="3">
                  <c:v>Korea</c:v>
                </c:pt>
                <c:pt idx="4">
                  <c:v>Czech Republic</c:v>
                </c:pt>
                <c:pt idx="5">
                  <c:v>Spain</c:v>
                </c:pt>
                <c:pt idx="6">
                  <c:v>Slovak Republic</c:v>
                </c:pt>
                <c:pt idx="7">
                  <c:v>Mexico</c:v>
                </c:pt>
                <c:pt idx="8">
                  <c:v>Colombia</c:v>
                </c:pt>
                <c:pt idx="9">
                  <c:v>Costa Rica</c:v>
                </c:pt>
                <c:pt idx="10">
                  <c:v>Estonia</c:v>
                </c:pt>
                <c:pt idx="11">
                  <c:v>Hungary</c:v>
                </c:pt>
                <c:pt idx="12">
                  <c:v>Denmark</c:v>
                </c:pt>
                <c:pt idx="13">
                  <c:v>OECD average</c:v>
                </c:pt>
                <c:pt idx="14">
                  <c:v>EU23 average</c:v>
                </c:pt>
                <c:pt idx="15">
                  <c:v>Chile</c:v>
                </c:pt>
                <c:pt idx="16">
                  <c:v>Finland</c:v>
                </c:pt>
                <c:pt idx="17">
                  <c:v>United States</c:v>
                </c:pt>
                <c:pt idx="18">
                  <c:v>Canada</c:v>
                </c:pt>
                <c:pt idx="19">
                  <c:v>Austria</c:v>
                </c:pt>
                <c:pt idx="20">
                  <c:v>Australia</c:v>
                </c:pt>
                <c:pt idx="21">
                  <c:v>Portugal</c:v>
                </c:pt>
                <c:pt idx="22">
                  <c:v>France</c:v>
                </c:pt>
                <c:pt idx="23">
                  <c:v>Israel</c:v>
                </c:pt>
                <c:pt idx="24">
                  <c:v>Sweden</c:v>
                </c:pt>
                <c:pt idx="25">
                  <c:v>Belgium</c:v>
                </c:pt>
                <c:pt idx="26">
                  <c:v>Ireland</c:v>
                </c:pt>
                <c:pt idx="27">
                  <c:v>Japan</c:v>
                </c:pt>
                <c:pt idx="28">
                  <c:v>Germany</c:v>
                </c:pt>
                <c:pt idx="29">
                  <c:v>New Zealand</c:v>
                </c:pt>
                <c:pt idx="30">
                  <c:v>Poland</c:v>
                </c:pt>
                <c:pt idx="31">
                  <c:v>Luxembourg</c:v>
                </c:pt>
                <c:pt idx="32">
                  <c:v>Latvia</c:v>
                </c:pt>
                <c:pt idx="33">
                  <c:v>Slovenia</c:v>
                </c:pt>
                <c:pt idx="34">
                  <c:v>Norway</c:v>
                </c:pt>
                <c:pt idx="35">
                  <c:v>Iceland</c:v>
                </c:pt>
                <c:pt idx="36">
                  <c:v>Switzerland</c:v>
                </c:pt>
                <c:pt idx="37">
                  <c:v>United Kingdom</c:v>
                </c:pt>
                <c:pt idx="38">
                  <c:v>Netherlands</c:v>
                </c:pt>
                <c:pt idx="39">
                  <c:v>Lithuania</c:v>
                </c:pt>
              </c:strCache>
            </c:strRef>
          </c:cat>
          <c:val>
            <c:numRef>
              <c:f>'Table A3.3.'!$B$15:$B$54</c:f>
              <c:numCache>
                <c:formatCode>0</c:formatCode>
                <c:ptCount val="40"/>
                <c:pt idx="0">
                  <c:v>52.657349000000004</c:v>
                </c:pt>
                <c:pt idx="1">
                  <c:v>51.691417999999999</c:v>
                </c:pt>
                <c:pt idx="2">
                  <c:v>54.112659000000001</c:v>
                </c:pt>
                <c:pt idx="3">
                  <c:v>62.466842999999997</c:v>
                </c:pt>
                <c:pt idx="4">
                  <c:v>56.965049999999998</c:v>
                </c:pt>
                <c:pt idx="5">
                  <c:v>63.400596999999998</c:v>
                </c:pt>
                <c:pt idx="6">
                  <c:v>33.490935999999998</c:v>
                </c:pt>
                <c:pt idx="7">
                  <c:v>66.846558000000002</c:v>
                </c:pt>
                <c:pt idx="8">
                  <c:v>70.134383999999997</c:v>
                </c:pt>
                <c:pt idx="9">
                  <c:v>66.78801</c:v>
                </c:pt>
                <c:pt idx="10">
                  <c:v>68.684258</c:v>
                </c:pt>
                <c:pt idx="11">
                  <c:v>58.302638999999999</c:v>
                </c:pt>
                <c:pt idx="12">
                  <c:v>56.248275999999997</c:v>
                </c:pt>
                <c:pt idx="13">
                  <c:v>60.531001000000003</c:v>
                </c:pt>
                <c:pt idx="14">
                  <c:v>58.347107000000001</c:v>
                </c:pt>
                <c:pt idx="15">
                  <c:v>63.566085999999999</c:v>
                </c:pt>
                <c:pt idx="16">
                  <c:v>49.180328000000003</c:v>
                </c:pt>
                <c:pt idx="17">
                  <c:v>57.394764000000002</c:v>
                </c:pt>
                <c:pt idx="18">
                  <c:v>56.913184999999999</c:v>
                </c:pt>
                <c:pt idx="19">
                  <c:v>58.205753000000001</c:v>
                </c:pt>
                <c:pt idx="20">
                  <c:v>60.842846000000002</c:v>
                </c:pt>
                <c:pt idx="21">
                  <c:v>78.922966000000002</c:v>
                </c:pt>
                <c:pt idx="22">
                  <c:v>51.371077999999997</c:v>
                </c:pt>
                <c:pt idx="23">
                  <c:v>57.614243000000002</c:v>
                </c:pt>
                <c:pt idx="24">
                  <c:v>64.601203999999996</c:v>
                </c:pt>
                <c:pt idx="25">
                  <c:v>51.857005999999998</c:v>
                </c:pt>
                <c:pt idx="26">
                  <c:v>49.152541999999997</c:v>
                </c:pt>
                <c:pt idx="28">
                  <c:v>58.730533999999999</c:v>
                </c:pt>
                <c:pt idx="29">
                  <c:v>68.927788000000007</c:v>
                </c:pt>
                <c:pt idx="30">
                  <c:v>46.979866000000001</c:v>
                </c:pt>
                <c:pt idx="31">
                  <c:v>76.706894000000005</c:v>
                </c:pt>
                <c:pt idx="32">
                  <c:v>65.431053000000006</c:v>
                </c:pt>
                <c:pt idx="33">
                  <c:v>61.594676999999997</c:v>
                </c:pt>
                <c:pt idx="34">
                  <c:v>63.252018</c:v>
                </c:pt>
                <c:pt idx="35">
                  <c:v>81.798293999999999</c:v>
                </c:pt>
                <c:pt idx="36">
                  <c:v>69.427132</c:v>
                </c:pt>
                <c:pt idx="37">
                  <c:v>66.575699</c:v>
                </c:pt>
                <c:pt idx="38">
                  <c:v>64.160117999999997</c:v>
                </c:pt>
                <c:pt idx="39">
                  <c:v>54.651989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F0-45E1-8626-572CF02C50B5}"/>
            </c:ext>
          </c:extLst>
        </c:ser>
        <c:ser>
          <c:idx val="1"/>
          <c:order val="1"/>
          <c:tx>
            <c:strRef>
              <c:f>'Table A3.3.'!$C$11</c:f>
              <c:strCache>
                <c:ptCount val="1"/>
                <c:pt idx="0">
                  <c:v>Upper secondary or post-secondary non-tertiary - General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9"/>
            <c:spPr>
              <a:solidFill>
                <a:srgbClr val="002F6C"/>
              </a:solidFill>
              <a:ln w="6350">
                <a:solidFill>
                  <a:srgbClr val="002F6C"/>
                </a:solidFill>
                <a:prstDash val="solid"/>
              </a:ln>
              <a:effectLst/>
            </c:spPr>
          </c:marker>
          <c:val>
            <c:numRef>
              <c:f>'Table A3.3.'!$C$15:$C$54</c:f>
              <c:numCache>
                <c:formatCode>0</c:formatCode>
                <c:ptCount val="40"/>
                <c:pt idx="0">
                  <c:v>50.833019</c:v>
                </c:pt>
                <c:pt idx="1">
                  <c:v>56.886612</c:v>
                </c:pt>
                <c:pt idx="2">
                  <c:v>61.502834</c:v>
                </c:pt>
                <c:pt idx="3">
                  <c:v>65.833243999999993</c:v>
                </c:pt>
                <c:pt idx="4">
                  <c:v>80.746375999999998</c:v>
                </c:pt>
                <c:pt idx="5">
                  <c:v>66.402587999999994</c:v>
                </c:pt>
                <c:pt idx="6">
                  <c:v>77.387680000000003</c:v>
                </c:pt>
                <c:pt idx="7">
                  <c:v>71.380782999999994</c:v>
                </c:pt>
                <c:pt idx="9">
                  <c:v>74.576408000000001</c:v>
                </c:pt>
                <c:pt idx="10">
                  <c:v>81.924515</c:v>
                </c:pt>
                <c:pt idx="11">
                  <c:v>76.409041999999999</c:v>
                </c:pt>
                <c:pt idx="12">
                  <c:v>66.015251000000006</c:v>
                </c:pt>
                <c:pt idx="13">
                  <c:v>72.825231000000002</c:v>
                </c:pt>
                <c:pt idx="14">
                  <c:v>73.245208000000005</c:v>
                </c:pt>
                <c:pt idx="15">
                  <c:v>67.493117999999996</c:v>
                </c:pt>
                <c:pt idx="16">
                  <c:v>68.831169000000003</c:v>
                </c:pt>
                <c:pt idx="17">
                  <c:v>74.361748000000006</c:v>
                </c:pt>
                <c:pt idx="18">
                  <c:v>73.864693000000003</c:v>
                </c:pt>
                <c:pt idx="19">
                  <c:v>70.964179999999999</c:v>
                </c:pt>
                <c:pt idx="20">
                  <c:v>78.014296999999999</c:v>
                </c:pt>
                <c:pt idx="21">
                  <c:v>83.317490000000006</c:v>
                </c:pt>
                <c:pt idx="22">
                  <c:v>71.635047999999998</c:v>
                </c:pt>
                <c:pt idx="23">
                  <c:v>69.764160000000004</c:v>
                </c:pt>
                <c:pt idx="24">
                  <c:v>71.818404999999998</c:v>
                </c:pt>
                <c:pt idx="25">
                  <c:v>74.487082999999998</c:v>
                </c:pt>
                <c:pt idx="28">
                  <c:v>61.339855</c:v>
                </c:pt>
                <c:pt idx="29">
                  <c:v>79.210312000000002</c:v>
                </c:pt>
                <c:pt idx="30">
                  <c:v>76.176468</c:v>
                </c:pt>
                <c:pt idx="31">
                  <c:v>79.108376000000007</c:v>
                </c:pt>
                <c:pt idx="32">
                  <c:v>78.383780999999999</c:v>
                </c:pt>
                <c:pt idx="33">
                  <c:v>77.915488999999994</c:v>
                </c:pt>
                <c:pt idx="34">
                  <c:v>73.770042000000004</c:v>
                </c:pt>
                <c:pt idx="35">
                  <c:v>77.063384999999997</c:v>
                </c:pt>
                <c:pt idx="36">
                  <c:v>75.269706999999997</c:v>
                </c:pt>
                <c:pt idx="37">
                  <c:v>84.688484000000003</c:v>
                </c:pt>
                <c:pt idx="38">
                  <c:v>74.580337999999998</c:v>
                </c:pt>
                <c:pt idx="39">
                  <c:v>76.927109000000002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F0-45E1-8626-572CF02C50B5}"/>
            </c:ext>
          </c:extLst>
        </c:ser>
        <c:ser>
          <c:idx val="2"/>
          <c:order val="2"/>
          <c:tx>
            <c:strRef>
              <c:f>'Table A3.3.'!$D$11</c:f>
              <c:strCache>
                <c:ptCount val="1"/>
                <c:pt idx="0">
                  <c:v>Upper secondary or post-secondary non-tertiary - Vocational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9"/>
            <c:spPr>
              <a:solidFill>
                <a:schemeClr val="bg1"/>
              </a:solidFill>
              <a:ln w="6350">
                <a:solidFill>
                  <a:srgbClr val="002F6C"/>
                </a:solidFill>
                <a:prstDash val="solid"/>
              </a:ln>
              <a:effectLst/>
            </c:spPr>
          </c:marker>
          <c:val>
            <c:numRef>
              <c:f>'Table A3.3.'!$D$15:$D$54</c:f>
              <c:numCache>
                <c:formatCode>0</c:formatCode>
                <c:ptCount val="40"/>
                <c:pt idx="0">
                  <c:v>69.333076000000005</c:v>
                </c:pt>
                <c:pt idx="1">
                  <c:v>65.664558</c:v>
                </c:pt>
                <c:pt idx="2">
                  <c:v>64.221573000000006</c:v>
                </c:pt>
                <c:pt idx="4">
                  <c:v>83.050697</c:v>
                </c:pt>
                <c:pt idx="5">
                  <c:v>75.471763999999993</c:v>
                </c:pt>
                <c:pt idx="6">
                  <c:v>81.243545999999995</c:v>
                </c:pt>
                <c:pt idx="7">
                  <c:v>75.572310999999999</c:v>
                </c:pt>
                <c:pt idx="9">
                  <c:v>70.361953999999997</c:v>
                </c:pt>
                <c:pt idx="10">
                  <c:v>81.085594</c:v>
                </c:pt>
                <c:pt idx="11">
                  <c:v>83.879562000000007</c:v>
                </c:pt>
                <c:pt idx="12">
                  <c:v>84.579987000000003</c:v>
                </c:pt>
                <c:pt idx="13">
                  <c:v>82.140154999999993</c:v>
                </c:pt>
                <c:pt idx="14">
                  <c:v>82.416698999999994</c:v>
                </c:pt>
                <c:pt idx="15">
                  <c:v>77.412261999999998</c:v>
                </c:pt>
                <c:pt idx="16">
                  <c:v>79.704796000000002</c:v>
                </c:pt>
                <c:pt idx="18">
                  <c:v>88.291747999999998</c:v>
                </c:pt>
                <c:pt idx="19">
                  <c:v>89.424080000000004</c:v>
                </c:pt>
                <c:pt idx="20">
                  <c:v>82.981635999999995</c:v>
                </c:pt>
                <c:pt idx="21">
                  <c:v>87.781357</c:v>
                </c:pt>
                <c:pt idx="22">
                  <c:v>76.543471999999994</c:v>
                </c:pt>
                <c:pt idx="23">
                  <c:v>81.234482</c:v>
                </c:pt>
                <c:pt idx="24">
                  <c:v>90.823363999999998</c:v>
                </c:pt>
                <c:pt idx="25">
                  <c:v>83.267821999999995</c:v>
                </c:pt>
                <c:pt idx="28">
                  <c:v>88.008399999999995</c:v>
                </c:pt>
                <c:pt idx="29">
                  <c:v>83.283585000000002</c:v>
                </c:pt>
                <c:pt idx="30">
                  <c:v>80.010863999999998</c:v>
                </c:pt>
                <c:pt idx="31">
                  <c:v>93.299926999999997</c:v>
                </c:pt>
                <c:pt idx="32">
                  <c:v>80.086922000000001</c:v>
                </c:pt>
                <c:pt idx="33">
                  <c:v>87.679405000000003</c:v>
                </c:pt>
                <c:pt idx="34">
                  <c:v>89.852463</c:v>
                </c:pt>
                <c:pt idx="35">
                  <c:v>93.174933999999993</c:v>
                </c:pt>
                <c:pt idx="36">
                  <c:v>89.627791999999999</c:v>
                </c:pt>
                <c:pt idx="37">
                  <c:v>84.494217000000006</c:v>
                </c:pt>
                <c:pt idx="38">
                  <c:v>87.916038999999998</c:v>
                </c:pt>
                <c:pt idx="39">
                  <c:v>81.260918000000004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F0-45E1-8626-572CF02C50B5}"/>
            </c:ext>
          </c:extLst>
        </c:ser>
        <c:ser>
          <c:idx val="3"/>
          <c:order val="3"/>
          <c:tx>
            <c:strRef>
              <c:f>'Table A3.3.'!$E$11</c:f>
              <c:strCache>
                <c:ptCount val="1"/>
                <c:pt idx="0">
                  <c:v>Short-cycle tertiary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 w="3175">
                <a:solidFill>
                  <a:schemeClr val="tx1"/>
                </a:solidFill>
              </a:ln>
              <a:effectLst/>
            </c:spPr>
          </c:marker>
          <c:val>
            <c:numRef>
              <c:f>'Table A3.3.'!$E$15:$E$54</c:f>
              <c:numCache>
                <c:formatCode>0</c:formatCode>
                <c:ptCount val="40"/>
                <c:pt idx="0">
                  <c:v>92.747283999999993</c:v>
                </c:pt>
                <c:pt idx="1">
                  <c:v>65.046890000000005</c:v>
                </c:pt>
                <c:pt idx="3">
                  <c:v>76.828750999999997</c:v>
                </c:pt>
                <c:pt idx="5">
                  <c:v>77.987342999999996</c:v>
                </c:pt>
                <c:pt idx="7">
                  <c:v>82.428275999999997</c:v>
                </c:pt>
                <c:pt idx="9">
                  <c:v>71.439751000000001</c:v>
                </c:pt>
                <c:pt idx="11">
                  <c:v>82.070235999999994</c:v>
                </c:pt>
                <c:pt idx="12">
                  <c:v>84.660927000000001</c:v>
                </c:pt>
                <c:pt idx="13">
                  <c:v>83.713279999999997</c:v>
                </c:pt>
                <c:pt idx="14">
                  <c:v>86.285837999999998</c:v>
                </c:pt>
                <c:pt idx="15">
                  <c:v>83.971558000000002</c:v>
                </c:pt>
                <c:pt idx="17">
                  <c:v>81.137184000000005</c:v>
                </c:pt>
                <c:pt idx="18">
                  <c:v>85.714286999999999</c:v>
                </c:pt>
                <c:pt idx="19">
                  <c:v>89.012428</c:v>
                </c:pt>
                <c:pt idx="20">
                  <c:v>84.033835999999994</c:v>
                </c:pt>
                <c:pt idx="22">
                  <c:v>87.516602000000006</c:v>
                </c:pt>
                <c:pt idx="23">
                  <c:v>83.773308</c:v>
                </c:pt>
                <c:pt idx="24">
                  <c:v>79.548027000000005</c:v>
                </c:pt>
                <c:pt idx="25">
                  <c:v>85.465889000000004</c:v>
                </c:pt>
                <c:pt idx="26">
                  <c:v>80.102524000000003</c:v>
                </c:pt>
                <c:pt idx="27">
                  <c:v>83.870964000000001</c:v>
                </c:pt>
                <c:pt idx="28">
                  <c:v>92.435210999999995</c:v>
                </c:pt>
                <c:pt idx="29">
                  <c:v>88.986785999999995</c:v>
                </c:pt>
                <c:pt idx="31">
                  <c:v>92.098358000000005</c:v>
                </c:pt>
                <c:pt idx="32">
                  <c:v>82.151161000000002</c:v>
                </c:pt>
                <c:pt idx="33">
                  <c:v>88.874268000000001</c:v>
                </c:pt>
                <c:pt idx="34">
                  <c:v>78.739410000000007</c:v>
                </c:pt>
                <c:pt idx="37">
                  <c:v>87.342628000000005</c:v>
                </c:pt>
                <c:pt idx="38">
                  <c:v>92.274681000000001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F0-45E1-8626-572CF02C50B5}"/>
            </c:ext>
          </c:extLst>
        </c:ser>
        <c:ser>
          <c:idx val="4"/>
          <c:order val="4"/>
          <c:tx>
            <c:strRef>
              <c:f>'Table A3.3.'!$F$11</c:f>
              <c:strCache>
                <c:ptCount val="1"/>
                <c:pt idx="0">
                  <c:v>Tertiary-Total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9"/>
            <c:spPr>
              <a:solidFill>
                <a:srgbClr val="002F6C"/>
              </a:solidFill>
              <a:ln w="6350">
                <a:solidFill>
                  <a:srgbClr val="002F6C"/>
                </a:solidFill>
                <a:prstDash val="solid"/>
              </a:ln>
              <a:effectLst/>
            </c:spPr>
          </c:marker>
          <c:val>
            <c:numRef>
              <c:f>'Table A3.3.'!$F$15:$F$54</c:f>
              <c:numCache>
                <c:formatCode>0</c:formatCode>
                <c:ptCount val="40"/>
                <c:pt idx="0">
                  <c:v>67.816124000000002</c:v>
                </c:pt>
                <c:pt idx="1">
                  <c:v>72.297782999999995</c:v>
                </c:pt>
                <c:pt idx="2">
                  <c:v>72.826499999999996</c:v>
                </c:pt>
                <c:pt idx="3">
                  <c:v>76.437201999999999</c:v>
                </c:pt>
                <c:pt idx="4">
                  <c:v>77.785674999999998</c:v>
                </c:pt>
                <c:pt idx="5">
                  <c:v>78.636429000000007</c:v>
                </c:pt>
                <c:pt idx="6">
                  <c:v>78.951164000000006</c:v>
                </c:pt>
                <c:pt idx="7">
                  <c:v>80.793800000000005</c:v>
                </c:pt>
                <c:pt idx="8">
                  <c:v>81.109566000000001</c:v>
                </c:pt>
                <c:pt idx="9">
                  <c:v>82.192001000000005</c:v>
                </c:pt>
                <c:pt idx="10">
                  <c:v>82.919556</c:v>
                </c:pt>
                <c:pt idx="11">
                  <c:v>83.794487000000004</c:v>
                </c:pt>
                <c:pt idx="12">
                  <c:v>84.198059000000001</c:v>
                </c:pt>
                <c:pt idx="13">
                  <c:v>84.734209000000007</c:v>
                </c:pt>
                <c:pt idx="14">
                  <c:v>84.879315000000005</c:v>
                </c:pt>
                <c:pt idx="15">
                  <c:v>84.918007000000003</c:v>
                </c:pt>
                <c:pt idx="16">
                  <c:v>85.034012000000004</c:v>
                </c:pt>
                <c:pt idx="17">
                  <c:v>85.250015000000005</c:v>
                </c:pt>
                <c:pt idx="18">
                  <c:v>85.780242999999999</c:v>
                </c:pt>
                <c:pt idx="19">
                  <c:v>85.797439999999995</c:v>
                </c:pt>
                <c:pt idx="20">
                  <c:v>86.003165999999993</c:v>
                </c:pt>
                <c:pt idx="21">
                  <c:v>86.144088999999994</c:v>
                </c:pt>
                <c:pt idx="22">
                  <c:v>86.712485999999998</c:v>
                </c:pt>
                <c:pt idx="23">
                  <c:v>87.133499</c:v>
                </c:pt>
                <c:pt idx="24">
                  <c:v>87.342392000000004</c:v>
                </c:pt>
                <c:pt idx="25">
                  <c:v>87.644272000000001</c:v>
                </c:pt>
                <c:pt idx="26">
                  <c:v>87.684341000000003</c:v>
                </c:pt>
                <c:pt idx="27">
                  <c:v>87.820510999999996</c:v>
                </c:pt>
                <c:pt idx="28">
                  <c:v>88.445541000000006</c:v>
                </c:pt>
                <c:pt idx="29">
                  <c:v>88.739943999999994</c:v>
                </c:pt>
                <c:pt idx="30">
                  <c:v>88.888885000000002</c:v>
                </c:pt>
                <c:pt idx="31">
                  <c:v>88.926437000000007</c:v>
                </c:pt>
                <c:pt idx="32">
                  <c:v>89.076629999999994</c:v>
                </c:pt>
                <c:pt idx="33">
                  <c:v>89.178252999999998</c:v>
                </c:pt>
                <c:pt idx="34">
                  <c:v>89.251639999999995</c:v>
                </c:pt>
                <c:pt idx="35">
                  <c:v>89.853508000000005</c:v>
                </c:pt>
                <c:pt idx="36">
                  <c:v>90.094802999999999</c:v>
                </c:pt>
                <c:pt idx="37">
                  <c:v>90.421631000000005</c:v>
                </c:pt>
                <c:pt idx="38">
                  <c:v>91.621955999999997</c:v>
                </c:pt>
                <c:pt idx="39">
                  <c:v>92.377876000000001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3F0-45E1-8626-572CF02C5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6350" cap="flat" cmpd="sng" algn="ctr">
              <a:solidFill>
                <a:srgbClr val="000000"/>
              </a:solidFill>
              <a:round/>
            </a:ln>
            <a:effectLst/>
          </c:spPr>
        </c:hiLowLines>
        <c:marker val="1"/>
        <c:smooth val="0"/>
        <c:axId val="507298480"/>
        <c:axId val="507299792"/>
      </c:lineChart>
      <c:catAx>
        <c:axId val="50729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507299792"/>
        <c:crosses val="autoZero"/>
        <c:auto val="1"/>
        <c:lblAlgn val="ctr"/>
        <c:lblOffset val="0"/>
        <c:tickLblSkip val="1"/>
        <c:noMultiLvlLbl val="0"/>
      </c:catAx>
      <c:valAx>
        <c:axId val="507299792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507298480"/>
        <c:crosses val="autoZero"/>
        <c:crossBetween val="between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legend>
      <c:legendPos val="t"/>
      <c:layout>
        <c:manualLayout>
          <c:xMode val="edge"/>
          <c:yMode val="edge"/>
          <c:x val="4.8671825363495402E-2"/>
          <c:y val="1.9822085080447228E-2"/>
          <c:w val="0.93311024898089368"/>
          <c:h val="0.11874920841272106"/>
        </c:manualLayout>
      </c:layout>
      <c:overlay val="1"/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10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400">
          <a:solidFill>
            <a:schemeClr val="bg2">
              <a:lumMod val="10000"/>
            </a:schemeClr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8.725504391694075E-3"/>
          <c:y val="0.13219926130719364"/>
          <c:w val="0.98691174341245891"/>
          <c:h val="0.8529341748824708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'C1 enrolment'!$C$82</c:f>
              <c:strCache>
                <c:ptCount val="1"/>
                <c:pt idx="0">
                  <c:v>All ages</c:v>
                </c:pt>
              </c:strCache>
            </c:strRef>
          </c:tx>
          <c:spPr>
            <a:solidFill>
              <a:srgbClr val="002F6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'C1 enrolment'!$B$83:$B$121</c:f>
              <c:strCache>
                <c:ptCount val="39"/>
                <c:pt idx="0">
                  <c:v>Finland    </c:v>
                </c:pt>
                <c:pt idx="1">
                  <c:v>Czech Republic    </c:v>
                </c:pt>
                <c:pt idx="2">
                  <c:v>Slovenia    </c:v>
                </c:pt>
                <c:pt idx="3">
                  <c:v>Austria    </c:v>
                </c:pt>
                <c:pt idx="4">
                  <c:v>Slovak Republic    </c:v>
                </c:pt>
                <c:pt idx="5">
                  <c:v>Netherlands    </c:v>
                </c:pt>
                <c:pt idx="6">
                  <c:v>Switzerland    </c:v>
                </c:pt>
                <c:pt idx="7">
                  <c:v>Luxembourg    </c:v>
                </c:pt>
                <c:pt idx="8">
                  <c:v>Belgium    </c:v>
                </c:pt>
                <c:pt idx="9">
                  <c:v>Italy    </c:v>
                </c:pt>
                <c:pt idx="10">
                  <c:v>Poland</c:v>
                </c:pt>
                <c:pt idx="11">
                  <c:v>Norway    </c:v>
                </c:pt>
                <c:pt idx="12">
                  <c:v>Australia</c:v>
                </c:pt>
                <c:pt idx="13">
                  <c:v>EU23 average</c:v>
                </c:pt>
                <c:pt idx="14">
                  <c:v>Germany</c:v>
                </c:pt>
                <c:pt idx="15">
                  <c:v>Türkiye    </c:v>
                </c:pt>
                <c:pt idx="16">
                  <c:v>United Kingdom</c:v>
                </c:pt>
                <c:pt idx="17">
                  <c:v>OECD average</c:v>
                </c:pt>
                <c:pt idx="18">
                  <c:v>Israel    </c:v>
                </c:pt>
                <c:pt idx="19">
                  <c:v>Estonia    </c:v>
                </c:pt>
                <c:pt idx="20">
                  <c:v>Portugal    </c:v>
                </c:pt>
                <c:pt idx="21">
                  <c:v>France    </c:v>
                </c:pt>
                <c:pt idx="22">
                  <c:v>Latvia    </c:v>
                </c:pt>
                <c:pt idx="23">
                  <c:v>Hungary    </c:v>
                </c:pt>
                <c:pt idx="24">
                  <c:v>Denmark</c:v>
                </c:pt>
                <c:pt idx="25">
                  <c:v>Spain</c:v>
                </c:pt>
                <c:pt idx="26">
                  <c:v>Ireland</c:v>
                </c:pt>
                <c:pt idx="27">
                  <c:v>Sweden    </c:v>
                </c:pt>
                <c:pt idx="28">
                  <c:v>Mexico</c:v>
                </c:pt>
                <c:pt idx="29">
                  <c:v>Costa Rica    </c:v>
                </c:pt>
                <c:pt idx="30">
                  <c:v>New Zealand    </c:v>
                </c:pt>
                <c:pt idx="31">
                  <c:v>Greece    </c:v>
                </c:pt>
                <c:pt idx="32">
                  <c:v>Iceland    </c:v>
                </c:pt>
                <c:pt idx="33">
                  <c:v>Lithuania    </c:v>
                </c:pt>
                <c:pt idx="34">
                  <c:v>Colombia    </c:v>
                </c:pt>
                <c:pt idx="35">
                  <c:v>Japan    </c:v>
                </c:pt>
                <c:pt idx="36">
                  <c:v>Korea</c:v>
                </c:pt>
                <c:pt idx="37">
                  <c:v>Chile</c:v>
                </c:pt>
                <c:pt idx="38">
                  <c:v>Canada    </c:v>
                </c:pt>
              </c:strCache>
            </c:strRef>
          </c:cat>
          <c:val>
            <c:numRef>
              <c:f>'C1 enrolment'!$C$83:$C$121</c:f>
              <c:numCache>
                <c:formatCode>0</c:formatCode>
                <c:ptCount val="39"/>
                <c:pt idx="0">
                  <c:v>71.574598425757998</c:v>
                </c:pt>
                <c:pt idx="1">
                  <c:v>71.270563294037999</c:v>
                </c:pt>
                <c:pt idx="2">
                  <c:v>70.875781368286994</c:v>
                </c:pt>
                <c:pt idx="3">
                  <c:v>68.429201549493996</c:v>
                </c:pt>
                <c:pt idx="4">
                  <c:v>67.815191855912005</c:v>
                </c:pt>
                <c:pt idx="5">
                  <c:v>67.518270596356004</c:v>
                </c:pt>
                <c:pt idx="6">
                  <c:v>63.654970843126002</c:v>
                </c:pt>
                <c:pt idx="7">
                  <c:v>61.591998174487998</c:v>
                </c:pt>
                <c:pt idx="8">
                  <c:v>56.822808148736001</c:v>
                </c:pt>
                <c:pt idx="9">
                  <c:v>53.610886713969002</c:v>
                </c:pt>
                <c:pt idx="10">
                  <c:v>52.107402387546998</c:v>
                </c:pt>
                <c:pt idx="11">
                  <c:v>49.360446564690001</c:v>
                </c:pt>
                <c:pt idx="12">
                  <c:v>49.301994153316997</c:v>
                </c:pt>
                <c:pt idx="13">
                  <c:v>47.096719940917403</c:v>
                </c:pt>
                <c:pt idx="14">
                  <c:v>46.473937707215001</c:v>
                </c:pt>
                <c:pt idx="15">
                  <c:v>45.958670354676997</c:v>
                </c:pt>
                <c:pt idx="16">
                  <c:v>43.853921050742002</c:v>
                </c:pt>
                <c:pt idx="17">
                  <c:v>41.894146053183512</c:v>
                </c:pt>
                <c:pt idx="18">
                  <c:v>40.768720646531001</c:v>
                </c:pt>
                <c:pt idx="19">
                  <c:v>40.138179392201003</c:v>
                </c:pt>
                <c:pt idx="20">
                  <c:v>39.709263184142003</c:v>
                </c:pt>
                <c:pt idx="21">
                  <c:v>39.272926892417999</c:v>
                </c:pt>
                <c:pt idx="22">
                  <c:v>38.875462392109</c:v>
                </c:pt>
                <c:pt idx="23">
                  <c:v>37.982889250360998</c:v>
                </c:pt>
                <c:pt idx="24">
                  <c:v>37.680237416479997</c:v>
                </c:pt>
                <c:pt idx="25">
                  <c:v>35.801620217429999</c:v>
                </c:pt>
                <c:pt idx="26">
                  <c:v>35.661214348973999</c:v>
                </c:pt>
                <c:pt idx="27">
                  <c:v>35.388974895208001</c:v>
                </c:pt>
                <c:pt idx="28">
                  <c:v>34.566795979536003</c:v>
                </c:pt>
                <c:pt idx="29">
                  <c:v>31.638140742438001</c:v>
                </c:pt>
                <c:pt idx="30">
                  <c:v>29.552840812997999</c:v>
                </c:pt>
                <c:pt idx="31">
                  <c:v>28.544215162383999</c:v>
                </c:pt>
                <c:pt idx="32">
                  <c:v>28.226994686788</c:v>
                </c:pt>
                <c:pt idx="33">
                  <c:v>26.809081106286001</c:v>
                </c:pt>
                <c:pt idx="34">
                  <c:v>26.686496404603002</c:v>
                </c:pt>
                <c:pt idx="35">
                  <c:v>22.1924691203</c:v>
                </c:pt>
                <c:pt idx="36">
                  <c:v>17.506223685790999</c:v>
                </c:pt>
                <c:pt idx="37">
                  <c:v>16.053480252511001</c:v>
                </c:pt>
                <c:pt idx="38">
                  <c:v>8.7006802431326005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25-4A8E-A56A-A43752CAF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881277183"/>
        <c:axId val="1881273855"/>
      </c:barChart>
      <c:lineChart>
        <c:grouping val="standard"/>
        <c:varyColors val="0"/>
        <c:ser>
          <c:idx val="3"/>
          <c:order val="1"/>
          <c:tx>
            <c:strRef>
              <c:f>'C1 enrolment'!$D$82</c:f>
              <c:strCache>
                <c:ptCount val="1"/>
                <c:pt idx="0">
                  <c:v>15-19</c:v>
                </c:pt>
              </c:strCache>
            </c:strRef>
          </c:tx>
          <c:spPr>
            <a:ln w="6350" cap="rnd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6350" cap="rnd">
                  <a:solidFill>
                    <a:sysClr val="windowText" lastClr="000000"/>
                  </a:solidFill>
                  <a:prstDash val="solid"/>
                  <a:round/>
                </a14:hiddenLine>
              </a:ext>
            </a:extLst>
          </c:spPr>
          <c:marker>
            <c:symbol val="diamond"/>
            <c:size val="5"/>
            <c:spPr>
              <a:solidFill>
                <a:srgbClr val="7FA8D9"/>
              </a:solidFill>
              <a:ln w="6350">
                <a:solidFill>
                  <a:srgbClr val="7FA8D9"/>
                </a:solidFill>
                <a:prstDash val="solid"/>
              </a:ln>
              <a:effectLst/>
            </c:spPr>
          </c:marker>
          <c:val>
            <c:numRef>
              <c:f>'C1 enrolment'!$D$83:$D$121</c:f>
              <c:numCache>
                <c:formatCode>General</c:formatCode>
                <c:ptCount val="39"/>
                <c:pt idx="0">
                  <c:v>46.762707434991825</c:v>
                </c:pt>
                <c:pt idx="1">
                  <c:v>69.821194812255555</c:v>
                </c:pt>
                <c:pt idx="2">
                  <c:v>65.348545167926801</c:v>
                </c:pt>
                <c:pt idx="3">
                  <c:v>68.482310226571087</c:v>
                </c:pt>
                <c:pt idx="4">
                  <c:v>66.900056785916803</c:v>
                </c:pt>
                <c:pt idx="5">
                  <c:v>53.966294623717182</c:v>
                </c:pt>
                <c:pt idx="6">
                  <c:v>60.076396864232152</c:v>
                </c:pt>
                <c:pt idx="7">
                  <c:v>56.771943421817014</c:v>
                </c:pt>
                <c:pt idx="9">
                  <c:v>53.817490755474623</c:v>
                </c:pt>
                <c:pt idx="10">
                  <c:v>56.025292364882361</c:v>
                </c:pt>
                <c:pt idx="11">
                  <c:v>43.249231544957553</c:v>
                </c:pt>
                <c:pt idx="12">
                  <c:v>13.816550576193126</c:v>
                </c:pt>
                <c:pt idx="13">
                  <c:v>43.667122678352442</c:v>
                </c:pt>
                <c:pt idx="14">
                  <c:v>33.004684493796503</c:v>
                </c:pt>
                <c:pt idx="15">
                  <c:v>49.951375730371538</c:v>
                </c:pt>
                <c:pt idx="16">
                  <c:v>38.599075537473126</c:v>
                </c:pt>
                <c:pt idx="17">
                  <c:v>37.354999228850886</c:v>
                </c:pt>
                <c:pt idx="18">
                  <c:v>41.247621636314236</c:v>
                </c:pt>
                <c:pt idx="19">
                  <c:v>29.137063351974</c:v>
                </c:pt>
                <c:pt idx="20">
                  <c:v>38.363281904710696</c:v>
                </c:pt>
                <c:pt idx="21">
                  <c:v>36.421729228094968</c:v>
                </c:pt>
                <c:pt idx="22">
                  <c:v>38.668712833301043</c:v>
                </c:pt>
                <c:pt idx="23">
                  <c:v>36.383550967025229</c:v>
                </c:pt>
                <c:pt idx="24">
                  <c:v>17.983894852723243</c:v>
                </c:pt>
                <c:pt idx="25">
                  <c:v>21.924074510728715</c:v>
                </c:pt>
                <c:pt idx="26">
                  <c:v>10.663331770107273</c:v>
                </c:pt>
                <c:pt idx="27">
                  <c:v>31.505324751648686</c:v>
                </c:pt>
                <c:pt idx="28">
                  <c:v>36.963310544851851</c:v>
                </c:pt>
                <c:pt idx="29">
                  <c:v>32.450148651012483</c:v>
                </c:pt>
                <c:pt idx="30">
                  <c:v>11.164155933339574</c:v>
                </c:pt>
                <c:pt idx="32">
                  <c:v>13.851489188086578</c:v>
                </c:pt>
                <c:pt idx="33">
                  <c:v>24.364527993462087</c:v>
                </c:pt>
                <c:pt idx="34">
                  <c:v>29.104245059872092</c:v>
                </c:pt>
                <c:pt idx="35">
                  <c:v>21.681789431380803</c:v>
                </c:pt>
                <c:pt idx="36">
                  <c:v>17.510087682350626</c:v>
                </c:pt>
                <c:pt idx="37">
                  <c:v>19.707841486105206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25-4A8E-A56A-A43752CAF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1277183"/>
        <c:axId val="1881273855"/>
      </c:lineChart>
      <c:catAx>
        <c:axId val="18812771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81273855"/>
        <c:crosses val="autoZero"/>
        <c:auto val="1"/>
        <c:lblAlgn val="ctr"/>
        <c:lblOffset val="0"/>
        <c:tickLblSkip val="1"/>
        <c:noMultiLvlLbl val="0"/>
      </c:catAx>
      <c:valAx>
        <c:axId val="1881273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81277183"/>
        <c:crosses val="autoZero"/>
        <c:crossBetween val="between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legend>
      <c:legendPos val="b"/>
      <c:layout>
        <c:manualLayout>
          <c:xMode val="edge"/>
          <c:yMode val="edge"/>
          <c:x val="5.0815413843974581E-2"/>
          <c:y val="1.9822085080447228E-2"/>
          <c:w val="0.93128304591556221"/>
          <c:h val="7.4332819051677115E-2"/>
        </c:manualLayout>
      </c:layout>
      <c:overlay val="1"/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10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400">
          <a:solidFill>
            <a:schemeClr val="bg2">
              <a:lumMod val="10000"/>
            </a:schemeClr>
          </a:solidFill>
          <a:latin typeface="+mj-lt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xMode val="edge"/>
          <c:yMode val="edge"/>
          <c:x val="8.725504391694075E-3"/>
          <c:y val="0.13219926130719364"/>
          <c:w val="0.98691174341245891"/>
          <c:h val="0.852934174882470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'[48]Figure 2.3'!$B$33</c:f>
              <c:strCache>
                <c:ptCount val="1"/>
                <c:pt idx="0">
                  <c:v>Short-cycle tertiary</c:v>
                </c:pt>
              </c:strCache>
            </c:strRef>
          </c:tx>
          <c:spPr>
            <a:solidFill>
              <a:srgbClr val="002F6C"/>
            </a:solidFill>
            <a:ln w="3175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solid"/>
                </a14:hiddenLine>
              </a:ext>
            </a:extLst>
          </c:spPr>
          <c:invertIfNegative val="0"/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64C-4740-92F8-CACBC7A8AFF4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64C-4740-92F8-CACBC7A8AFF4}"/>
              </c:ext>
            </c:extLst>
          </c:dPt>
          <c:cat>
            <c:strRef>
              <c:f>'[48]Figure 2.3'!$A$34:$A$64</c:f>
              <c:strCache>
                <c:ptCount val="31"/>
                <c:pt idx="0">
                  <c:v>Türkiye</c:v>
                </c:pt>
                <c:pt idx="1">
                  <c:v>Austria</c:v>
                </c:pt>
                <c:pt idx="2">
                  <c:v>Chile</c:v>
                </c:pt>
                <c:pt idx="3">
                  <c:v>Spain</c:v>
                </c:pt>
                <c:pt idx="4">
                  <c:v>Colombia</c:v>
                </c:pt>
                <c:pt idx="5">
                  <c:v>Japan</c:v>
                </c:pt>
                <c:pt idx="6">
                  <c:v>Luxembourg</c:v>
                </c:pt>
                <c:pt idx="7">
                  <c:v>Israel</c:v>
                </c:pt>
                <c:pt idx="8">
                  <c:v>Denmark</c:v>
                </c:pt>
                <c:pt idx="9">
                  <c:v>New Zealand</c:v>
                </c:pt>
                <c:pt idx="10">
                  <c:v>United Kingdom</c:v>
                </c:pt>
                <c:pt idx="11">
                  <c:v>Slovenia</c:v>
                </c:pt>
                <c:pt idx="12">
                  <c:v>OECD average</c:v>
                </c:pt>
                <c:pt idx="13">
                  <c:v>Sweden</c:v>
                </c:pt>
                <c:pt idx="14">
                  <c:v>EU average</c:v>
                </c:pt>
                <c:pt idx="15">
                  <c:v>Hungary</c:v>
                </c:pt>
                <c:pt idx="16">
                  <c:v>Portugal</c:v>
                </c:pt>
                <c:pt idx="17">
                  <c:v>Iceland</c:v>
                </c:pt>
                <c:pt idx="18">
                  <c:v>Mexico</c:v>
                </c:pt>
                <c:pt idx="19">
                  <c:v>Norway</c:v>
                </c:pt>
                <c:pt idx="20">
                  <c:v>Switzerland</c:v>
                </c:pt>
                <c:pt idx="21">
                  <c:v>Slovak Republic</c:v>
                </c:pt>
                <c:pt idx="22">
                  <c:v>Netherlands</c:v>
                </c:pt>
                <c:pt idx="23">
                  <c:v>Italy</c:v>
                </c:pt>
                <c:pt idx="24">
                  <c:v>Belgium1</c:v>
                </c:pt>
                <c:pt idx="25">
                  <c:v>Czech Republic</c:v>
                </c:pt>
                <c:pt idx="26">
                  <c:v>Germany</c:v>
                </c:pt>
                <c:pt idx="27">
                  <c:v>Estonia</c:v>
                </c:pt>
                <c:pt idx="28">
                  <c:v>Finland</c:v>
                </c:pt>
                <c:pt idx="29">
                  <c:v>Greece</c:v>
                </c:pt>
                <c:pt idx="30">
                  <c:v>Lithuania</c:v>
                </c:pt>
              </c:strCache>
            </c:strRef>
          </c:cat>
          <c:val>
            <c:numRef>
              <c:f>'[48]Figure 2.3'!$B$34:$B$64</c:f>
              <c:numCache>
                <c:formatCode>General</c:formatCode>
                <c:ptCount val="31"/>
                <c:pt idx="0">
                  <c:v>45.782150000000001</c:v>
                </c:pt>
                <c:pt idx="1">
                  <c:v>44.34798</c:v>
                </c:pt>
                <c:pt idx="2">
                  <c:v>43.561199999999999</c:v>
                </c:pt>
                <c:pt idx="3">
                  <c:v>38.158560000000001</c:v>
                </c:pt>
                <c:pt idx="4">
                  <c:v>36.047649999999997</c:v>
                </c:pt>
                <c:pt idx="5">
                  <c:v>34.708240000000004</c:v>
                </c:pt>
                <c:pt idx="6">
                  <c:v>29.246490000000001</c:v>
                </c:pt>
                <c:pt idx="7">
                  <c:v>26.731390000000001</c:v>
                </c:pt>
                <c:pt idx="8">
                  <c:v>25.39057</c:v>
                </c:pt>
                <c:pt idx="9">
                  <c:v>23.10425</c:v>
                </c:pt>
                <c:pt idx="10">
                  <c:v>21.099150000000002</c:v>
                </c:pt>
                <c:pt idx="11">
                  <c:v>19.069140000000001</c:v>
                </c:pt>
                <c:pt idx="12">
                  <c:v>16.777711690333334</c:v>
                </c:pt>
                <c:pt idx="13">
                  <c:v>14.04627</c:v>
                </c:pt>
                <c:pt idx="14">
                  <c:v>11.330261419375001</c:v>
                </c:pt>
                <c:pt idx="15">
                  <c:v>9.4703250000000008</c:v>
                </c:pt>
                <c:pt idx="16">
                  <c:v>9.4368859999999994</c:v>
                </c:pt>
                <c:pt idx="17">
                  <c:v>8.4875559999999997</c:v>
                </c:pt>
                <c:pt idx="18">
                  <c:v>8.1985650000000003</c:v>
                </c:pt>
                <c:pt idx="19">
                  <c:v>7.3573510000000004</c:v>
                </c:pt>
                <c:pt idx="20">
                  <c:v>3.5498449999999999</c:v>
                </c:pt>
                <c:pt idx="21">
                  <c:v>2.4558559999999998</c:v>
                </c:pt>
                <c:pt idx="22">
                  <c:v>2.0486909999999998</c:v>
                </c:pt>
                <c:pt idx="23">
                  <c:v>1.724634</c:v>
                </c:pt>
                <c:pt idx="24">
                  <c:v>1.0897829999999999</c:v>
                </c:pt>
                <c:pt idx="25">
                  <c:v>0.84209849999999997</c:v>
                </c:pt>
                <c:pt idx="26">
                  <c:v>5.1860209999999997E-2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4C-4740-92F8-CACBC7A8AFF4}"/>
            </c:ext>
          </c:extLst>
        </c:ser>
        <c:ser>
          <c:idx val="1"/>
          <c:order val="1"/>
          <c:tx>
            <c:strRef>
              <c:f>'[48]Figure 2.3'!$C$33</c:f>
              <c:strCache>
                <c:ptCount val="1"/>
                <c:pt idx="0">
                  <c:v>Bachelor’s or equivalent</c:v>
                </c:pt>
              </c:strCache>
            </c:strRef>
          </c:tx>
          <c:spPr>
            <a:solidFill>
              <a:srgbClr val="7FA8D9"/>
            </a:solidFill>
            <a:ln w="3175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solid"/>
                </a14:hiddenLine>
              </a:ext>
            </a:extLst>
          </c:spPr>
          <c:invertIfNegative val="0"/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64C-4740-92F8-CACBC7A8AFF4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64C-4740-92F8-CACBC7A8AFF4}"/>
              </c:ext>
            </c:extLst>
          </c:dPt>
          <c:cat>
            <c:strRef>
              <c:f>'[48]Figure 2.3'!$A$34:$A$64</c:f>
              <c:strCache>
                <c:ptCount val="31"/>
                <c:pt idx="0">
                  <c:v>Türkiye</c:v>
                </c:pt>
                <c:pt idx="1">
                  <c:v>Austria</c:v>
                </c:pt>
                <c:pt idx="2">
                  <c:v>Chile</c:v>
                </c:pt>
                <c:pt idx="3">
                  <c:v>Spain</c:v>
                </c:pt>
                <c:pt idx="4">
                  <c:v>Colombia</c:v>
                </c:pt>
                <c:pt idx="5">
                  <c:v>Japan</c:v>
                </c:pt>
                <c:pt idx="6">
                  <c:v>Luxembourg</c:v>
                </c:pt>
                <c:pt idx="7">
                  <c:v>Israel</c:v>
                </c:pt>
                <c:pt idx="8">
                  <c:v>Denmark</c:v>
                </c:pt>
                <c:pt idx="9">
                  <c:v>New Zealand</c:v>
                </c:pt>
                <c:pt idx="10">
                  <c:v>United Kingdom</c:v>
                </c:pt>
                <c:pt idx="11">
                  <c:v>Slovenia</c:v>
                </c:pt>
                <c:pt idx="12">
                  <c:v>OECD average</c:v>
                </c:pt>
                <c:pt idx="13">
                  <c:v>Sweden</c:v>
                </c:pt>
                <c:pt idx="14">
                  <c:v>EU average</c:v>
                </c:pt>
                <c:pt idx="15">
                  <c:v>Hungary</c:v>
                </c:pt>
                <c:pt idx="16">
                  <c:v>Portugal</c:v>
                </c:pt>
                <c:pt idx="17">
                  <c:v>Iceland</c:v>
                </c:pt>
                <c:pt idx="18">
                  <c:v>Mexico</c:v>
                </c:pt>
                <c:pt idx="19">
                  <c:v>Norway</c:v>
                </c:pt>
                <c:pt idx="20">
                  <c:v>Switzerland</c:v>
                </c:pt>
                <c:pt idx="21">
                  <c:v>Slovak Republic</c:v>
                </c:pt>
                <c:pt idx="22">
                  <c:v>Netherlands</c:v>
                </c:pt>
                <c:pt idx="23">
                  <c:v>Italy</c:v>
                </c:pt>
                <c:pt idx="24">
                  <c:v>Belgium1</c:v>
                </c:pt>
                <c:pt idx="25">
                  <c:v>Czech Republic</c:v>
                </c:pt>
                <c:pt idx="26">
                  <c:v>Germany</c:v>
                </c:pt>
                <c:pt idx="27">
                  <c:v>Estonia</c:v>
                </c:pt>
                <c:pt idx="28">
                  <c:v>Finland</c:v>
                </c:pt>
                <c:pt idx="29">
                  <c:v>Greece</c:v>
                </c:pt>
                <c:pt idx="30">
                  <c:v>Lithuania</c:v>
                </c:pt>
              </c:strCache>
            </c:strRef>
          </c:cat>
          <c:val>
            <c:numRef>
              <c:f>'[48]Figure 2.3'!$C$34:$C$64</c:f>
              <c:numCache>
                <c:formatCode>General</c:formatCode>
                <c:ptCount val="31"/>
                <c:pt idx="0">
                  <c:v>52.237259999999999</c:v>
                </c:pt>
                <c:pt idx="1">
                  <c:v>39.818100000000001</c:v>
                </c:pt>
                <c:pt idx="2">
                  <c:v>54.925170000000001</c:v>
                </c:pt>
                <c:pt idx="3">
                  <c:v>50.27655</c:v>
                </c:pt>
                <c:pt idx="4">
                  <c:v>63.952350000000003</c:v>
                </c:pt>
                <c:pt idx="5">
                  <c:v>62.879519999999999</c:v>
                </c:pt>
                <c:pt idx="6">
                  <c:v>70.753510000000006</c:v>
                </c:pt>
                <c:pt idx="7">
                  <c:v>73.268619999999999</c:v>
                </c:pt>
                <c:pt idx="8">
                  <c:v>74.59769</c:v>
                </c:pt>
                <c:pt idx="9">
                  <c:v>76.895750000000007</c:v>
                </c:pt>
                <c:pt idx="10">
                  <c:v>77.646690000000007</c:v>
                </c:pt>
                <c:pt idx="11">
                  <c:v>76.107069999999993</c:v>
                </c:pt>
                <c:pt idx="12">
                  <c:v>76.936168333333327</c:v>
                </c:pt>
                <c:pt idx="13">
                  <c:v>57.971600000000002</c:v>
                </c:pt>
                <c:pt idx="14">
                  <c:v>80.535241874999997</c:v>
                </c:pt>
                <c:pt idx="15">
                  <c:v>72.161240000000006</c:v>
                </c:pt>
                <c:pt idx="16">
                  <c:v>76.515439999999998</c:v>
                </c:pt>
                <c:pt idx="17">
                  <c:v>89.980860000000007</c:v>
                </c:pt>
                <c:pt idx="18">
                  <c:v>91.801439999999999</c:v>
                </c:pt>
                <c:pt idx="19">
                  <c:v>81.473240000000004</c:v>
                </c:pt>
                <c:pt idx="20">
                  <c:v>85.862229999999997</c:v>
                </c:pt>
                <c:pt idx="21">
                  <c:v>90.915279999999996</c:v>
                </c:pt>
                <c:pt idx="22">
                  <c:v>97.951310000000007</c:v>
                </c:pt>
                <c:pt idx="23">
                  <c:v>86.844669999999994</c:v>
                </c:pt>
                <c:pt idx="24">
                  <c:v>98.910219999999995</c:v>
                </c:pt>
                <c:pt idx="25">
                  <c:v>90.664320000000004</c:v>
                </c:pt>
                <c:pt idx="26">
                  <c:v>80.793099999999995</c:v>
                </c:pt>
                <c:pt idx="27">
                  <c:v>92.80565</c:v>
                </c:pt>
                <c:pt idx="28">
                  <c:v>94.413799999999995</c:v>
                </c:pt>
                <c:pt idx="29">
                  <c:v>100</c:v>
                </c:pt>
                <c:pt idx="30">
                  <c:v>92.987229999999997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4C-4740-92F8-CACBC7A8AFF4}"/>
            </c:ext>
          </c:extLst>
        </c:ser>
        <c:ser>
          <c:idx val="2"/>
          <c:order val="2"/>
          <c:tx>
            <c:strRef>
              <c:f>'[48]Figure 2.3'!$D$33</c:f>
              <c:strCache>
                <c:ptCount val="1"/>
                <c:pt idx="0">
                  <c:v>Long first degree (Master's or equivalent)</c:v>
                </c:pt>
              </c:strCache>
            </c:strRef>
          </c:tx>
          <c:spPr>
            <a:solidFill>
              <a:srgbClr val="006BB6"/>
            </a:solidFill>
            <a:ln w="3175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solid"/>
                </a14:hiddenLine>
              </a:ext>
            </a:extLst>
          </c:spPr>
          <c:invertIfNegative val="0"/>
          <c:cat>
            <c:strRef>
              <c:f>'[48]Figure 2.3'!$A$34:$A$64</c:f>
              <c:strCache>
                <c:ptCount val="31"/>
                <c:pt idx="0">
                  <c:v>Türkiye</c:v>
                </c:pt>
                <c:pt idx="1">
                  <c:v>Austria</c:v>
                </c:pt>
                <c:pt idx="2">
                  <c:v>Chile</c:v>
                </c:pt>
                <c:pt idx="3">
                  <c:v>Spain</c:v>
                </c:pt>
                <c:pt idx="4">
                  <c:v>Colombia</c:v>
                </c:pt>
                <c:pt idx="5">
                  <c:v>Japan</c:v>
                </c:pt>
                <c:pt idx="6">
                  <c:v>Luxembourg</c:v>
                </c:pt>
                <c:pt idx="7">
                  <c:v>Israel</c:v>
                </c:pt>
                <c:pt idx="8">
                  <c:v>Denmark</c:v>
                </c:pt>
                <c:pt idx="9">
                  <c:v>New Zealand</c:v>
                </c:pt>
                <c:pt idx="10">
                  <c:v>United Kingdom</c:v>
                </c:pt>
                <c:pt idx="11">
                  <c:v>Slovenia</c:v>
                </c:pt>
                <c:pt idx="12">
                  <c:v>OECD average</c:v>
                </c:pt>
                <c:pt idx="13">
                  <c:v>Sweden</c:v>
                </c:pt>
                <c:pt idx="14">
                  <c:v>EU average</c:v>
                </c:pt>
                <c:pt idx="15">
                  <c:v>Hungary</c:v>
                </c:pt>
                <c:pt idx="16">
                  <c:v>Portugal</c:v>
                </c:pt>
                <c:pt idx="17">
                  <c:v>Iceland</c:v>
                </c:pt>
                <c:pt idx="18">
                  <c:v>Mexico</c:v>
                </c:pt>
                <c:pt idx="19">
                  <c:v>Norway</c:v>
                </c:pt>
                <c:pt idx="20">
                  <c:v>Switzerland</c:v>
                </c:pt>
                <c:pt idx="21">
                  <c:v>Slovak Republic</c:v>
                </c:pt>
                <c:pt idx="22">
                  <c:v>Netherlands</c:v>
                </c:pt>
                <c:pt idx="23">
                  <c:v>Italy</c:v>
                </c:pt>
                <c:pt idx="24">
                  <c:v>Belgium1</c:v>
                </c:pt>
                <c:pt idx="25">
                  <c:v>Czech Republic</c:v>
                </c:pt>
                <c:pt idx="26">
                  <c:v>Germany</c:v>
                </c:pt>
                <c:pt idx="27">
                  <c:v>Estonia</c:v>
                </c:pt>
                <c:pt idx="28">
                  <c:v>Finland</c:v>
                </c:pt>
                <c:pt idx="29">
                  <c:v>Greece</c:v>
                </c:pt>
                <c:pt idx="30">
                  <c:v>Lithuania</c:v>
                </c:pt>
              </c:strCache>
            </c:strRef>
          </c:cat>
          <c:val>
            <c:numRef>
              <c:f>'[48]Figure 2.3'!$D$34:$D$64</c:f>
              <c:numCache>
                <c:formatCode>General</c:formatCode>
                <c:ptCount val="31"/>
                <c:pt idx="0">
                  <c:v>1.98058</c:v>
                </c:pt>
                <c:pt idx="1">
                  <c:v>15.833920000000001</c:v>
                </c:pt>
                <c:pt idx="2">
                  <c:v>1.5136259999999999</c:v>
                </c:pt>
                <c:pt idx="3">
                  <c:v>11.56489</c:v>
                </c:pt>
                <c:pt idx="5">
                  <c:v>2.4122400000000002</c:v>
                </c:pt>
                <c:pt idx="6">
                  <c:v>0</c:v>
                </c:pt>
                <c:pt idx="8">
                  <c:v>1.173394E-2</c:v>
                </c:pt>
                <c:pt idx="9">
                  <c:v>0</c:v>
                </c:pt>
                <c:pt idx="10">
                  <c:v>1.2541640000000001</c:v>
                </c:pt>
                <c:pt idx="11">
                  <c:v>4.8237870000000003</c:v>
                </c:pt>
                <c:pt idx="12">
                  <c:v>6.2861201313333339</c:v>
                </c:pt>
                <c:pt idx="13">
                  <c:v>27.982130000000002</c:v>
                </c:pt>
                <c:pt idx="14">
                  <c:v>8.1344959337499994</c:v>
                </c:pt>
                <c:pt idx="15">
                  <c:v>18.36843</c:v>
                </c:pt>
                <c:pt idx="16">
                  <c:v>14.04767</c:v>
                </c:pt>
                <c:pt idx="17">
                  <c:v>1.5315890000000001</c:v>
                </c:pt>
                <c:pt idx="18">
                  <c:v>0</c:v>
                </c:pt>
                <c:pt idx="19">
                  <c:v>11.169420000000001</c:v>
                </c:pt>
                <c:pt idx="20">
                  <c:v>10.58792</c:v>
                </c:pt>
                <c:pt idx="21">
                  <c:v>6.6288679999999998</c:v>
                </c:pt>
                <c:pt idx="22">
                  <c:v>0</c:v>
                </c:pt>
                <c:pt idx="23">
                  <c:v>11.4307</c:v>
                </c:pt>
                <c:pt idx="24">
                  <c:v>0</c:v>
                </c:pt>
                <c:pt idx="25">
                  <c:v>8.4935799999999997</c:v>
                </c:pt>
                <c:pt idx="26">
                  <c:v>19.15504</c:v>
                </c:pt>
                <c:pt idx="27">
                  <c:v>7.19435</c:v>
                </c:pt>
                <c:pt idx="28">
                  <c:v>5.5861960000000002</c:v>
                </c:pt>
                <c:pt idx="29">
                  <c:v>0</c:v>
                </c:pt>
                <c:pt idx="30">
                  <c:v>7.0127699999999997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4C-4740-92F8-CACBC7A8A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5768872"/>
        <c:axId val="1"/>
      </c:barChart>
      <c:catAx>
        <c:axId val="825768872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0"/>
        <c:tickLbl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#\ ##0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25768872"/>
        <c:crosses val="autoZero"/>
        <c:crossBetween val="between"/>
      </c:valAx>
      <c:spPr>
        <a:solidFill>
          <a:srgbClr val="EAEAEA"/>
        </a:solidFill>
        <a:ln w="9525"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</a14:hiddenLine>
          </a:ext>
        </a:extLst>
      </c:spPr>
    </c:plotArea>
    <c:legend>
      <c:legendPos val="t"/>
      <c:layout>
        <c:manualLayout>
          <c:xMode val="edge"/>
          <c:yMode val="edge"/>
          <c:x val="5.2401978490944627E-2"/>
          <c:y val="1.9822085080447228E-2"/>
          <c:w val="0.93296167493957849"/>
          <c:h val="7.4332819051677115E-2"/>
        </c:manualLayout>
      </c:layout>
      <c:overlay val="1"/>
      <c:spPr>
        <a:solidFill>
          <a:srgbClr val="EAEAEA"/>
        </a:solidFill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1"/>
  </c:chart>
  <c:spPr>
    <a:noFill/>
    <a:ln w="6350">
      <a:noFill/>
    </a:ln>
  </c:spPr>
  <c:txPr>
    <a:bodyPr rot="0" vert="horz"/>
    <a:lstStyle/>
    <a:p>
      <a:pPr>
        <a:defRPr lang="en-US" sz="1400" b="0" i="0" u="none" baseline="0">
          <a:solidFill>
            <a:srgbClr val="000000"/>
          </a:solidFill>
          <a:latin typeface="+mj-lt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19182266922962"/>
          <c:y val="0.2434622037277"/>
          <c:w val="0.7231402507332354"/>
          <c:h val="0.6818519271005407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'Share of graduates by field'!$B$8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rgbClr val="002F6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field'!$B$9:$B$10</c:f>
              <c:numCache>
                <c:formatCode>#,##0_ ;\-#,##0\ </c:formatCode>
                <c:ptCount val="2"/>
                <c:pt idx="0">
                  <c:v>1.339</c:v>
                </c:pt>
                <c:pt idx="1">
                  <c:v>5.3810000000000002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A4-4D60-BE80-D84281AA7E04}"/>
            </c:ext>
          </c:extLst>
        </c:ser>
        <c:ser>
          <c:idx val="1"/>
          <c:order val="1"/>
          <c:tx>
            <c:strRef>
              <c:f>'Share of graduates by field'!$C$8</c:f>
              <c:strCache>
                <c:ptCount val="1"/>
                <c:pt idx="0">
                  <c:v>Arts and humanities</c:v>
                </c:pt>
              </c:strCache>
            </c:strRef>
          </c:tx>
          <c:spPr>
            <a:solidFill>
              <a:srgbClr val="7FA8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field'!$C$9:$C$10</c:f>
              <c:numCache>
                <c:formatCode>#,##0_ ;\-#,##0\ </c:formatCode>
                <c:ptCount val="2"/>
                <c:pt idx="0">
                  <c:v>7.383</c:v>
                </c:pt>
                <c:pt idx="1">
                  <c:v>11.27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A4-4D60-BE80-D84281AA7E04}"/>
            </c:ext>
          </c:extLst>
        </c:ser>
        <c:ser>
          <c:idx val="2"/>
          <c:order val="2"/>
          <c:tx>
            <c:strRef>
              <c:f>'Share of graduates by field'!$D$8</c:f>
              <c:strCache>
                <c:ptCount val="1"/>
                <c:pt idx="0">
                  <c:v>Social sciences, journalism and information</c:v>
                </c:pt>
              </c:strCache>
            </c:strRef>
          </c:tx>
          <c:spPr>
            <a:solidFill>
              <a:srgbClr val="006B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field'!$D$9:$D$10</c:f>
              <c:numCache>
                <c:formatCode>#,##0_ ;\-#,##0\ </c:formatCode>
                <c:ptCount val="2"/>
                <c:pt idx="0">
                  <c:v>1.1339999999999999</c:v>
                </c:pt>
                <c:pt idx="1">
                  <c:v>2.5840000000000001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A4-4D60-BE80-D84281AA7E04}"/>
            </c:ext>
          </c:extLst>
        </c:ser>
        <c:ser>
          <c:idx val="3"/>
          <c:order val="3"/>
          <c:tx>
            <c:strRef>
              <c:f>'Share of graduates by field'!$E$8</c:f>
              <c:strCache>
                <c:ptCount val="1"/>
                <c:pt idx="0">
                  <c:v>Business, administration and law</c:v>
                </c:pt>
              </c:strCache>
            </c:strRef>
          </c:tx>
          <c:spPr>
            <a:solidFill>
              <a:srgbClr val="00AA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field'!$E$9:$E$10</c:f>
              <c:numCache>
                <c:formatCode>#,##0_ ;\-#,##0\ </c:formatCode>
                <c:ptCount val="2"/>
                <c:pt idx="0">
                  <c:v>16.626999999999999</c:v>
                </c:pt>
                <c:pt idx="1">
                  <c:v>20.050999999999998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A4-4D60-BE80-D84281AA7E04}"/>
            </c:ext>
          </c:extLst>
        </c:ser>
        <c:ser>
          <c:idx val="4"/>
          <c:order val="4"/>
          <c:tx>
            <c:strRef>
              <c:f>'Share of graduates by field'!$F$8</c:f>
              <c:strCache>
                <c:ptCount val="1"/>
                <c:pt idx="0">
                  <c:v>Natural sciences, mathematics and statistics</c:v>
                </c:pt>
              </c:strCache>
            </c:strRef>
          </c:tx>
          <c:spPr>
            <a:solidFill>
              <a:srgbClr val="83D2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field'!$F$9:$F$10</c:f>
              <c:numCache>
                <c:formatCode>#,##0_ ;\-#,##0\ </c:formatCode>
                <c:ptCount val="2"/>
                <c:pt idx="0">
                  <c:v>1.165</c:v>
                </c:pt>
                <c:pt idx="1">
                  <c:v>1.2230000000000001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A4-4D60-BE80-D84281AA7E04}"/>
            </c:ext>
          </c:extLst>
        </c:ser>
        <c:ser>
          <c:idx val="5"/>
          <c:order val="5"/>
          <c:tx>
            <c:strRef>
              <c:f>'Share of graduates by field'!$G$8</c:f>
              <c:strCache>
                <c:ptCount val="1"/>
                <c:pt idx="0">
                  <c:v>Information and Communication Technologies (ICTs)</c:v>
                </c:pt>
              </c:strCache>
            </c:strRef>
          </c:tx>
          <c:spPr>
            <a:solidFill>
              <a:srgbClr val="0089D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field'!$G$9:$G$10</c:f>
              <c:numCache>
                <c:formatCode>#,##0_ ;\-#,##0\ </c:formatCode>
                <c:ptCount val="2"/>
                <c:pt idx="0">
                  <c:v>5.4189999999999996</c:v>
                </c:pt>
                <c:pt idx="1">
                  <c:v>4.7160000000000002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A4-4D60-BE80-D84281AA7E04}"/>
            </c:ext>
          </c:extLst>
        </c:ser>
        <c:ser>
          <c:idx val="6"/>
          <c:order val="6"/>
          <c:tx>
            <c:strRef>
              <c:f>'Share of graduates by field'!$H$8</c:f>
              <c:strCache>
                <c:ptCount val="1"/>
                <c:pt idx="0">
                  <c:v>Engineering, manufacturing and construction</c:v>
                </c:pt>
              </c:strCache>
            </c:strRef>
          </c:tx>
          <c:spPr>
            <a:solidFill>
              <a:srgbClr val="53B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field'!$H$9:$H$10</c:f>
              <c:numCache>
                <c:formatCode>#,##0_ ;\-#,##0\ </c:formatCode>
                <c:ptCount val="2"/>
                <c:pt idx="0">
                  <c:v>31.687000000000001</c:v>
                </c:pt>
                <c:pt idx="1">
                  <c:v>14.939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A4-4D60-BE80-D84281AA7E04}"/>
            </c:ext>
          </c:extLst>
        </c:ser>
        <c:ser>
          <c:idx val="7"/>
          <c:order val="7"/>
          <c:tx>
            <c:strRef>
              <c:f>'Share of graduates by field'!$I$8</c:f>
              <c:strCache>
                <c:ptCount val="1"/>
                <c:pt idx="0">
                  <c:v>Agriculture, forestry, fisheries and veterinary</c:v>
                </c:pt>
              </c:strCache>
            </c:strRef>
          </c:tx>
          <c:spPr>
            <a:solidFill>
              <a:srgbClr val="ADCE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field'!$I$9:$I$10</c:f>
              <c:numCache>
                <c:formatCode>#,##0_ ;\-#,##0\ </c:formatCode>
                <c:ptCount val="2"/>
                <c:pt idx="0">
                  <c:v>3.9119999999999999</c:v>
                </c:pt>
                <c:pt idx="1">
                  <c:v>1.8460000000000001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A4-4D60-BE80-D84281AA7E04}"/>
            </c:ext>
          </c:extLst>
        </c:ser>
        <c:ser>
          <c:idx val="8"/>
          <c:order val="8"/>
          <c:tx>
            <c:strRef>
              <c:f>'Share of graduates by field'!$J$8</c:f>
              <c:strCache>
                <c:ptCount val="1"/>
                <c:pt idx="0">
                  <c:v>Health and welfare</c:v>
                </c:pt>
              </c:strCache>
            </c:strRef>
          </c:tx>
          <c:spPr>
            <a:solidFill>
              <a:srgbClr val="002F6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field'!$J$9:$J$10</c:f>
              <c:numCache>
                <c:formatCode>#,##0_ ;\-#,##0\ </c:formatCode>
                <c:ptCount val="2"/>
                <c:pt idx="0">
                  <c:v>11.968</c:v>
                </c:pt>
                <c:pt idx="1">
                  <c:v>15.319000000000001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A4-4D60-BE80-D84281AA7E04}"/>
            </c:ext>
          </c:extLst>
        </c:ser>
        <c:ser>
          <c:idx val="9"/>
          <c:order val="9"/>
          <c:tx>
            <c:strRef>
              <c:f>'Share of graduates by field'!$K$8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rgbClr val="7FA8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'Share of graduates by field'!$A$9:$A$10</c:f>
              <c:strCache>
                <c:ptCount val="2"/>
                <c:pt idx="0">
                  <c:v>Upper secondary vocational education</c:v>
                </c:pt>
                <c:pt idx="1">
                  <c:v>Short-cycle tertiary education</c:v>
                </c:pt>
              </c:strCache>
            </c:strRef>
          </c:cat>
          <c:val>
            <c:numRef>
              <c:f>'Share of graduates by field'!$K$9:$K$10</c:f>
              <c:numCache>
                <c:formatCode>#,##0_ ;\-#,##0\ </c:formatCode>
                <c:ptCount val="2"/>
                <c:pt idx="0">
                  <c:v>16.015999999999998</c:v>
                </c:pt>
                <c:pt idx="1">
                  <c:v>11.798999999999999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A4-4D60-BE80-D84281AA7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5083583"/>
        <c:axId val="325065695"/>
      </c:barChart>
      <c:catAx>
        <c:axId val="325083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325065695"/>
        <c:crosses val="autoZero"/>
        <c:auto val="1"/>
        <c:lblAlgn val="ctr"/>
        <c:lblOffset val="0"/>
        <c:tickLblSkip val="1"/>
        <c:noMultiLvlLbl val="0"/>
      </c:catAx>
      <c:valAx>
        <c:axId val="325065695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325083583"/>
        <c:crosses val="autoZero"/>
        <c:crossBetween val="between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legend>
      <c:legendPos val="r"/>
      <c:layout>
        <c:manualLayout>
          <c:xMode val="edge"/>
          <c:yMode val="edge"/>
          <c:x val="3.5681543834638625E-2"/>
          <c:y val="1.4553234327412823E-2"/>
          <c:w val="0.93567701333075592"/>
          <c:h val="0.20690653322845931"/>
        </c:manualLayout>
      </c:layout>
      <c:overlay val="1"/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600">
          <a:solidFill>
            <a:schemeClr val="tx1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8.725504391694075E-3"/>
          <c:y val="9.7059760358523289E-2"/>
          <c:w val="0.98691174341245891"/>
          <c:h val="0.8920253138959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Sheet5!$B$8</c:f>
              <c:strCache>
                <c:ptCount val="1"/>
                <c:pt idx="0">
                  <c:v>Upper secondary vocational education</c:v>
                </c:pt>
              </c:strCache>
            </c:strRef>
          </c:tx>
          <c:spPr>
            <a:solidFill>
              <a:srgbClr val="002F6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Sheet5!$A$9:$A$46</c:f>
              <c:strCache>
                <c:ptCount val="38"/>
                <c:pt idx="0">
                  <c:v>Denmark</c:v>
                </c:pt>
                <c:pt idx="1">
                  <c:v>France</c:v>
                </c:pt>
                <c:pt idx="2">
                  <c:v>Sweden</c:v>
                </c:pt>
                <c:pt idx="3">
                  <c:v>Hungary</c:v>
                </c:pt>
                <c:pt idx="4">
                  <c:v>New Zealand</c:v>
                </c:pt>
                <c:pt idx="5">
                  <c:v>Iceland</c:v>
                </c:pt>
                <c:pt idx="6">
                  <c:v>Australia</c:v>
                </c:pt>
                <c:pt idx="7">
                  <c:v>Slovak Republic</c:v>
                </c:pt>
                <c:pt idx="8">
                  <c:v>Norway</c:v>
                </c:pt>
                <c:pt idx="9">
                  <c:v>Chile</c:v>
                </c:pt>
                <c:pt idx="10">
                  <c:v>Austria</c:v>
                </c:pt>
                <c:pt idx="11">
                  <c:v>Switzerland</c:v>
                </c:pt>
                <c:pt idx="12">
                  <c:v>Ireland</c:v>
                </c:pt>
                <c:pt idx="13">
                  <c:v>Netherlands</c:v>
                </c:pt>
                <c:pt idx="14">
                  <c:v>Germany</c:v>
                </c:pt>
                <c:pt idx="15">
                  <c:v>United Kingdom</c:v>
                </c:pt>
                <c:pt idx="16">
                  <c:v>Luxembourg</c:v>
                </c:pt>
                <c:pt idx="17">
                  <c:v>Finland</c:v>
                </c:pt>
                <c:pt idx="18">
                  <c:v>Czech Republic</c:v>
                </c:pt>
                <c:pt idx="19">
                  <c:v>Korea</c:v>
                </c:pt>
                <c:pt idx="20">
                  <c:v>Slovenia</c:v>
                </c:pt>
                <c:pt idx="21">
                  <c:v>OECD - Average</c:v>
                </c:pt>
                <c:pt idx="22">
                  <c:v>Spain</c:v>
                </c:pt>
                <c:pt idx="23">
                  <c:v>Lithuania</c:v>
                </c:pt>
                <c:pt idx="24">
                  <c:v>Italy</c:v>
                </c:pt>
                <c:pt idx="25">
                  <c:v>Latvia</c:v>
                </c:pt>
                <c:pt idx="26">
                  <c:v>Türkiye</c:v>
                </c:pt>
                <c:pt idx="27">
                  <c:v>Greece</c:v>
                </c:pt>
                <c:pt idx="28">
                  <c:v>Estonia</c:v>
                </c:pt>
                <c:pt idx="29">
                  <c:v>Portugal</c:v>
                </c:pt>
                <c:pt idx="30">
                  <c:v>Poland</c:v>
                </c:pt>
                <c:pt idx="31">
                  <c:v>Costa Rica</c:v>
                </c:pt>
                <c:pt idx="32">
                  <c:v>  Brazil</c:v>
                </c:pt>
                <c:pt idx="33">
                  <c:v>Israel</c:v>
                </c:pt>
                <c:pt idx="34">
                  <c:v>United States</c:v>
                </c:pt>
                <c:pt idx="35">
                  <c:v>Canada</c:v>
                </c:pt>
                <c:pt idx="36">
                  <c:v>Colombia</c:v>
                </c:pt>
                <c:pt idx="37">
                  <c:v>Mexico</c:v>
                </c:pt>
              </c:strCache>
            </c:strRef>
          </c:cat>
          <c:val>
            <c:numRef>
              <c:f>Sheet5!$B$9:$B$46</c:f>
              <c:numCache>
                <c:formatCode>#,##0_ ;\-#,##0\ 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5.3999999999999999E-2</c:v>
                </c:pt>
                <c:pt idx="4">
                  <c:v>9.1999999999999998E-2</c:v>
                </c:pt>
                <c:pt idx="5">
                  <c:v>0.54600000000000004</c:v>
                </c:pt>
                <c:pt idx="6">
                  <c:v>0.69299999999999995</c:v>
                </c:pt>
                <c:pt idx="7">
                  <c:v>1.089</c:v>
                </c:pt>
                <c:pt idx="8">
                  <c:v>2.0489999999999999</c:v>
                </c:pt>
                <c:pt idx="9">
                  <c:v>2.1440000000000001</c:v>
                </c:pt>
                <c:pt idx="10">
                  <c:v>2.5720000000000001</c:v>
                </c:pt>
                <c:pt idx="11">
                  <c:v>2.7360000000000002</c:v>
                </c:pt>
                <c:pt idx="12">
                  <c:v>2.87</c:v>
                </c:pt>
                <c:pt idx="13">
                  <c:v>3.012</c:v>
                </c:pt>
                <c:pt idx="14">
                  <c:v>3.2160000000000002</c:v>
                </c:pt>
                <c:pt idx="15">
                  <c:v>3.5009999999999999</c:v>
                </c:pt>
                <c:pt idx="16">
                  <c:v>3.99</c:v>
                </c:pt>
                <c:pt idx="17">
                  <c:v>4.1689999999999996</c:v>
                </c:pt>
                <c:pt idx="18">
                  <c:v>4.6740000000000004</c:v>
                </c:pt>
                <c:pt idx="19">
                  <c:v>5.0330000000000004</c:v>
                </c:pt>
                <c:pt idx="20">
                  <c:v>5.3259999999999996</c:v>
                </c:pt>
                <c:pt idx="21">
                  <c:v>5.4189999999999996</c:v>
                </c:pt>
                <c:pt idx="22">
                  <c:v>6.5170000000000003</c:v>
                </c:pt>
                <c:pt idx="23">
                  <c:v>6.8879999999999999</c:v>
                </c:pt>
                <c:pt idx="24">
                  <c:v>7.3789999999999996</c:v>
                </c:pt>
                <c:pt idx="25">
                  <c:v>7.9180000000000001</c:v>
                </c:pt>
                <c:pt idx="26">
                  <c:v>8.8450000000000006</c:v>
                </c:pt>
                <c:pt idx="27">
                  <c:v>12.318</c:v>
                </c:pt>
                <c:pt idx="28">
                  <c:v>12.909000000000001</c:v>
                </c:pt>
                <c:pt idx="29">
                  <c:v>12.99</c:v>
                </c:pt>
                <c:pt idx="30">
                  <c:v>14.395</c:v>
                </c:pt>
                <c:pt idx="31">
                  <c:v>17.251999999999999</c:v>
                </c:pt>
                <c:pt idx="32">
                  <c:v>17.55</c:v>
                </c:pt>
                <c:pt idx="33">
                  <c:v>23.652999999999999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F-4DFD-9B32-DF840C644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65704655"/>
        <c:axId val="865703823"/>
      </c:barChart>
      <c:lineChart>
        <c:grouping val="standard"/>
        <c:varyColors val="0"/>
        <c:ser>
          <c:idx val="1"/>
          <c:order val="1"/>
          <c:tx>
            <c:strRef>
              <c:f>Sheet5!$C$8</c:f>
              <c:strCache>
                <c:ptCount val="1"/>
                <c:pt idx="0">
                  <c:v>Short-cycle tertiary education</c:v>
                </c:pt>
              </c:strCache>
            </c:strRef>
          </c:tx>
          <c:spPr>
            <a:ln w="28575" cap="rnd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rgbClr val="ED7D31"/>
                  </a:solidFill>
                  <a:round/>
                </a14:hiddenLine>
              </a:ext>
            </a:extLst>
          </c:spPr>
          <c:marker>
            <c:symbol val="diamond"/>
            <c:size val="9"/>
            <c:spPr>
              <a:solidFill>
                <a:srgbClr val="7FA8D9"/>
              </a:solidFill>
              <a:ln w="9525">
                <a:solidFill>
                  <a:srgbClr val="7FA8D9"/>
                </a:solidFill>
                <a:prstDash val="solid"/>
              </a:ln>
              <a:effectLst/>
            </c:spPr>
          </c:marker>
          <c:cat>
            <c:strRef>
              <c:f>Sheet5!$A$9:$A$46</c:f>
              <c:strCache>
                <c:ptCount val="38"/>
                <c:pt idx="0">
                  <c:v>Denmark</c:v>
                </c:pt>
                <c:pt idx="1">
                  <c:v>France</c:v>
                </c:pt>
                <c:pt idx="2">
                  <c:v>Sweden</c:v>
                </c:pt>
                <c:pt idx="3">
                  <c:v>Hungary</c:v>
                </c:pt>
                <c:pt idx="4">
                  <c:v>New Zealand</c:v>
                </c:pt>
                <c:pt idx="5">
                  <c:v>Iceland</c:v>
                </c:pt>
                <c:pt idx="6">
                  <c:v>Australia</c:v>
                </c:pt>
                <c:pt idx="7">
                  <c:v>Slovak Republic</c:v>
                </c:pt>
                <c:pt idx="8">
                  <c:v>Norway</c:v>
                </c:pt>
                <c:pt idx="9">
                  <c:v>Chile</c:v>
                </c:pt>
                <c:pt idx="10">
                  <c:v>Austria</c:v>
                </c:pt>
                <c:pt idx="11">
                  <c:v>Switzerland</c:v>
                </c:pt>
                <c:pt idx="12">
                  <c:v>Ireland</c:v>
                </c:pt>
                <c:pt idx="13">
                  <c:v>Netherlands</c:v>
                </c:pt>
                <c:pt idx="14">
                  <c:v>Germany</c:v>
                </c:pt>
                <c:pt idx="15">
                  <c:v>United Kingdom</c:v>
                </c:pt>
                <c:pt idx="16">
                  <c:v>Luxembourg</c:v>
                </c:pt>
                <c:pt idx="17">
                  <c:v>Finland</c:v>
                </c:pt>
                <c:pt idx="18">
                  <c:v>Czech Republic</c:v>
                </c:pt>
                <c:pt idx="19">
                  <c:v>Korea</c:v>
                </c:pt>
                <c:pt idx="20">
                  <c:v>Slovenia</c:v>
                </c:pt>
                <c:pt idx="21">
                  <c:v>OECD - Average</c:v>
                </c:pt>
                <c:pt idx="22">
                  <c:v>Spain</c:v>
                </c:pt>
                <c:pt idx="23">
                  <c:v>Lithuania</c:v>
                </c:pt>
                <c:pt idx="24">
                  <c:v>Italy</c:v>
                </c:pt>
                <c:pt idx="25">
                  <c:v>Latvia</c:v>
                </c:pt>
                <c:pt idx="26">
                  <c:v>Türkiye</c:v>
                </c:pt>
                <c:pt idx="27">
                  <c:v>Greece</c:v>
                </c:pt>
                <c:pt idx="28">
                  <c:v>Estonia</c:v>
                </c:pt>
                <c:pt idx="29">
                  <c:v>Portugal</c:v>
                </c:pt>
                <c:pt idx="30">
                  <c:v>Poland</c:v>
                </c:pt>
                <c:pt idx="31">
                  <c:v>Costa Rica</c:v>
                </c:pt>
                <c:pt idx="32">
                  <c:v>  Brazil</c:v>
                </c:pt>
                <c:pt idx="33">
                  <c:v>Israel</c:v>
                </c:pt>
                <c:pt idx="34">
                  <c:v>United States</c:v>
                </c:pt>
                <c:pt idx="35">
                  <c:v>Canada</c:v>
                </c:pt>
                <c:pt idx="36">
                  <c:v>Colombia</c:v>
                </c:pt>
                <c:pt idx="37">
                  <c:v>Mexico</c:v>
                </c:pt>
              </c:strCache>
            </c:strRef>
          </c:cat>
          <c:val>
            <c:numRef>
              <c:f>Sheet5!$C$9:$C$46</c:f>
              <c:numCache>
                <c:formatCode>#,##0_ ;\-#,##0\ </c:formatCode>
                <c:ptCount val="38"/>
                <c:pt idx="0">
                  <c:v>7.0149999999999997</c:v>
                </c:pt>
                <c:pt idx="1">
                  <c:v>2.4740000000000002</c:v>
                </c:pt>
                <c:pt idx="2">
                  <c:v>11.218999999999999</c:v>
                </c:pt>
                <c:pt idx="3">
                  <c:v>5.4690000000000003</c:v>
                </c:pt>
                <c:pt idx="4">
                  <c:v>9.5619999999999994</c:v>
                </c:pt>
                <c:pt idx="5">
                  <c:v>4.5449999999999999</c:v>
                </c:pt>
                <c:pt idx="6">
                  <c:v>5.2469999999999999</c:v>
                </c:pt>
                <c:pt idx="7">
                  <c:v>1.4079999999999999</c:v>
                </c:pt>
                <c:pt idx="8">
                  <c:v>3.9180000000000001</c:v>
                </c:pt>
                <c:pt idx="9">
                  <c:v>2.9809999999999999</c:v>
                </c:pt>
                <c:pt idx="10">
                  <c:v>4.1040000000000001</c:v>
                </c:pt>
                <c:pt idx="11">
                  <c:v>0</c:v>
                </c:pt>
                <c:pt idx="12">
                  <c:v>4.5789999999999997</c:v>
                </c:pt>
                <c:pt idx="13">
                  <c:v>4.851</c:v>
                </c:pt>
                <c:pt idx="14">
                  <c:v>0</c:v>
                </c:pt>
                <c:pt idx="15">
                  <c:v>5.5830000000000002</c:v>
                </c:pt>
                <c:pt idx="16">
                  <c:v>3.8730000000000002</c:v>
                </c:pt>
                <c:pt idx="18">
                  <c:v>0</c:v>
                </c:pt>
                <c:pt idx="19">
                  <c:v>5.0330000000000004</c:v>
                </c:pt>
                <c:pt idx="20">
                  <c:v>6.4139999999999997</c:v>
                </c:pt>
                <c:pt idx="21">
                  <c:v>4.7160000000000002</c:v>
                </c:pt>
                <c:pt idx="22">
                  <c:v>8.5020000000000007</c:v>
                </c:pt>
                <c:pt idx="25">
                  <c:v>3.7290000000000001</c:v>
                </c:pt>
                <c:pt idx="26">
                  <c:v>3.052</c:v>
                </c:pt>
                <c:pt idx="29">
                  <c:v>16.719000000000001</c:v>
                </c:pt>
                <c:pt idx="30">
                  <c:v>0</c:v>
                </c:pt>
                <c:pt idx="31">
                  <c:v>11.375</c:v>
                </c:pt>
                <c:pt idx="32">
                  <c:v>0</c:v>
                </c:pt>
                <c:pt idx="33">
                  <c:v>11.319000000000001</c:v>
                </c:pt>
                <c:pt idx="34">
                  <c:v>3.5579999999999998</c:v>
                </c:pt>
                <c:pt idx="35">
                  <c:v>6.7350000000000003</c:v>
                </c:pt>
                <c:pt idx="36">
                  <c:v>8.4849999999999994</c:v>
                </c:pt>
                <c:pt idx="37">
                  <c:v>8.0079999999999991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EF-4DFD-9B32-DF840C644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5704655"/>
        <c:axId val="865703823"/>
      </c:lineChart>
      <c:catAx>
        <c:axId val="865704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65703823"/>
        <c:crosses val="autoZero"/>
        <c:auto val="1"/>
        <c:lblAlgn val="ctr"/>
        <c:lblOffset val="0"/>
        <c:tickLblSkip val="1"/>
        <c:noMultiLvlLbl val="0"/>
      </c:catAx>
      <c:valAx>
        <c:axId val="865703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65704655"/>
        <c:crosses val="autoZero"/>
        <c:crossBetween val="between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legend>
      <c:legendPos val="b"/>
      <c:layout>
        <c:manualLayout>
          <c:xMode val="edge"/>
          <c:yMode val="edge"/>
          <c:x val="4.7637990502597642E-2"/>
          <c:y val="1.4553234327412823E-2"/>
          <c:w val="0.93446046925693893"/>
          <c:h val="5.4574628727798079E-2"/>
        </c:manualLayout>
      </c:layout>
      <c:overlay val="1"/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600">
          <a:solidFill>
            <a:schemeClr val="tx1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E3714F-12B7-40AE-9380-78B717F1ED6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FF7ACC-4462-4399-B357-D3F78936D577}">
      <dgm:prSet phldrT="[Text]" custT="1"/>
      <dgm:spPr>
        <a:solidFill>
          <a:srgbClr val="19BAF3"/>
        </a:solidFill>
      </dgm:spPr>
      <dgm:t>
        <a:bodyPr/>
        <a:lstStyle/>
        <a:p>
          <a:r>
            <a:rPr lang="en-GB" sz="1600" b="1" dirty="0">
              <a:latin typeface="+mj-lt"/>
            </a:rPr>
            <a:t>Level 2 and 3 FE programmes</a:t>
          </a:r>
          <a:endParaRPr lang="en-US" sz="1600" b="1" dirty="0">
            <a:latin typeface="+mj-lt"/>
          </a:endParaRPr>
        </a:p>
      </dgm:t>
    </dgm:pt>
    <dgm:pt modelId="{A0350454-85D6-4C98-8651-CA8129886B02}" type="parTrans" cxnId="{EADBF52C-08F9-4022-A978-EDB5A92972E8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AA736124-B930-4640-9F9D-0D05E0049CF4}" type="sibTrans" cxnId="{EADBF52C-08F9-4022-A978-EDB5A92972E8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18A38213-F184-48DD-9993-BFE9933451F5}">
      <dgm:prSet phldrT="[Text]" custT="1"/>
      <dgm:spPr>
        <a:solidFill>
          <a:srgbClr val="19BAF3"/>
        </a:solidFill>
      </dgm:spPr>
      <dgm:t>
        <a:bodyPr/>
        <a:lstStyle/>
        <a:p>
          <a:r>
            <a:rPr lang="en-GB" sz="1600" b="1" dirty="0">
              <a:latin typeface="+mj-lt"/>
            </a:rPr>
            <a:t>Higher Technical education (Level 4 and 5)</a:t>
          </a:r>
          <a:endParaRPr lang="en-US" sz="1600" b="1" dirty="0">
            <a:latin typeface="+mj-lt"/>
          </a:endParaRPr>
        </a:p>
      </dgm:t>
    </dgm:pt>
    <dgm:pt modelId="{FC96273A-8777-49A8-ACE3-2DE8EB84156C}" type="parTrans" cxnId="{B695991F-A28D-48B9-BF58-A077E2B00A4B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F54C02BE-14EE-41FC-BF37-B36C841B9731}" type="sibTrans" cxnId="{B695991F-A28D-48B9-BF58-A077E2B00A4B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B845B2A1-375C-424A-8973-B6A278C58E3E}">
      <dgm:prSet custT="1"/>
      <dgm:spPr>
        <a:ln>
          <a:solidFill>
            <a:srgbClr val="00B0F0"/>
          </a:solidFill>
        </a:ln>
      </dgm:spPr>
      <dgm:t>
        <a:bodyPr/>
        <a:lstStyle/>
        <a:p>
          <a:pPr>
            <a:buNone/>
          </a:pPr>
          <a:r>
            <a:rPr lang="en-US" sz="1600" dirty="0">
              <a:latin typeface="+mj-lt"/>
            </a:rPr>
            <a:t>Theses courses typically offer an introduction to the cyber security field. </a:t>
          </a:r>
        </a:p>
      </dgm:t>
    </dgm:pt>
    <dgm:pt modelId="{11A257A6-BE8D-44C2-8D55-75F0B17A94AF}" type="parTrans" cxnId="{4B0498E1-7CAE-46DA-AF90-8D9A3783135C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E8783D30-34F5-4FCA-85B8-89EACFA3F0AA}" type="sibTrans" cxnId="{4B0498E1-7CAE-46DA-AF90-8D9A3783135C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E69A1F66-2790-4ADA-8100-F42C6E3A5A37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n-GB" sz="1600" b="1" dirty="0">
              <a:latin typeface="+mj-lt"/>
            </a:rPr>
            <a:t>Level 2</a:t>
          </a:r>
          <a:endParaRPr lang="en-US" sz="1600" dirty="0">
            <a:latin typeface="+mj-lt"/>
          </a:endParaRPr>
        </a:p>
      </dgm:t>
    </dgm:pt>
    <dgm:pt modelId="{3080A514-3E76-47C8-AEA1-149E5103D996}" type="parTrans" cxnId="{28709682-2086-4ED8-8684-9BA1A14B0C67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EDB7030A-7092-491E-9FD7-2E7E39AF7745}" type="sibTrans" cxnId="{28709682-2086-4ED8-8684-9BA1A14B0C67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6E04DD7F-28C3-4F77-8621-4C4C79B14B4B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n-GB" sz="1600" b="1" u="none" dirty="0">
              <a:latin typeface="+mj-lt"/>
            </a:rPr>
            <a:t>T-Levels</a:t>
          </a:r>
          <a:endParaRPr lang="en-US" sz="1600" u="sng" dirty="0">
            <a:latin typeface="+mj-lt"/>
          </a:endParaRPr>
        </a:p>
      </dgm:t>
    </dgm:pt>
    <dgm:pt modelId="{5E33216B-364F-4E14-A2E2-ACCFF1883926}" type="parTrans" cxnId="{BCAF75EF-0CD6-4606-8C36-9EEFFEDDDF1B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86FA10F3-1958-45FE-BC4D-BBC5A3437C15}" type="sibTrans" cxnId="{BCAF75EF-0CD6-4606-8C36-9EEFFEDDDF1B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D899FACA-CA77-4671-9CA5-0EC2DD3B2C5A}">
      <dgm:prSet phldrT="[Text]" custT="1"/>
      <dgm:spPr/>
      <dgm:t>
        <a:bodyPr/>
        <a:lstStyle/>
        <a:p>
          <a:r>
            <a:rPr lang="en-GB" sz="1600" b="1" dirty="0">
              <a:latin typeface="+mj-lt"/>
            </a:rPr>
            <a:t>Apprenticeships</a:t>
          </a:r>
          <a:endParaRPr lang="en-US" sz="1600" b="1" dirty="0">
            <a:latin typeface="+mj-lt"/>
          </a:endParaRPr>
        </a:p>
      </dgm:t>
    </dgm:pt>
    <dgm:pt modelId="{4FB1A92E-5BB3-4708-9F1C-29161C7BB177}" type="parTrans" cxnId="{1F9F92A9-C5BF-4303-AAE6-FF6CBF989813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B51524AA-8644-4491-A3DC-252D65B97719}" type="sibTrans" cxnId="{1F9F92A9-C5BF-4303-AAE6-FF6CBF989813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05375144-65E7-4E1A-9A23-E090C8223B6E}">
      <dgm:prSet custT="1"/>
      <dgm:spPr>
        <a:ln>
          <a:solidFill>
            <a:srgbClr val="19BAF3"/>
          </a:solidFill>
        </a:ln>
      </dgm:spPr>
      <dgm:t>
        <a:bodyPr/>
        <a:lstStyle/>
        <a:p>
          <a:pPr>
            <a:buNone/>
          </a:pPr>
          <a:r>
            <a:rPr lang="en-GB" sz="1600" dirty="0">
              <a:latin typeface="+mj-lt"/>
            </a:rPr>
            <a:t>These courses allow learners to develop cyber security skills at more advanced levels.</a:t>
          </a:r>
          <a:endParaRPr lang="en-US" sz="1600" dirty="0">
            <a:latin typeface="+mj-lt"/>
          </a:endParaRPr>
        </a:p>
      </dgm:t>
    </dgm:pt>
    <dgm:pt modelId="{DAEBD532-E347-47DC-81E1-853A55191A1E}" type="parTrans" cxnId="{E406C2A2-26ED-4306-8371-4970C242889B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AA5234B5-7B60-45AE-A1F0-9A18A0E82321}" type="sibTrans" cxnId="{E406C2A2-26ED-4306-8371-4970C242889B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FEB396F4-1260-47F2-A30B-D5FE75735E8D}">
      <dgm:prSet custT="1"/>
      <dgm:spPr>
        <a:ln>
          <a:solidFill>
            <a:srgbClr val="19BAF3"/>
          </a:solidFill>
        </a:ln>
      </dgm:spPr>
      <dgm:t>
        <a:bodyPr/>
        <a:lstStyle/>
        <a:p>
          <a:r>
            <a:rPr lang="en-GB" sz="1600" b="1" dirty="0">
              <a:latin typeface="+mj-lt"/>
            </a:rPr>
            <a:t>Higher Technical Qualifications (HTQs).</a:t>
          </a:r>
          <a:endParaRPr lang="en-US" sz="1600" dirty="0">
            <a:latin typeface="+mj-lt"/>
          </a:endParaRPr>
        </a:p>
      </dgm:t>
    </dgm:pt>
    <dgm:pt modelId="{F71D75D3-897B-4F31-95C7-78E56CABC385}" type="parTrans" cxnId="{2C5209AE-5B49-4AAD-B352-BE62E76E64CA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F7B29618-C5A0-44E3-8ACD-18E2087DE359}" type="sibTrans" cxnId="{2C5209AE-5B49-4AAD-B352-BE62E76E64CA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5A2B1E0A-4570-4928-BF00-4B1347B8E9D0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n-GB" sz="1600" b="1" dirty="0">
              <a:latin typeface="+mj-lt"/>
            </a:rPr>
            <a:t>Level 3</a:t>
          </a:r>
          <a:endParaRPr lang="en-US" sz="1600" dirty="0">
            <a:latin typeface="+mj-lt"/>
          </a:endParaRPr>
        </a:p>
      </dgm:t>
    </dgm:pt>
    <dgm:pt modelId="{3ABC9809-3373-41F3-B4A4-45717FDDDB74}" type="parTrans" cxnId="{32192F28-A38B-426E-B2C5-85B3EAF1C135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2824A6FD-AF3C-4B99-B3B4-A9D0E4FB076E}" type="sibTrans" cxnId="{32192F28-A38B-426E-B2C5-85B3EAF1C135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B0C9190B-35C1-4194-8109-B0D0378FA06F}">
      <dgm:prSet custT="1"/>
      <dgm:spPr/>
      <dgm:t>
        <a:bodyPr/>
        <a:lstStyle/>
        <a:p>
          <a:r>
            <a:rPr lang="en-GB" sz="1600" dirty="0">
              <a:latin typeface="+mj-lt"/>
            </a:rPr>
            <a:t>Cyber security technician at level 3 (intermediate)</a:t>
          </a:r>
          <a:endParaRPr lang="en-US" sz="1600" dirty="0">
            <a:latin typeface="+mj-lt"/>
          </a:endParaRPr>
        </a:p>
      </dgm:t>
    </dgm:pt>
    <dgm:pt modelId="{93C261DF-6C26-4EE0-8FF6-E9696C556FE9}" type="parTrans" cxnId="{C6316C5F-A384-421E-805D-7124D343CF1D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F947B04E-2D46-4EC8-8ADE-9608B70BF5CE}" type="sibTrans" cxnId="{C6316C5F-A384-421E-805D-7124D343CF1D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2E2084F1-0F11-4174-9B07-7CE82ABD53E6}">
      <dgm:prSet custT="1"/>
      <dgm:spPr/>
      <dgm:t>
        <a:bodyPr/>
        <a:lstStyle/>
        <a:p>
          <a:r>
            <a:rPr lang="en-GB" sz="1600" dirty="0">
              <a:latin typeface="+mj-lt"/>
            </a:rPr>
            <a:t>cyber security technologist at level 4 (Higher level)</a:t>
          </a:r>
          <a:endParaRPr lang="en-US" sz="1600" dirty="0">
            <a:latin typeface="+mj-lt"/>
          </a:endParaRPr>
        </a:p>
      </dgm:t>
    </dgm:pt>
    <dgm:pt modelId="{D2E8851A-6252-4B8A-82F7-6D3AF34DD31E}" type="parTrans" cxnId="{E9EF38C6-1B30-4F61-B0EF-083254459E60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62061FD5-240B-49D7-8FF5-8FC901DB1469}" type="sibTrans" cxnId="{E9EF38C6-1B30-4F61-B0EF-083254459E60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7E0689E7-11A2-4B7E-876F-08B7D297C107}">
      <dgm:prSet custT="1"/>
      <dgm:spPr/>
      <dgm:t>
        <a:bodyPr/>
        <a:lstStyle/>
        <a:p>
          <a:r>
            <a:rPr lang="en-GB" sz="1600" dirty="0">
              <a:latin typeface="+mj-lt"/>
            </a:rPr>
            <a:t>cyber security technical professional at level 6 (degree level). </a:t>
          </a:r>
          <a:endParaRPr lang="en-US" sz="1600" dirty="0">
            <a:latin typeface="+mj-lt"/>
          </a:endParaRPr>
        </a:p>
      </dgm:t>
    </dgm:pt>
    <dgm:pt modelId="{841A29EC-4B58-483A-8E39-F6AE74DFE4BB}" type="parTrans" cxnId="{9598F66A-242B-41F0-B743-30E4B487B29C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697BF9DC-2E0C-4455-B822-BB92AA7E4DDD}" type="sibTrans" cxnId="{9598F66A-242B-41F0-B743-30E4B487B29C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1ECB5EFD-9802-4276-8E1F-345409324A3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sz="1600" b="1" dirty="0">
              <a:latin typeface="+mj-lt"/>
            </a:rPr>
            <a:t>Bootcamps</a:t>
          </a:r>
          <a:endParaRPr lang="en-US" sz="1600" b="1" dirty="0">
            <a:latin typeface="+mj-lt"/>
          </a:endParaRPr>
        </a:p>
      </dgm:t>
    </dgm:pt>
    <dgm:pt modelId="{C6F3BBCB-9C5B-47A2-BA88-A4A6DA06194C}" type="parTrans" cxnId="{165FFEE1-1172-42BD-B876-F1D8B286740E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787AA1AB-AC4F-4348-9F4B-7C50B615C266}" type="sibTrans" cxnId="{165FFEE1-1172-42BD-B876-F1D8B286740E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ABF2B657-A2D9-48EF-AF9D-DB54295765FC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n-GB" sz="1600" b="1" dirty="0">
              <a:latin typeface="+mj-lt"/>
            </a:rPr>
            <a:t>DfE Skills Bootcamps </a:t>
          </a:r>
          <a:r>
            <a:rPr lang="en-GB" sz="1600" dirty="0">
              <a:latin typeface="+mj-lt"/>
            </a:rPr>
            <a:t>are free, flexible courses of up to 16 weeks at Levels 3-5, available in England, giving people the opportunity to build up sector-specific skills and fast-track to a job interview with a local employer once the training is completed</a:t>
          </a:r>
          <a:endParaRPr lang="en-US" sz="1600" dirty="0">
            <a:latin typeface="+mj-lt"/>
          </a:endParaRPr>
        </a:p>
      </dgm:t>
    </dgm:pt>
    <dgm:pt modelId="{503C8F9D-6F1A-4F04-8ED2-4149B1A76DA1}" type="parTrans" cxnId="{6015E2E3-DE4E-49AB-9541-69080AB7E909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15CBEDDF-4F51-4974-B4F9-DE2D156FFAD7}" type="sibTrans" cxnId="{6015E2E3-DE4E-49AB-9541-69080AB7E909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79411A6B-E0E7-4BFD-8D84-134596BB7169}" type="pres">
      <dgm:prSet presAssocID="{6BE3714F-12B7-40AE-9380-78B717F1ED6E}" presName="Name0" presStyleCnt="0">
        <dgm:presLayoutVars>
          <dgm:dir/>
          <dgm:animLvl val="lvl"/>
          <dgm:resizeHandles val="exact"/>
        </dgm:presLayoutVars>
      </dgm:prSet>
      <dgm:spPr/>
    </dgm:pt>
    <dgm:pt modelId="{981929F3-8461-4684-A337-703E08E4BB0F}" type="pres">
      <dgm:prSet presAssocID="{2AFF7ACC-4462-4399-B357-D3F78936D577}" presName="composite" presStyleCnt="0"/>
      <dgm:spPr/>
    </dgm:pt>
    <dgm:pt modelId="{598D0BA4-1590-4EBC-80B0-6FAFF5348437}" type="pres">
      <dgm:prSet presAssocID="{2AFF7ACC-4462-4399-B357-D3F78936D57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FBADE23E-0AF1-4AB8-BC85-B4B3058BEA04}" type="pres">
      <dgm:prSet presAssocID="{2AFF7ACC-4462-4399-B357-D3F78936D577}" presName="desTx" presStyleLbl="alignAccFollowNode1" presStyleIdx="0" presStyleCnt="4">
        <dgm:presLayoutVars>
          <dgm:bulletEnabled val="1"/>
        </dgm:presLayoutVars>
      </dgm:prSet>
      <dgm:spPr/>
    </dgm:pt>
    <dgm:pt modelId="{A2B18C88-E96B-418D-B822-BA754878B0A6}" type="pres">
      <dgm:prSet presAssocID="{AA736124-B930-4640-9F9D-0D05E0049CF4}" presName="space" presStyleCnt="0"/>
      <dgm:spPr/>
    </dgm:pt>
    <dgm:pt modelId="{F2A41403-EB4E-4F4B-BE75-CBF07CD4D372}" type="pres">
      <dgm:prSet presAssocID="{18A38213-F184-48DD-9993-BFE9933451F5}" presName="composite" presStyleCnt="0"/>
      <dgm:spPr/>
    </dgm:pt>
    <dgm:pt modelId="{6AAB1737-44D3-48BF-92E0-B736CA1847A0}" type="pres">
      <dgm:prSet presAssocID="{18A38213-F184-48DD-9993-BFE9933451F5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1A9DF0BE-2574-4E43-873D-07F91C7C764B}" type="pres">
      <dgm:prSet presAssocID="{18A38213-F184-48DD-9993-BFE9933451F5}" presName="desTx" presStyleLbl="alignAccFollowNode1" presStyleIdx="1" presStyleCnt="4">
        <dgm:presLayoutVars>
          <dgm:bulletEnabled val="1"/>
        </dgm:presLayoutVars>
      </dgm:prSet>
      <dgm:spPr/>
    </dgm:pt>
    <dgm:pt modelId="{F849B63D-D5C3-487F-97B1-13C7C4C006C1}" type="pres">
      <dgm:prSet presAssocID="{F54C02BE-14EE-41FC-BF37-B36C841B9731}" presName="space" presStyleCnt="0"/>
      <dgm:spPr/>
    </dgm:pt>
    <dgm:pt modelId="{BBE92D78-53A0-4E08-815A-B5FFE13C1423}" type="pres">
      <dgm:prSet presAssocID="{D899FACA-CA77-4671-9CA5-0EC2DD3B2C5A}" presName="composite" presStyleCnt="0"/>
      <dgm:spPr/>
    </dgm:pt>
    <dgm:pt modelId="{4E3B9297-E5ED-4B64-91FD-4BDDF6868A55}" type="pres">
      <dgm:prSet presAssocID="{D899FACA-CA77-4671-9CA5-0EC2DD3B2C5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D09B466E-B67B-42B7-BC98-2925E68A078F}" type="pres">
      <dgm:prSet presAssocID="{D899FACA-CA77-4671-9CA5-0EC2DD3B2C5A}" presName="desTx" presStyleLbl="alignAccFollowNode1" presStyleIdx="2" presStyleCnt="4">
        <dgm:presLayoutVars>
          <dgm:bulletEnabled val="1"/>
        </dgm:presLayoutVars>
      </dgm:prSet>
      <dgm:spPr/>
    </dgm:pt>
    <dgm:pt modelId="{29717E56-14C9-42D7-997B-43B9C408AC11}" type="pres">
      <dgm:prSet presAssocID="{B51524AA-8644-4491-A3DC-252D65B97719}" presName="space" presStyleCnt="0"/>
      <dgm:spPr/>
    </dgm:pt>
    <dgm:pt modelId="{AF1AA593-B098-4C9F-876F-CF651B13EF2C}" type="pres">
      <dgm:prSet presAssocID="{1ECB5EFD-9802-4276-8E1F-345409324A3D}" presName="composite" presStyleCnt="0"/>
      <dgm:spPr/>
    </dgm:pt>
    <dgm:pt modelId="{95812D87-69A1-4442-B574-66DCA7E534CF}" type="pres">
      <dgm:prSet presAssocID="{1ECB5EFD-9802-4276-8E1F-345409324A3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190D8537-9E99-4277-9E60-31066079CD80}" type="pres">
      <dgm:prSet presAssocID="{1ECB5EFD-9802-4276-8E1F-345409324A3D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90ACDC03-51E5-4CDF-828B-8905DD228C87}" type="presOf" srcId="{1ECB5EFD-9802-4276-8E1F-345409324A3D}" destId="{95812D87-69A1-4442-B574-66DCA7E534CF}" srcOrd="0" destOrd="0" presId="urn:microsoft.com/office/officeart/2005/8/layout/hList1"/>
    <dgm:cxn modelId="{B695991F-A28D-48B9-BF58-A077E2B00A4B}" srcId="{6BE3714F-12B7-40AE-9380-78B717F1ED6E}" destId="{18A38213-F184-48DD-9993-BFE9933451F5}" srcOrd="1" destOrd="0" parTransId="{FC96273A-8777-49A8-ACE3-2DE8EB84156C}" sibTransId="{F54C02BE-14EE-41FC-BF37-B36C841B9731}"/>
    <dgm:cxn modelId="{982C9F27-7B8B-400F-97E0-E5209E4F0794}" type="presOf" srcId="{6E04DD7F-28C3-4F77-8621-4C4C79B14B4B}" destId="{FBADE23E-0AF1-4AB8-BC85-B4B3058BEA04}" srcOrd="0" destOrd="3" presId="urn:microsoft.com/office/officeart/2005/8/layout/hList1"/>
    <dgm:cxn modelId="{32192F28-A38B-426E-B2C5-85B3EAF1C135}" srcId="{2AFF7ACC-4462-4399-B357-D3F78936D577}" destId="{5A2B1E0A-4570-4928-BF00-4B1347B8E9D0}" srcOrd="2" destOrd="0" parTransId="{3ABC9809-3373-41F3-B4A4-45717FDDDB74}" sibTransId="{2824A6FD-AF3C-4B99-B3B4-A9D0E4FB076E}"/>
    <dgm:cxn modelId="{EADBF52C-08F9-4022-A978-EDB5A92972E8}" srcId="{6BE3714F-12B7-40AE-9380-78B717F1ED6E}" destId="{2AFF7ACC-4462-4399-B357-D3F78936D577}" srcOrd="0" destOrd="0" parTransId="{A0350454-85D6-4C98-8651-CA8129886B02}" sibTransId="{AA736124-B930-4640-9F9D-0D05E0049CF4}"/>
    <dgm:cxn modelId="{76A4BB35-F335-43AC-9F6C-2A478173F9FE}" type="presOf" srcId="{5A2B1E0A-4570-4928-BF00-4B1347B8E9D0}" destId="{FBADE23E-0AF1-4AB8-BC85-B4B3058BEA04}" srcOrd="0" destOrd="2" presId="urn:microsoft.com/office/officeart/2005/8/layout/hList1"/>
    <dgm:cxn modelId="{C6316C5F-A384-421E-805D-7124D343CF1D}" srcId="{D899FACA-CA77-4671-9CA5-0EC2DD3B2C5A}" destId="{B0C9190B-35C1-4194-8109-B0D0378FA06F}" srcOrd="0" destOrd="0" parTransId="{93C261DF-6C26-4EE0-8FF6-E9696C556FE9}" sibTransId="{F947B04E-2D46-4EC8-8ADE-9608B70BF5CE}"/>
    <dgm:cxn modelId="{430C6E63-A49C-4257-A76F-CC0F247F1810}" type="presOf" srcId="{FEB396F4-1260-47F2-A30B-D5FE75735E8D}" destId="{1A9DF0BE-2574-4E43-873D-07F91C7C764B}" srcOrd="0" destOrd="1" presId="urn:microsoft.com/office/officeart/2005/8/layout/hList1"/>
    <dgm:cxn modelId="{617EB56A-2B39-44F2-B7DF-0E201E4AD4D3}" type="presOf" srcId="{05375144-65E7-4E1A-9A23-E090C8223B6E}" destId="{1A9DF0BE-2574-4E43-873D-07F91C7C764B}" srcOrd="0" destOrd="0" presId="urn:microsoft.com/office/officeart/2005/8/layout/hList1"/>
    <dgm:cxn modelId="{9598F66A-242B-41F0-B743-30E4B487B29C}" srcId="{D899FACA-CA77-4671-9CA5-0EC2DD3B2C5A}" destId="{7E0689E7-11A2-4B7E-876F-08B7D297C107}" srcOrd="2" destOrd="0" parTransId="{841A29EC-4B58-483A-8E39-F6AE74DFE4BB}" sibTransId="{697BF9DC-2E0C-4455-B822-BB92AA7E4DDD}"/>
    <dgm:cxn modelId="{6ABB9A51-3D1F-43F1-9322-A34FDCF0E3FC}" type="presOf" srcId="{E69A1F66-2790-4ADA-8100-F42C6E3A5A37}" destId="{FBADE23E-0AF1-4AB8-BC85-B4B3058BEA04}" srcOrd="0" destOrd="1" presId="urn:microsoft.com/office/officeart/2005/8/layout/hList1"/>
    <dgm:cxn modelId="{A7ABB973-3954-43F1-A56D-A4D261791218}" type="presOf" srcId="{2E2084F1-0F11-4174-9B07-7CE82ABD53E6}" destId="{D09B466E-B67B-42B7-BC98-2925E68A078F}" srcOrd="0" destOrd="1" presId="urn:microsoft.com/office/officeart/2005/8/layout/hList1"/>
    <dgm:cxn modelId="{9411CF7B-ED62-4299-9B4D-436DA5F50CD2}" type="presOf" srcId="{7E0689E7-11A2-4B7E-876F-08B7D297C107}" destId="{D09B466E-B67B-42B7-BC98-2925E68A078F}" srcOrd="0" destOrd="2" presId="urn:microsoft.com/office/officeart/2005/8/layout/hList1"/>
    <dgm:cxn modelId="{28709682-2086-4ED8-8684-9BA1A14B0C67}" srcId="{2AFF7ACC-4462-4399-B357-D3F78936D577}" destId="{E69A1F66-2790-4ADA-8100-F42C6E3A5A37}" srcOrd="1" destOrd="0" parTransId="{3080A514-3E76-47C8-AEA1-149E5103D996}" sibTransId="{EDB7030A-7092-491E-9FD7-2E7E39AF7745}"/>
    <dgm:cxn modelId="{D6F2C484-C459-431F-8B7E-F038545DE709}" type="presOf" srcId="{2AFF7ACC-4462-4399-B357-D3F78936D577}" destId="{598D0BA4-1590-4EBC-80B0-6FAFF5348437}" srcOrd="0" destOrd="0" presId="urn:microsoft.com/office/officeart/2005/8/layout/hList1"/>
    <dgm:cxn modelId="{76D62BA0-D531-4E5E-B600-06955967A98C}" type="presOf" srcId="{18A38213-F184-48DD-9993-BFE9933451F5}" destId="{6AAB1737-44D3-48BF-92E0-B736CA1847A0}" srcOrd="0" destOrd="0" presId="urn:microsoft.com/office/officeart/2005/8/layout/hList1"/>
    <dgm:cxn modelId="{E406C2A2-26ED-4306-8371-4970C242889B}" srcId="{18A38213-F184-48DD-9993-BFE9933451F5}" destId="{05375144-65E7-4E1A-9A23-E090C8223B6E}" srcOrd="0" destOrd="0" parTransId="{DAEBD532-E347-47DC-81E1-853A55191A1E}" sibTransId="{AA5234B5-7B60-45AE-A1F0-9A18A0E82321}"/>
    <dgm:cxn modelId="{1DFDF5A7-12E7-4A08-8FC1-32AC0075168F}" type="presOf" srcId="{B0C9190B-35C1-4194-8109-B0D0378FA06F}" destId="{D09B466E-B67B-42B7-BC98-2925E68A078F}" srcOrd="0" destOrd="0" presId="urn:microsoft.com/office/officeart/2005/8/layout/hList1"/>
    <dgm:cxn modelId="{1F9F92A9-C5BF-4303-AAE6-FF6CBF989813}" srcId="{6BE3714F-12B7-40AE-9380-78B717F1ED6E}" destId="{D899FACA-CA77-4671-9CA5-0EC2DD3B2C5A}" srcOrd="2" destOrd="0" parTransId="{4FB1A92E-5BB3-4708-9F1C-29161C7BB177}" sibTransId="{B51524AA-8644-4491-A3DC-252D65B97719}"/>
    <dgm:cxn modelId="{2C5209AE-5B49-4AAD-B352-BE62E76E64CA}" srcId="{18A38213-F184-48DD-9993-BFE9933451F5}" destId="{FEB396F4-1260-47F2-A30B-D5FE75735E8D}" srcOrd="1" destOrd="0" parTransId="{F71D75D3-897B-4F31-95C7-78E56CABC385}" sibTransId="{F7B29618-C5A0-44E3-8ACD-18E2087DE359}"/>
    <dgm:cxn modelId="{A7C270B3-157E-4331-A2CB-F303185280A8}" type="presOf" srcId="{D899FACA-CA77-4671-9CA5-0EC2DD3B2C5A}" destId="{4E3B9297-E5ED-4B64-91FD-4BDDF6868A55}" srcOrd="0" destOrd="0" presId="urn:microsoft.com/office/officeart/2005/8/layout/hList1"/>
    <dgm:cxn modelId="{F5376ABF-6037-42DC-BC28-BB3E71BFB72B}" type="presOf" srcId="{B845B2A1-375C-424A-8973-B6A278C58E3E}" destId="{FBADE23E-0AF1-4AB8-BC85-B4B3058BEA04}" srcOrd="0" destOrd="0" presId="urn:microsoft.com/office/officeart/2005/8/layout/hList1"/>
    <dgm:cxn modelId="{E9EF38C6-1B30-4F61-B0EF-083254459E60}" srcId="{D899FACA-CA77-4671-9CA5-0EC2DD3B2C5A}" destId="{2E2084F1-0F11-4174-9B07-7CE82ABD53E6}" srcOrd="1" destOrd="0" parTransId="{D2E8851A-6252-4B8A-82F7-6D3AF34DD31E}" sibTransId="{62061FD5-240B-49D7-8FF5-8FC901DB1469}"/>
    <dgm:cxn modelId="{B73583D3-2AE6-4C4C-8D18-117294C76C37}" type="presOf" srcId="{ABF2B657-A2D9-48EF-AF9D-DB54295765FC}" destId="{190D8537-9E99-4277-9E60-31066079CD80}" srcOrd="0" destOrd="0" presId="urn:microsoft.com/office/officeart/2005/8/layout/hList1"/>
    <dgm:cxn modelId="{4B0498E1-7CAE-46DA-AF90-8D9A3783135C}" srcId="{2AFF7ACC-4462-4399-B357-D3F78936D577}" destId="{B845B2A1-375C-424A-8973-B6A278C58E3E}" srcOrd="0" destOrd="0" parTransId="{11A257A6-BE8D-44C2-8D55-75F0B17A94AF}" sibTransId="{E8783D30-34F5-4FCA-85B8-89EACFA3F0AA}"/>
    <dgm:cxn modelId="{165FFEE1-1172-42BD-B876-F1D8B286740E}" srcId="{6BE3714F-12B7-40AE-9380-78B717F1ED6E}" destId="{1ECB5EFD-9802-4276-8E1F-345409324A3D}" srcOrd="3" destOrd="0" parTransId="{C6F3BBCB-9C5B-47A2-BA88-A4A6DA06194C}" sibTransId="{787AA1AB-AC4F-4348-9F4B-7C50B615C266}"/>
    <dgm:cxn modelId="{6015E2E3-DE4E-49AB-9541-69080AB7E909}" srcId="{1ECB5EFD-9802-4276-8E1F-345409324A3D}" destId="{ABF2B657-A2D9-48EF-AF9D-DB54295765FC}" srcOrd="0" destOrd="0" parTransId="{503C8F9D-6F1A-4F04-8ED2-4149B1A76DA1}" sibTransId="{15CBEDDF-4F51-4974-B4F9-DE2D156FFAD7}"/>
    <dgm:cxn modelId="{BCAF75EF-0CD6-4606-8C36-9EEFFEDDDF1B}" srcId="{2AFF7ACC-4462-4399-B357-D3F78936D577}" destId="{6E04DD7F-28C3-4F77-8621-4C4C79B14B4B}" srcOrd="3" destOrd="0" parTransId="{5E33216B-364F-4E14-A2E2-ACCFF1883926}" sibTransId="{86FA10F3-1958-45FE-BC4D-BBC5A3437C15}"/>
    <dgm:cxn modelId="{9F3D54FA-69D1-40F7-9827-161EC43D3B9C}" type="presOf" srcId="{6BE3714F-12B7-40AE-9380-78B717F1ED6E}" destId="{79411A6B-E0E7-4BFD-8D84-134596BB7169}" srcOrd="0" destOrd="0" presId="urn:microsoft.com/office/officeart/2005/8/layout/hList1"/>
    <dgm:cxn modelId="{2E182BC6-3A63-4DB2-9C6A-4A0675DBA23C}" type="presParOf" srcId="{79411A6B-E0E7-4BFD-8D84-134596BB7169}" destId="{981929F3-8461-4684-A337-703E08E4BB0F}" srcOrd="0" destOrd="0" presId="urn:microsoft.com/office/officeart/2005/8/layout/hList1"/>
    <dgm:cxn modelId="{8214D04E-733D-4374-8D41-409696FC8587}" type="presParOf" srcId="{981929F3-8461-4684-A337-703E08E4BB0F}" destId="{598D0BA4-1590-4EBC-80B0-6FAFF5348437}" srcOrd="0" destOrd="0" presId="urn:microsoft.com/office/officeart/2005/8/layout/hList1"/>
    <dgm:cxn modelId="{8EB048EE-A06B-4DDC-A9A5-983ED9E587CC}" type="presParOf" srcId="{981929F3-8461-4684-A337-703E08E4BB0F}" destId="{FBADE23E-0AF1-4AB8-BC85-B4B3058BEA04}" srcOrd="1" destOrd="0" presId="urn:microsoft.com/office/officeart/2005/8/layout/hList1"/>
    <dgm:cxn modelId="{43406E98-75C4-43FE-858E-121C957328C7}" type="presParOf" srcId="{79411A6B-E0E7-4BFD-8D84-134596BB7169}" destId="{A2B18C88-E96B-418D-B822-BA754878B0A6}" srcOrd="1" destOrd="0" presId="urn:microsoft.com/office/officeart/2005/8/layout/hList1"/>
    <dgm:cxn modelId="{94B1F17B-E136-4A60-9264-2652271608A9}" type="presParOf" srcId="{79411A6B-E0E7-4BFD-8D84-134596BB7169}" destId="{F2A41403-EB4E-4F4B-BE75-CBF07CD4D372}" srcOrd="2" destOrd="0" presId="urn:microsoft.com/office/officeart/2005/8/layout/hList1"/>
    <dgm:cxn modelId="{7AD52479-5FC9-4724-BFE4-1D1BCD6792D0}" type="presParOf" srcId="{F2A41403-EB4E-4F4B-BE75-CBF07CD4D372}" destId="{6AAB1737-44D3-48BF-92E0-B736CA1847A0}" srcOrd="0" destOrd="0" presId="urn:microsoft.com/office/officeart/2005/8/layout/hList1"/>
    <dgm:cxn modelId="{E8762C10-9DE4-43D4-BA0F-272EE44AB25B}" type="presParOf" srcId="{F2A41403-EB4E-4F4B-BE75-CBF07CD4D372}" destId="{1A9DF0BE-2574-4E43-873D-07F91C7C764B}" srcOrd="1" destOrd="0" presId="urn:microsoft.com/office/officeart/2005/8/layout/hList1"/>
    <dgm:cxn modelId="{C7029CE8-F89F-4192-B6F9-887E9EABD147}" type="presParOf" srcId="{79411A6B-E0E7-4BFD-8D84-134596BB7169}" destId="{F849B63D-D5C3-487F-97B1-13C7C4C006C1}" srcOrd="3" destOrd="0" presId="urn:microsoft.com/office/officeart/2005/8/layout/hList1"/>
    <dgm:cxn modelId="{B06C69CA-94AE-49AE-BCA1-D1C7D6272EDA}" type="presParOf" srcId="{79411A6B-E0E7-4BFD-8D84-134596BB7169}" destId="{BBE92D78-53A0-4E08-815A-B5FFE13C1423}" srcOrd="4" destOrd="0" presId="urn:microsoft.com/office/officeart/2005/8/layout/hList1"/>
    <dgm:cxn modelId="{12DE41C1-564D-4168-A2CB-25D9795081C5}" type="presParOf" srcId="{BBE92D78-53A0-4E08-815A-B5FFE13C1423}" destId="{4E3B9297-E5ED-4B64-91FD-4BDDF6868A55}" srcOrd="0" destOrd="0" presId="urn:microsoft.com/office/officeart/2005/8/layout/hList1"/>
    <dgm:cxn modelId="{19588DB4-B32B-421C-8AF8-E55902718397}" type="presParOf" srcId="{BBE92D78-53A0-4E08-815A-B5FFE13C1423}" destId="{D09B466E-B67B-42B7-BC98-2925E68A078F}" srcOrd="1" destOrd="0" presId="urn:microsoft.com/office/officeart/2005/8/layout/hList1"/>
    <dgm:cxn modelId="{F9EAE675-90BE-47E7-B0FE-CB3FA7A01D5C}" type="presParOf" srcId="{79411A6B-E0E7-4BFD-8D84-134596BB7169}" destId="{29717E56-14C9-42D7-997B-43B9C408AC11}" srcOrd="5" destOrd="0" presId="urn:microsoft.com/office/officeart/2005/8/layout/hList1"/>
    <dgm:cxn modelId="{5FA84238-59B3-4240-89DB-ACEC1EEA3A31}" type="presParOf" srcId="{79411A6B-E0E7-4BFD-8D84-134596BB7169}" destId="{AF1AA593-B098-4C9F-876F-CF651B13EF2C}" srcOrd="6" destOrd="0" presId="urn:microsoft.com/office/officeart/2005/8/layout/hList1"/>
    <dgm:cxn modelId="{276546D0-D1FD-4A2C-AAA7-D00CF5EBBB9C}" type="presParOf" srcId="{AF1AA593-B098-4C9F-876F-CF651B13EF2C}" destId="{95812D87-69A1-4442-B574-66DCA7E534CF}" srcOrd="0" destOrd="0" presId="urn:microsoft.com/office/officeart/2005/8/layout/hList1"/>
    <dgm:cxn modelId="{A2BF6AE6-CD55-4684-AAA0-859599BA8334}" type="presParOf" srcId="{AF1AA593-B098-4C9F-876F-CF651B13EF2C}" destId="{190D8537-9E99-4277-9E60-31066079CD8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310AAB-28B7-4301-A5CA-1E4AFE303E6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CEFEC1-6F49-4485-BA5D-A7F8DB5C84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latin typeface="+mj-lt"/>
            </a:rPr>
            <a:t>Responsiveness: Aligning training with skill needs</a:t>
          </a:r>
        </a:p>
      </dgm:t>
    </dgm:pt>
    <dgm:pt modelId="{77184504-E68D-4E90-B901-18BF5664D4DE}" type="parTrans" cxnId="{CDC4B09B-C315-455E-8631-6098232768EB}">
      <dgm:prSet/>
      <dgm:spPr/>
      <dgm:t>
        <a:bodyPr/>
        <a:lstStyle/>
        <a:p>
          <a:endParaRPr lang="en-US"/>
        </a:p>
      </dgm:t>
    </dgm:pt>
    <dgm:pt modelId="{02F524B4-7D5E-441B-A826-6EA2AEB92C28}" type="sibTrans" cxnId="{CDC4B09B-C315-455E-8631-6098232768EB}">
      <dgm:prSet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51FA515A-4800-4539-B864-4056B7A27FD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latin typeface="+mj-lt"/>
            </a:rPr>
            <a:t>Innovation: Adopting innovative technology and pedagogical approaches</a:t>
          </a:r>
        </a:p>
      </dgm:t>
    </dgm:pt>
    <dgm:pt modelId="{B04895DC-8C2E-444A-8845-E0E0F3B3D90F}" type="sibTrans" cxnId="{8C5160C9-B543-4898-8902-EDC30728F8A4}">
      <dgm:prSet/>
      <dgm:spPr/>
      <dgm:t>
        <a:bodyPr/>
        <a:lstStyle/>
        <a:p>
          <a:endParaRPr lang="en-US"/>
        </a:p>
      </dgm:t>
    </dgm:pt>
    <dgm:pt modelId="{A0BBC0CA-CDA2-46BB-9B58-E1C576259520}" type="parTrans" cxnId="{8C5160C9-B543-4898-8902-EDC30728F8A4}">
      <dgm:prSet/>
      <dgm:spPr/>
      <dgm:t>
        <a:bodyPr/>
        <a:lstStyle/>
        <a:p>
          <a:endParaRPr lang="en-US"/>
        </a:p>
      </dgm:t>
    </dgm:pt>
    <dgm:pt modelId="{98014C86-3398-41B9-B7D6-D3A7701E6157}">
      <dgm:prSet/>
      <dgm:spPr>
        <a:solidFill>
          <a:schemeClr val="tx2"/>
        </a:solidFill>
      </dgm:spPr>
      <dgm:t>
        <a:bodyPr/>
        <a:lstStyle/>
        <a:p>
          <a:r>
            <a:rPr lang="en-US" dirty="0">
              <a:latin typeface="+mj-lt"/>
            </a:rPr>
            <a:t>Supporting transitions: Developing transversal skills</a:t>
          </a:r>
        </a:p>
      </dgm:t>
    </dgm:pt>
    <dgm:pt modelId="{F155A7C2-E34D-4218-9531-D4835C50A83C}" type="sibTrans" cxnId="{8B1023D1-FA3A-4006-AAF6-895EA1AF5F91}">
      <dgm:prSet/>
      <dgm:spPr/>
      <dgm:t>
        <a:bodyPr/>
        <a:lstStyle/>
        <a:p>
          <a:endParaRPr lang="en-US"/>
        </a:p>
      </dgm:t>
    </dgm:pt>
    <dgm:pt modelId="{718F9759-4AB8-40CB-BEC2-6F60D080AC79}" type="parTrans" cxnId="{8B1023D1-FA3A-4006-AAF6-895EA1AF5F91}">
      <dgm:prSet/>
      <dgm:spPr/>
      <dgm:t>
        <a:bodyPr/>
        <a:lstStyle/>
        <a:p>
          <a:endParaRPr lang="en-US"/>
        </a:p>
      </dgm:t>
    </dgm:pt>
    <dgm:pt modelId="{5F49C436-E1B9-47DD-B45E-171A0B7F64C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latin typeface="+mj-lt"/>
            </a:rPr>
            <a:t>Flexibility &amp; inclusiveness: Making VET accessible to a diverse group of learners</a:t>
          </a:r>
        </a:p>
      </dgm:t>
    </dgm:pt>
    <dgm:pt modelId="{F057E2E8-368E-448C-94F7-1A308A996AFD}" type="sibTrans" cxnId="{92878DB3-667F-402F-AC5C-EAAB674A6A1B}">
      <dgm:prSet/>
      <dgm:spPr/>
      <dgm:t>
        <a:bodyPr/>
        <a:lstStyle/>
        <a:p>
          <a:endParaRPr lang="en-US"/>
        </a:p>
      </dgm:t>
    </dgm:pt>
    <dgm:pt modelId="{829DBE41-2061-4D76-AACE-E16BC8A4B46B}" type="parTrans" cxnId="{92878DB3-667F-402F-AC5C-EAAB674A6A1B}">
      <dgm:prSet/>
      <dgm:spPr/>
      <dgm:t>
        <a:bodyPr/>
        <a:lstStyle/>
        <a:p>
          <a:endParaRPr lang="en-US"/>
        </a:p>
      </dgm:t>
    </dgm:pt>
    <dgm:pt modelId="{EF85E786-D30D-4749-97B2-C94C3C10FABB}" type="pres">
      <dgm:prSet presAssocID="{7D310AAB-28B7-4301-A5CA-1E4AFE303E63}" presName="Name0" presStyleCnt="0">
        <dgm:presLayoutVars>
          <dgm:chMax val="7"/>
          <dgm:chPref val="7"/>
          <dgm:dir/>
        </dgm:presLayoutVars>
      </dgm:prSet>
      <dgm:spPr/>
    </dgm:pt>
    <dgm:pt modelId="{58FB469A-2757-4874-958A-F531F6BC94A5}" type="pres">
      <dgm:prSet presAssocID="{7D310AAB-28B7-4301-A5CA-1E4AFE303E63}" presName="Name1" presStyleCnt="0"/>
      <dgm:spPr/>
    </dgm:pt>
    <dgm:pt modelId="{E6642DBA-4E97-403D-A2CC-0E08AD45EE64}" type="pres">
      <dgm:prSet presAssocID="{7D310AAB-28B7-4301-A5CA-1E4AFE303E63}" presName="cycle" presStyleCnt="0"/>
      <dgm:spPr/>
    </dgm:pt>
    <dgm:pt modelId="{46A70087-A6CC-470E-B099-7A871113F349}" type="pres">
      <dgm:prSet presAssocID="{7D310AAB-28B7-4301-A5CA-1E4AFE303E63}" presName="srcNode" presStyleLbl="node1" presStyleIdx="0" presStyleCnt="4"/>
      <dgm:spPr/>
    </dgm:pt>
    <dgm:pt modelId="{71ED2883-8803-4FEB-BD84-1C5A96F096CC}" type="pres">
      <dgm:prSet presAssocID="{7D310AAB-28B7-4301-A5CA-1E4AFE303E63}" presName="conn" presStyleLbl="parChTrans1D2" presStyleIdx="0" presStyleCnt="1"/>
      <dgm:spPr/>
    </dgm:pt>
    <dgm:pt modelId="{5B173349-88C6-4F7A-91F8-5112F5DD7D4D}" type="pres">
      <dgm:prSet presAssocID="{7D310AAB-28B7-4301-A5CA-1E4AFE303E63}" presName="extraNode" presStyleLbl="node1" presStyleIdx="0" presStyleCnt="4"/>
      <dgm:spPr/>
    </dgm:pt>
    <dgm:pt modelId="{BF65EE5C-3231-4644-AD18-339F7AF0ECEF}" type="pres">
      <dgm:prSet presAssocID="{7D310AAB-28B7-4301-A5CA-1E4AFE303E63}" presName="dstNode" presStyleLbl="node1" presStyleIdx="0" presStyleCnt="4"/>
      <dgm:spPr/>
    </dgm:pt>
    <dgm:pt modelId="{D175EEFD-6FBB-4D8A-BF51-EDABB651185F}" type="pres">
      <dgm:prSet presAssocID="{60CEFEC1-6F49-4485-BA5D-A7F8DB5C84F0}" presName="text_1" presStyleLbl="node1" presStyleIdx="0" presStyleCnt="4">
        <dgm:presLayoutVars>
          <dgm:bulletEnabled val="1"/>
        </dgm:presLayoutVars>
      </dgm:prSet>
      <dgm:spPr/>
    </dgm:pt>
    <dgm:pt modelId="{9841E4CC-DE0B-4F4E-96D2-5AE36422BA1F}" type="pres">
      <dgm:prSet presAssocID="{60CEFEC1-6F49-4485-BA5D-A7F8DB5C84F0}" presName="accent_1" presStyleCnt="0"/>
      <dgm:spPr/>
    </dgm:pt>
    <dgm:pt modelId="{7EE01667-CBAE-4820-8B85-593788341E8F}" type="pres">
      <dgm:prSet presAssocID="{60CEFEC1-6F49-4485-BA5D-A7F8DB5C84F0}" presName="accentRepeatNode" presStyleLbl="solidFgAcc1" presStyleIdx="0" presStyleCnt="4"/>
      <dgm:spPr>
        <a:ln>
          <a:solidFill>
            <a:schemeClr val="accent3"/>
          </a:solidFill>
        </a:ln>
      </dgm:spPr>
    </dgm:pt>
    <dgm:pt modelId="{EEA27956-EB01-4EC3-A930-DAC7306D8DB9}" type="pres">
      <dgm:prSet presAssocID="{5F49C436-E1B9-47DD-B45E-171A0B7F64C9}" presName="text_2" presStyleLbl="node1" presStyleIdx="1" presStyleCnt="4">
        <dgm:presLayoutVars>
          <dgm:bulletEnabled val="1"/>
        </dgm:presLayoutVars>
      </dgm:prSet>
      <dgm:spPr/>
    </dgm:pt>
    <dgm:pt modelId="{50A42B2F-621A-4A4F-8942-7FA389946A0F}" type="pres">
      <dgm:prSet presAssocID="{5F49C436-E1B9-47DD-B45E-171A0B7F64C9}" presName="accent_2" presStyleCnt="0"/>
      <dgm:spPr/>
    </dgm:pt>
    <dgm:pt modelId="{3AF9A29C-9AD6-416F-BE18-0DB710B98102}" type="pres">
      <dgm:prSet presAssocID="{5F49C436-E1B9-47DD-B45E-171A0B7F64C9}" presName="accentRepeatNode" presStyleLbl="solidFgAcc1" presStyleIdx="1" presStyleCnt="4"/>
      <dgm:spPr>
        <a:ln>
          <a:solidFill>
            <a:schemeClr val="accent3"/>
          </a:solidFill>
        </a:ln>
      </dgm:spPr>
    </dgm:pt>
    <dgm:pt modelId="{A4D5D169-0294-4D93-A9AA-9EA02CC8EABF}" type="pres">
      <dgm:prSet presAssocID="{98014C86-3398-41B9-B7D6-D3A7701E6157}" presName="text_3" presStyleLbl="node1" presStyleIdx="2" presStyleCnt="4">
        <dgm:presLayoutVars>
          <dgm:bulletEnabled val="1"/>
        </dgm:presLayoutVars>
      </dgm:prSet>
      <dgm:spPr/>
    </dgm:pt>
    <dgm:pt modelId="{BE9E9934-482E-4D60-9B42-BD0ADED60AC8}" type="pres">
      <dgm:prSet presAssocID="{98014C86-3398-41B9-B7D6-D3A7701E6157}" presName="accent_3" presStyleCnt="0"/>
      <dgm:spPr/>
    </dgm:pt>
    <dgm:pt modelId="{8FD031C4-C6A1-4B79-A322-029EC9941AC7}" type="pres">
      <dgm:prSet presAssocID="{98014C86-3398-41B9-B7D6-D3A7701E6157}" presName="accentRepeatNode" presStyleLbl="solidFgAcc1" presStyleIdx="2" presStyleCnt="4"/>
      <dgm:spPr>
        <a:ln>
          <a:solidFill>
            <a:schemeClr val="accent3"/>
          </a:solidFill>
        </a:ln>
      </dgm:spPr>
    </dgm:pt>
    <dgm:pt modelId="{1EFA0122-3C39-4CC4-B377-BBE16CC8028C}" type="pres">
      <dgm:prSet presAssocID="{51FA515A-4800-4539-B864-4056B7A27FDE}" presName="text_4" presStyleLbl="node1" presStyleIdx="3" presStyleCnt="4">
        <dgm:presLayoutVars>
          <dgm:bulletEnabled val="1"/>
        </dgm:presLayoutVars>
      </dgm:prSet>
      <dgm:spPr/>
    </dgm:pt>
    <dgm:pt modelId="{D057D179-6B73-41CE-B4C4-A72027FDA06C}" type="pres">
      <dgm:prSet presAssocID="{51FA515A-4800-4539-B864-4056B7A27FDE}" presName="accent_4" presStyleCnt="0"/>
      <dgm:spPr/>
    </dgm:pt>
    <dgm:pt modelId="{8144D08B-BFF7-4E70-B212-AD2C4D4E2763}" type="pres">
      <dgm:prSet presAssocID="{51FA515A-4800-4539-B864-4056B7A27FDE}" presName="accentRepeatNode" presStyleLbl="solidFgAcc1" presStyleIdx="3" presStyleCnt="4"/>
      <dgm:spPr>
        <a:ln>
          <a:solidFill>
            <a:schemeClr val="accent3"/>
          </a:solidFill>
        </a:ln>
      </dgm:spPr>
    </dgm:pt>
  </dgm:ptLst>
  <dgm:cxnLst>
    <dgm:cxn modelId="{543AA417-D004-4B18-807A-07D546A11F7F}" type="presOf" srcId="{60CEFEC1-6F49-4485-BA5D-A7F8DB5C84F0}" destId="{D175EEFD-6FBB-4D8A-BF51-EDABB651185F}" srcOrd="0" destOrd="0" presId="urn:microsoft.com/office/officeart/2008/layout/VerticalCurvedList"/>
    <dgm:cxn modelId="{2C49F221-9B02-4D8C-8EB9-3E045272248F}" type="presOf" srcId="{98014C86-3398-41B9-B7D6-D3A7701E6157}" destId="{A4D5D169-0294-4D93-A9AA-9EA02CC8EABF}" srcOrd="0" destOrd="0" presId="urn:microsoft.com/office/officeart/2008/layout/VerticalCurvedList"/>
    <dgm:cxn modelId="{6D4A205C-0CF8-4FED-B0C9-383B5AD29EA1}" type="presOf" srcId="{02F524B4-7D5E-441B-A826-6EA2AEB92C28}" destId="{71ED2883-8803-4FEB-BD84-1C5A96F096CC}" srcOrd="0" destOrd="0" presId="urn:microsoft.com/office/officeart/2008/layout/VerticalCurvedList"/>
    <dgm:cxn modelId="{CDC4B09B-C315-455E-8631-6098232768EB}" srcId="{7D310AAB-28B7-4301-A5CA-1E4AFE303E63}" destId="{60CEFEC1-6F49-4485-BA5D-A7F8DB5C84F0}" srcOrd="0" destOrd="0" parTransId="{77184504-E68D-4E90-B901-18BF5664D4DE}" sibTransId="{02F524B4-7D5E-441B-A826-6EA2AEB92C28}"/>
    <dgm:cxn modelId="{3F80B8B0-6931-4F63-BA10-00505869EC29}" type="presOf" srcId="{5F49C436-E1B9-47DD-B45E-171A0B7F64C9}" destId="{EEA27956-EB01-4EC3-A930-DAC7306D8DB9}" srcOrd="0" destOrd="0" presId="urn:microsoft.com/office/officeart/2008/layout/VerticalCurvedList"/>
    <dgm:cxn modelId="{92878DB3-667F-402F-AC5C-EAAB674A6A1B}" srcId="{7D310AAB-28B7-4301-A5CA-1E4AFE303E63}" destId="{5F49C436-E1B9-47DD-B45E-171A0B7F64C9}" srcOrd="1" destOrd="0" parTransId="{829DBE41-2061-4D76-AACE-E16BC8A4B46B}" sibTransId="{F057E2E8-368E-448C-94F7-1A308A996AFD}"/>
    <dgm:cxn modelId="{7E689CBC-435D-454B-9717-3FD359DCF1C4}" type="presOf" srcId="{51FA515A-4800-4539-B864-4056B7A27FDE}" destId="{1EFA0122-3C39-4CC4-B377-BBE16CC8028C}" srcOrd="0" destOrd="0" presId="urn:microsoft.com/office/officeart/2008/layout/VerticalCurvedList"/>
    <dgm:cxn modelId="{8C5160C9-B543-4898-8902-EDC30728F8A4}" srcId="{7D310AAB-28B7-4301-A5CA-1E4AFE303E63}" destId="{51FA515A-4800-4539-B864-4056B7A27FDE}" srcOrd="3" destOrd="0" parTransId="{A0BBC0CA-CDA2-46BB-9B58-E1C576259520}" sibTransId="{B04895DC-8C2E-444A-8845-E0E0F3B3D90F}"/>
    <dgm:cxn modelId="{CD86B6CC-90A4-48B0-9274-57754F93B36E}" type="presOf" srcId="{7D310AAB-28B7-4301-A5CA-1E4AFE303E63}" destId="{EF85E786-D30D-4749-97B2-C94C3C10FABB}" srcOrd="0" destOrd="0" presId="urn:microsoft.com/office/officeart/2008/layout/VerticalCurvedList"/>
    <dgm:cxn modelId="{8B1023D1-FA3A-4006-AAF6-895EA1AF5F91}" srcId="{7D310AAB-28B7-4301-A5CA-1E4AFE303E63}" destId="{98014C86-3398-41B9-B7D6-D3A7701E6157}" srcOrd="2" destOrd="0" parTransId="{718F9759-4AB8-40CB-BEC2-6F60D080AC79}" sibTransId="{F155A7C2-E34D-4218-9531-D4835C50A83C}"/>
    <dgm:cxn modelId="{BE691863-EFAE-45B9-88BE-D5E8140615CD}" type="presParOf" srcId="{EF85E786-D30D-4749-97B2-C94C3C10FABB}" destId="{58FB469A-2757-4874-958A-F531F6BC94A5}" srcOrd="0" destOrd="0" presId="urn:microsoft.com/office/officeart/2008/layout/VerticalCurvedList"/>
    <dgm:cxn modelId="{7633B05D-921C-451D-9A4E-A146D4D4C809}" type="presParOf" srcId="{58FB469A-2757-4874-958A-F531F6BC94A5}" destId="{E6642DBA-4E97-403D-A2CC-0E08AD45EE64}" srcOrd="0" destOrd="0" presId="urn:microsoft.com/office/officeart/2008/layout/VerticalCurvedList"/>
    <dgm:cxn modelId="{7F13BE6A-4639-4B98-BB94-1EAE49F1AF35}" type="presParOf" srcId="{E6642DBA-4E97-403D-A2CC-0E08AD45EE64}" destId="{46A70087-A6CC-470E-B099-7A871113F349}" srcOrd="0" destOrd="0" presId="urn:microsoft.com/office/officeart/2008/layout/VerticalCurvedList"/>
    <dgm:cxn modelId="{76C3DCF0-C34C-40EC-B3E2-AE41D1332477}" type="presParOf" srcId="{E6642DBA-4E97-403D-A2CC-0E08AD45EE64}" destId="{71ED2883-8803-4FEB-BD84-1C5A96F096CC}" srcOrd="1" destOrd="0" presId="urn:microsoft.com/office/officeart/2008/layout/VerticalCurvedList"/>
    <dgm:cxn modelId="{0A4E8248-991B-4FF9-BAEB-73411FC11FAE}" type="presParOf" srcId="{E6642DBA-4E97-403D-A2CC-0E08AD45EE64}" destId="{5B173349-88C6-4F7A-91F8-5112F5DD7D4D}" srcOrd="2" destOrd="0" presId="urn:microsoft.com/office/officeart/2008/layout/VerticalCurvedList"/>
    <dgm:cxn modelId="{1FDEDEE5-D08D-432A-AA2D-C6D17B5B64D2}" type="presParOf" srcId="{E6642DBA-4E97-403D-A2CC-0E08AD45EE64}" destId="{BF65EE5C-3231-4644-AD18-339F7AF0ECEF}" srcOrd="3" destOrd="0" presId="urn:microsoft.com/office/officeart/2008/layout/VerticalCurvedList"/>
    <dgm:cxn modelId="{A5330141-365E-4C22-A9FC-EC09B87082F1}" type="presParOf" srcId="{58FB469A-2757-4874-958A-F531F6BC94A5}" destId="{D175EEFD-6FBB-4D8A-BF51-EDABB651185F}" srcOrd="1" destOrd="0" presId="urn:microsoft.com/office/officeart/2008/layout/VerticalCurvedList"/>
    <dgm:cxn modelId="{59DA9F6E-C607-433F-B628-5662027F3CFF}" type="presParOf" srcId="{58FB469A-2757-4874-958A-F531F6BC94A5}" destId="{9841E4CC-DE0B-4F4E-96D2-5AE36422BA1F}" srcOrd="2" destOrd="0" presId="urn:microsoft.com/office/officeart/2008/layout/VerticalCurvedList"/>
    <dgm:cxn modelId="{CBC09246-76C5-4866-9B52-6D61005207E5}" type="presParOf" srcId="{9841E4CC-DE0B-4F4E-96D2-5AE36422BA1F}" destId="{7EE01667-CBAE-4820-8B85-593788341E8F}" srcOrd="0" destOrd="0" presId="urn:microsoft.com/office/officeart/2008/layout/VerticalCurvedList"/>
    <dgm:cxn modelId="{D573D959-D765-4637-A56F-2ECFC129559C}" type="presParOf" srcId="{58FB469A-2757-4874-958A-F531F6BC94A5}" destId="{EEA27956-EB01-4EC3-A930-DAC7306D8DB9}" srcOrd="3" destOrd="0" presId="urn:microsoft.com/office/officeart/2008/layout/VerticalCurvedList"/>
    <dgm:cxn modelId="{3F48AE72-B377-4DBE-984F-F5E0BB2A0B3E}" type="presParOf" srcId="{58FB469A-2757-4874-958A-F531F6BC94A5}" destId="{50A42B2F-621A-4A4F-8942-7FA389946A0F}" srcOrd="4" destOrd="0" presId="urn:microsoft.com/office/officeart/2008/layout/VerticalCurvedList"/>
    <dgm:cxn modelId="{9BE7E7A2-3C60-412F-A7D8-25FC630F4C9F}" type="presParOf" srcId="{50A42B2F-621A-4A4F-8942-7FA389946A0F}" destId="{3AF9A29C-9AD6-416F-BE18-0DB710B98102}" srcOrd="0" destOrd="0" presId="urn:microsoft.com/office/officeart/2008/layout/VerticalCurvedList"/>
    <dgm:cxn modelId="{2990CA2D-FF70-45E0-9AE0-18C768EF73FE}" type="presParOf" srcId="{58FB469A-2757-4874-958A-F531F6BC94A5}" destId="{A4D5D169-0294-4D93-A9AA-9EA02CC8EABF}" srcOrd="5" destOrd="0" presId="urn:microsoft.com/office/officeart/2008/layout/VerticalCurvedList"/>
    <dgm:cxn modelId="{1AA0BC87-B150-4810-8176-11A07D9B2D80}" type="presParOf" srcId="{58FB469A-2757-4874-958A-F531F6BC94A5}" destId="{BE9E9934-482E-4D60-9B42-BD0ADED60AC8}" srcOrd="6" destOrd="0" presId="urn:microsoft.com/office/officeart/2008/layout/VerticalCurvedList"/>
    <dgm:cxn modelId="{50572439-FD99-424C-A223-19983ADE844A}" type="presParOf" srcId="{BE9E9934-482E-4D60-9B42-BD0ADED60AC8}" destId="{8FD031C4-C6A1-4B79-A322-029EC9941AC7}" srcOrd="0" destOrd="0" presId="urn:microsoft.com/office/officeart/2008/layout/VerticalCurvedList"/>
    <dgm:cxn modelId="{2E8C88AA-D7BD-482C-9161-AF045C48F97E}" type="presParOf" srcId="{58FB469A-2757-4874-958A-F531F6BC94A5}" destId="{1EFA0122-3C39-4CC4-B377-BBE16CC8028C}" srcOrd="7" destOrd="0" presId="urn:microsoft.com/office/officeart/2008/layout/VerticalCurvedList"/>
    <dgm:cxn modelId="{F07A65FA-C0FF-4E80-A2AF-9D5D5D095533}" type="presParOf" srcId="{58FB469A-2757-4874-958A-F531F6BC94A5}" destId="{D057D179-6B73-41CE-B4C4-A72027FDA06C}" srcOrd="8" destOrd="0" presId="urn:microsoft.com/office/officeart/2008/layout/VerticalCurvedList"/>
    <dgm:cxn modelId="{DDBAD654-0AB4-487E-A02B-DC193C418D28}" type="presParOf" srcId="{D057D179-6B73-41CE-B4C4-A72027FDA06C}" destId="{8144D08B-BFF7-4E70-B212-AD2C4D4E276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8EF8AB-B444-4692-845E-141D32DDC56B}" type="doc">
      <dgm:prSet loTypeId="urn:microsoft.com/office/officeart/2005/8/layout/matrix3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6D964AF-C9C1-4433-A2DB-76EE4149F66D}">
      <dgm:prSet phldrT="[Text]"/>
      <dgm:spPr/>
      <dgm:t>
        <a:bodyPr/>
        <a:lstStyle/>
        <a:p>
          <a:r>
            <a:rPr lang="en-US" dirty="0">
              <a:latin typeface="+mj-lt"/>
            </a:rPr>
            <a:t>Comprehensive dataset on VET</a:t>
          </a:r>
        </a:p>
      </dgm:t>
    </dgm:pt>
    <dgm:pt modelId="{1FCF80D9-917E-4BCB-863C-DAA179F8C27E}" type="parTrans" cxnId="{BD8ACBEE-BEA4-4A79-92AF-F8AE046C7FF0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7C8530E-978D-402C-A180-8FA0A71F1F9F}" type="sibTrans" cxnId="{BD8ACBEE-BEA4-4A79-92AF-F8AE046C7FF0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1283963-05EE-41A8-97BD-2367DB35DA13}">
      <dgm:prSet phldrT="[Text]"/>
      <dgm:spPr/>
      <dgm:t>
        <a:bodyPr/>
        <a:lstStyle/>
        <a:p>
          <a:r>
            <a:rPr lang="en-US" dirty="0">
              <a:latin typeface="+mj-lt"/>
            </a:rPr>
            <a:t>Beyond participation &amp; employment rates</a:t>
          </a:r>
        </a:p>
      </dgm:t>
    </dgm:pt>
    <dgm:pt modelId="{49C52794-C408-4C23-9404-ED85B53E9242}" type="parTrans" cxnId="{3ECFE594-9E21-4CB6-BAD7-18DCF2B8310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9E61968-712C-47BB-85FD-329AC1EBB4DE}" type="sibTrans" cxnId="{3ECFE594-9E21-4CB6-BAD7-18DCF2B8310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21EC8FA-41D2-4B9D-9684-85E964424C0E}">
      <dgm:prSet phldrT="[Text]"/>
      <dgm:spPr/>
      <dgm:t>
        <a:bodyPr/>
        <a:lstStyle/>
        <a:p>
          <a:r>
            <a:rPr lang="en-US" dirty="0">
              <a:latin typeface="+mj-lt"/>
            </a:rPr>
            <a:t>Internationally comparable data on the performance of VET systems</a:t>
          </a:r>
        </a:p>
      </dgm:t>
    </dgm:pt>
    <dgm:pt modelId="{2AE1E2E5-B540-47F6-8AB5-48929DCC5E7D}" type="parTrans" cxnId="{F7BD6555-A2E7-4645-BFA5-6FFC76A2ACB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B9A1609-B4B3-4550-A935-06F1C09EF785}" type="sibTrans" cxnId="{F7BD6555-A2E7-4645-BFA5-6FFC76A2ACB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579285E-8E0D-40C8-A485-C347180E921C}">
      <dgm:prSet phldrT="[Text]"/>
      <dgm:spPr/>
      <dgm:t>
        <a:bodyPr/>
        <a:lstStyle/>
        <a:p>
          <a:r>
            <a:rPr lang="en-US" dirty="0">
              <a:latin typeface="+mj-lt"/>
            </a:rPr>
            <a:t>Peer learning opportunities</a:t>
          </a:r>
        </a:p>
      </dgm:t>
    </dgm:pt>
    <dgm:pt modelId="{BD5557A5-ABCD-4038-8BF3-8A7C517C5007}" type="parTrans" cxnId="{0E3B0A9E-4F82-42FD-BBCF-1BFA32F19CD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C87C864-A4E8-4C00-8105-2C9A037BC28E}" type="sibTrans" cxnId="{0E3B0A9E-4F82-42FD-BBCF-1BFA32F19CD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CC53F2C-4383-4A0C-86FA-B9E08CA8AE66}" type="pres">
      <dgm:prSet presAssocID="{488EF8AB-B444-4692-845E-141D32DDC56B}" presName="matrix" presStyleCnt="0">
        <dgm:presLayoutVars>
          <dgm:chMax val="1"/>
          <dgm:dir/>
          <dgm:resizeHandles val="exact"/>
        </dgm:presLayoutVars>
      </dgm:prSet>
      <dgm:spPr/>
    </dgm:pt>
    <dgm:pt modelId="{81837F7D-9A3A-496D-B4CA-F0998896EC9D}" type="pres">
      <dgm:prSet presAssocID="{488EF8AB-B444-4692-845E-141D32DDC56B}" presName="diamond" presStyleLbl="bgShp" presStyleIdx="0" presStyleCnt="1"/>
      <dgm:spPr/>
    </dgm:pt>
    <dgm:pt modelId="{B7FF4E20-7CF5-413F-B57C-AF5EDD7AC8ED}" type="pres">
      <dgm:prSet presAssocID="{488EF8AB-B444-4692-845E-141D32DDC56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ED465C9-ABCB-4A6B-85C8-893DA70EB897}" type="pres">
      <dgm:prSet presAssocID="{488EF8AB-B444-4692-845E-141D32DDC56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5A90257-E2DA-4F46-8292-555F76E355EA}" type="pres">
      <dgm:prSet presAssocID="{488EF8AB-B444-4692-845E-141D32DDC56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5D76108-94EA-4C62-889A-5DF836B07ABE}" type="pres">
      <dgm:prSet presAssocID="{488EF8AB-B444-4692-845E-141D32DDC56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AB45121-A2DD-4976-8DD2-95AB2C1AB704}" type="presOf" srcId="{F1283963-05EE-41A8-97BD-2367DB35DA13}" destId="{9ED465C9-ABCB-4A6B-85C8-893DA70EB897}" srcOrd="0" destOrd="0" presId="urn:microsoft.com/office/officeart/2005/8/layout/matrix3"/>
    <dgm:cxn modelId="{C193234C-6713-4F7C-BCA6-6C0A629BB780}" type="presOf" srcId="{46D964AF-C9C1-4433-A2DB-76EE4149F66D}" destId="{B7FF4E20-7CF5-413F-B57C-AF5EDD7AC8ED}" srcOrd="0" destOrd="0" presId="urn:microsoft.com/office/officeart/2005/8/layout/matrix3"/>
    <dgm:cxn modelId="{F7BD6555-A2E7-4645-BFA5-6FFC76A2ACB5}" srcId="{488EF8AB-B444-4692-845E-141D32DDC56B}" destId="{D21EC8FA-41D2-4B9D-9684-85E964424C0E}" srcOrd="2" destOrd="0" parTransId="{2AE1E2E5-B540-47F6-8AB5-48929DCC5E7D}" sibTransId="{DB9A1609-B4B3-4550-A935-06F1C09EF785}"/>
    <dgm:cxn modelId="{24C32A58-F2AB-4699-83D8-C5B596DDD75C}" type="presOf" srcId="{D21EC8FA-41D2-4B9D-9684-85E964424C0E}" destId="{95A90257-E2DA-4F46-8292-555F76E355EA}" srcOrd="0" destOrd="0" presId="urn:microsoft.com/office/officeart/2005/8/layout/matrix3"/>
    <dgm:cxn modelId="{F8F66E88-3881-42C1-82CB-31BE2BEDC225}" type="presOf" srcId="{488EF8AB-B444-4692-845E-141D32DDC56B}" destId="{6CC53F2C-4383-4A0C-86FA-B9E08CA8AE66}" srcOrd="0" destOrd="0" presId="urn:microsoft.com/office/officeart/2005/8/layout/matrix3"/>
    <dgm:cxn modelId="{3ECFE594-9E21-4CB6-BAD7-18DCF2B83107}" srcId="{488EF8AB-B444-4692-845E-141D32DDC56B}" destId="{F1283963-05EE-41A8-97BD-2367DB35DA13}" srcOrd="1" destOrd="0" parTransId="{49C52794-C408-4C23-9404-ED85B53E9242}" sibTransId="{D9E61968-712C-47BB-85FD-329AC1EBB4DE}"/>
    <dgm:cxn modelId="{0E3B0A9E-4F82-42FD-BBCF-1BFA32F19CD8}" srcId="{488EF8AB-B444-4692-845E-141D32DDC56B}" destId="{9579285E-8E0D-40C8-A485-C347180E921C}" srcOrd="3" destOrd="0" parTransId="{BD5557A5-ABCD-4038-8BF3-8A7C517C5007}" sibTransId="{CC87C864-A4E8-4C00-8105-2C9A037BC28E}"/>
    <dgm:cxn modelId="{BD8ACBEE-BEA4-4A79-92AF-F8AE046C7FF0}" srcId="{488EF8AB-B444-4692-845E-141D32DDC56B}" destId="{46D964AF-C9C1-4433-A2DB-76EE4149F66D}" srcOrd="0" destOrd="0" parTransId="{1FCF80D9-917E-4BCB-863C-DAA179F8C27E}" sibTransId="{C7C8530E-978D-402C-A180-8FA0A71F1F9F}"/>
    <dgm:cxn modelId="{3C8EECF0-36B3-47A5-90AB-1B4916617AE1}" type="presOf" srcId="{9579285E-8E0D-40C8-A485-C347180E921C}" destId="{65D76108-94EA-4C62-889A-5DF836B07ABE}" srcOrd="0" destOrd="0" presId="urn:microsoft.com/office/officeart/2005/8/layout/matrix3"/>
    <dgm:cxn modelId="{9B6AA971-0F3D-4B5E-B235-D25D0710C832}" type="presParOf" srcId="{6CC53F2C-4383-4A0C-86FA-B9E08CA8AE66}" destId="{81837F7D-9A3A-496D-B4CA-F0998896EC9D}" srcOrd="0" destOrd="0" presId="urn:microsoft.com/office/officeart/2005/8/layout/matrix3"/>
    <dgm:cxn modelId="{57773019-6EE2-48B6-887F-2C60F2AE0A72}" type="presParOf" srcId="{6CC53F2C-4383-4A0C-86FA-B9E08CA8AE66}" destId="{B7FF4E20-7CF5-413F-B57C-AF5EDD7AC8ED}" srcOrd="1" destOrd="0" presId="urn:microsoft.com/office/officeart/2005/8/layout/matrix3"/>
    <dgm:cxn modelId="{00DF897C-3E7A-43ED-B7ED-11E111977459}" type="presParOf" srcId="{6CC53F2C-4383-4A0C-86FA-B9E08CA8AE66}" destId="{9ED465C9-ABCB-4A6B-85C8-893DA70EB897}" srcOrd="2" destOrd="0" presId="urn:microsoft.com/office/officeart/2005/8/layout/matrix3"/>
    <dgm:cxn modelId="{59DAA99A-8D89-4445-A1D8-8F882792F2A1}" type="presParOf" srcId="{6CC53F2C-4383-4A0C-86FA-B9E08CA8AE66}" destId="{95A90257-E2DA-4F46-8292-555F76E355EA}" srcOrd="3" destOrd="0" presId="urn:microsoft.com/office/officeart/2005/8/layout/matrix3"/>
    <dgm:cxn modelId="{10EDFBEE-F3DC-4CA5-BDFC-8F4A94E9B147}" type="presParOf" srcId="{6CC53F2C-4383-4A0C-86FA-B9E08CA8AE66}" destId="{65D76108-94EA-4C62-889A-5DF836B07AB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D0BA4-1590-4EBC-80B0-6FAFF5348437}">
      <dsp:nvSpPr>
        <dsp:cNvPr id="0" name=""/>
        <dsp:cNvSpPr/>
      </dsp:nvSpPr>
      <dsp:spPr>
        <a:xfrm>
          <a:off x="3931" y="603767"/>
          <a:ext cx="2364060" cy="945624"/>
        </a:xfrm>
        <a:prstGeom prst="rect">
          <a:avLst/>
        </a:prstGeom>
        <a:solidFill>
          <a:srgbClr val="19BAF3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+mj-lt"/>
            </a:rPr>
            <a:t>Level 2 and 3 FE programmes</a:t>
          </a:r>
          <a:endParaRPr lang="en-US" sz="1600" b="1" kern="1200" dirty="0">
            <a:latin typeface="+mj-lt"/>
          </a:endParaRPr>
        </a:p>
      </dsp:txBody>
      <dsp:txXfrm>
        <a:off x="3931" y="603767"/>
        <a:ext cx="2364060" cy="945624"/>
      </dsp:txXfrm>
    </dsp:sp>
    <dsp:sp modelId="{FBADE23E-0AF1-4AB8-BC85-B4B3058BEA04}">
      <dsp:nvSpPr>
        <dsp:cNvPr id="0" name=""/>
        <dsp:cNvSpPr/>
      </dsp:nvSpPr>
      <dsp:spPr>
        <a:xfrm>
          <a:off x="3931" y="1549392"/>
          <a:ext cx="2364060" cy="3211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+mj-lt"/>
            </a:rPr>
            <a:t>Theses courses typically offer an introduction to the cyber security field.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kern="1200" dirty="0">
              <a:latin typeface="+mj-lt"/>
            </a:rPr>
            <a:t>Level 2</a:t>
          </a:r>
          <a:endParaRPr lang="en-US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kern="1200" dirty="0">
              <a:latin typeface="+mj-lt"/>
            </a:rPr>
            <a:t>Level 3</a:t>
          </a:r>
          <a:endParaRPr lang="en-US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u="none" kern="1200" dirty="0">
              <a:latin typeface="+mj-lt"/>
            </a:rPr>
            <a:t>T-Levels</a:t>
          </a:r>
          <a:endParaRPr lang="en-US" sz="1600" u="sng" kern="1200" dirty="0">
            <a:latin typeface="+mj-lt"/>
          </a:endParaRPr>
        </a:p>
      </dsp:txBody>
      <dsp:txXfrm>
        <a:off x="3931" y="1549392"/>
        <a:ext cx="2364060" cy="3211649"/>
      </dsp:txXfrm>
    </dsp:sp>
    <dsp:sp modelId="{6AAB1737-44D3-48BF-92E0-B736CA1847A0}">
      <dsp:nvSpPr>
        <dsp:cNvPr id="0" name=""/>
        <dsp:cNvSpPr/>
      </dsp:nvSpPr>
      <dsp:spPr>
        <a:xfrm>
          <a:off x="2698960" y="603767"/>
          <a:ext cx="2364060" cy="945624"/>
        </a:xfrm>
        <a:prstGeom prst="rect">
          <a:avLst/>
        </a:prstGeom>
        <a:solidFill>
          <a:srgbClr val="19BAF3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+mj-lt"/>
            </a:rPr>
            <a:t>Higher Technical education (Level 4 and 5)</a:t>
          </a:r>
          <a:endParaRPr lang="en-US" sz="1600" b="1" kern="1200" dirty="0">
            <a:latin typeface="+mj-lt"/>
          </a:endParaRPr>
        </a:p>
      </dsp:txBody>
      <dsp:txXfrm>
        <a:off x="2698960" y="603767"/>
        <a:ext cx="2364060" cy="945624"/>
      </dsp:txXfrm>
    </dsp:sp>
    <dsp:sp modelId="{1A9DF0BE-2574-4E43-873D-07F91C7C764B}">
      <dsp:nvSpPr>
        <dsp:cNvPr id="0" name=""/>
        <dsp:cNvSpPr/>
      </dsp:nvSpPr>
      <dsp:spPr>
        <a:xfrm>
          <a:off x="2698960" y="1549392"/>
          <a:ext cx="2364060" cy="3211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9BAF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kern="1200" dirty="0">
              <a:latin typeface="+mj-lt"/>
            </a:rPr>
            <a:t>These courses allow learners to develop cyber security skills at more advanced levels.</a:t>
          </a:r>
          <a:endParaRPr lang="en-US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kern="1200" dirty="0">
              <a:latin typeface="+mj-lt"/>
            </a:rPr>
            <a:t>Higher Technical Qualifications (HTQs).</a:t>
          </a:r>
          <a:endParaRPr lang="en-US" sz="1600" kern="1200" dirty="0">
            <a:latin typeface="+mj-lt"/>
          </a:endParaRPr>
        </a:p>
      </dsp:txBody>
      <dsp:txXfrm>
        <a:off x="2698960" y="1549392"/>
        <a:ext cx="2364060" cy="3211649"/>
      </dsp:txXfrm>
    </dsp:sp>
    <dsp:sp modelId="{4E3B9297-E5ED-4B64-91FD-4BDDF6868A55}">
      <dsp:nvSpPr>
        <dsp:cNvPr id="0" name=""/>
        <dsp:cNvSpPr/>
      </dsp:nvSpPr>
      <dsp:spPr>
        <a:xfrm>
          <a:off x="5393989" y="603767"/>
          <a:ext cx="2364060" cy="945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+mj-lt"/>
            </a:rPr>
            <a:t>Apprenticeships</a:t>
          </a:r>
          <a:endParaRPr lang="en-US" sz="1600" b="1" kern="1200" dirty="0">
            <a:latin typeface="+mj-lt"/>
          </a:endParaRPr>
        </a:p>
      </dsp:txBody>
      <dsp:txXfrm>
        <a:off x="5393989" y="603767"/>
        <a:ext cx="2364060" cy="945624"/>
      </dsp:txXfrm>
    </dsp:sp>
    <dsp:sp modelId="{D09B466E-B67B-42B7-BC98-2925E68A078F}">
      <dsp:nvSpPr>
        <dsp:cNvPr id="0" name=""/>
        <dsp:cNvSpPr/>
      </dsp:nvSpPr>
      <dsp:spPr>
        <a:xfrm>
          <a:off x="5393989" y="1549392"/>
          <a:ext cx="2364060" cy="3211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Cyber security technician at level 3 (intermediate)</a:t>
          </a:r>
          <a:endParaRPr lang="en-US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cyber security technologist at level 4 (Higher level)</a:t>
          </a:r>
          <a:endParaRPr lang="en-US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cyber security technical professional at level 6 (degree level). </a:t>
          </a:r>
          <a:endParaRPr lang="en-US" sz="1600" kern="1200" dirty="0">
            <a:latin typeface="+mj-lt"/>
          </a:endParaRPr>
        </a:p>
      </dsp:txBody>
      <dsp:txXfrm>
        <a:off x="5393989" y="1549392"/>
        <a:ext cx="2364060" cy="3211649"/>
      </dsp:txXfrm>
    </dsp:sp>
    <dsp:sp modelId="{95812D87-69A1-4442-B574-66DCA7E534CF}">
      <dsp:nvSpPr>
        <dsp:cNvPr id="0" name=""/>
        <dsp:cNvSpPr/>
      </dsp:nvSpPr>
      <dsp:spPr>
        <a:xfrm>
          <a:off x="8089018" y="603767"/>
          <a:ext cx="2364060" cy="945624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+mj-lt"/>
            </a:rPr>
            <a:t>Bootcamps</a:t>
          </a:r>
          <a:endParaRPr lang="en-US" sz="1600" b="1" kern="1200" dirty="0">
            <a:latin typeface="+mj-lt"/>
          </a:endParaRPr>
        </a:p>
      </dsp:txBody>
      <dsp:txXfrm>
        <a:off x="8089018" y="603767"/>
        <a:ext cx="2364060" cy="945624"/>
      </dsp:txXfrm>
    </dsp:sp>
    <dsp:sp modelId="{190D8537-9E99-4277-9E60-31066079CD80}">
      <dsp:nvSpPr>
        <dsp:cNvPr id="0" name=""/>
        <dsp:cNvSpPr/>
      </dsp:nvSpPr>
      <dsp:spPr>
        <a:xfrm>
          <a:off x="8089018" y="1549392"/>
          <a:ext cx="2364060" cy="3211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kern="1200" dirty="0">
              <a:latin typeface="+mj-lt"/>
            </a:rPr>
            <a:t>DfE Skills Bootcamps </a:t>
          </a:r>
          <a:r>
            <a:rPr lang="en-GB" sz="1600" kern="1200" dirty="0">
              <a:latin typeface="+mj-lt"/>
            </a:rPr>
            <a:t>are free, flexible courses of up to 16 weeks at Levels 3-5, available in England, giving people the opportunity to build up sector-specific skills and fast-track to a job interview with a local employer once the training is completed</a:t>
          </a:r>
          <a:endParaRPr lang="en-US" sz="1600" kern="1200" dirty="0">
            <a:latin typeface="+mj-lt"/>
          </a:endParaRPr>
        </a:p>
      </dsp:txBody>
      <dsp:txXfrm>
        <a:off x="8089018" y="1549392"/>
        <a:ext cx="2364060" cy="3211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2883-8803-4FEB-BD84-1C5A96F096CC}">
      <dsp:nvSpPr>
        <dsp:cNvPr id="0" name=""/>
        <dsp:cNvSpPr/>
      </dsp:nvSpPr>
      <dsp:spPr>
        <a:xfrm>
          <a:off x="-5113912" y="-783397"/>
          <a:ext cx="6090035" cy="6090035"/>
        </a:xfrm>
        <a:prstGeom prst="blockArc">
          <a:avLst>
            <a:gd name="adj1" fmla="val 18900000"/>
            <a:gd name="adj2" fmla="val 2700000"/>
            <a:gd name="adj3" fmla="val 355"/>
          </a:avLst>
        </a:prstGeom>
        <a:solidFill>
          <a:schemeClr val="tx2"/>
        </a:solidFill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5EEFD-6FBB-4D8A-BF51-EDABB651185F}">
      <dsp:nvSpPr>
        <dsp:cNvPr id="0" name=""/>
        <dsp:cNvSpPr/>
      </dsp:nvSpPr>
      <dsp:spPr>
        <a:xfrm>
          <a:off x="511107" y="347746"/>
          <a:ext cx="11037880" cy="695855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33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+mj-lt"/>
            </a:rPr>
            <a:t>Responsiveness: Aligning training with skill needs</a:t>
          </a:r>
        </a:p>
      </dsp:txBody>
      <dsp:txXfrm>
        <a:off x="511107" y="347746"/>
        <a:ext cx="11037880" cy="695855"/>
      </dsp:txXfrm>
    </dsp:sp>
    <dsp:sp modelId="{7EE01667-CBAE-4820-8B85-593788341E8F}">
      <dsp:nvSpPr>
        <dsp:cNvPr id="0" name=""/>
        <dsp:cNvSpPr/>
      </dsp:nvSpPr>
      <dsp:spPr>
        <a:xfrm>
          <a:off x="76197" y="260764"/>
          <a:ext cx="869819" cy="8698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27956-EB01-4EC3-A930-DAC7306D8DB9}">
      <dsp:nvSpPr>
        <dsp:cNvPr id="0" name=""/>
        <dsp:cNvSpPr/>
      </dsp:nvSpPr>
      <dsp:spPr>
        <a:xfrm>
          <a:off x="910057" y="1391710"/>
          <a:ext cx="10638930" cy="695855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33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+mj-lt"/>
            </a:rPr>
            <a:t>Flexibility &amp; inclusiveness: Making VET accessible to a diverse group of learners</a:t>
          </a:r>
        </a:p>
      </dsp:txBody>
      <dsp:txXfrm>
        <a:off x="910057" y="1391710"/>
        <a:ext cx="10638930" cy="695855"/>
      </dsp:txXfrm>
    </dsp:sp>
    <dsp:sp modelId="{3AF9A29C-9AD6-416F-BE18-0DB710B98102}">
      <dsp:nvSpPr>
        <dsp:cNvPr id="0" name=""/>
        <dsp:cNvSpPr/>
      </dsp:nvSpPr>
      <dsp:spPr>
        <a:xfrm>
          <a:off x="475147" y="1304728"/>
          <a:ext cx="869819" cy="8698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5D169-0294-4D93-A9AA-9EA02CC8EABF}">
      <dsp:nvSpPr>
        <dsp:cNvPr id="0" name=""/>
        <dsp:cNvSpPr/>
      </dsp:nvSpPr>
      <dsp:spPr>
        <a:xfrm>
          <a:off x="910057" y="2435674"/>
          <a:ext cx="10638930" cy="695855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33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+mj-lt"/>
            </a:rPr>
            <a:t>Supporting transitions: Developing transversal skills</a:t>
          </a:r>
        </a:p>
      </dsp:txBody>
      <dsp:txXfrm>
        <a:off x="910057" y="2435674"/>
        <a:ext cx="10638930" cy="695855"/>
      </dsp:txXfrm>
    </dsp:sp>
    <dsp:sp modelId="{8FD031C4-C6A1-4B79-A322-029EC9941AC7}">
      <dsp:nvSpPr>
        <dsp:cNvPr id="0" name=""/>
        <dsp:cNvSpPr/>
      </dsp:nvSpPr>
      <dsp:spPr>
        <a:xfrm>
          <a:off x="475147" y="2348692"/>
          <a:ext cx="869819" cy="8698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FA0122-3C39-4CC4-B377-BBE16CC8028C}">
      <dsp:nvSpPr>
        <dsp:cNvPr id="0" name=""/>
        <dsp:cNvSpPr/>
      </dsp:nvSpPr>
      <dsp:spPr>
        <a:xfrm>
          <a:off x="511107" y="3479638"/>
          <a:ext cx="11037880" cy="695855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33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+mj-lt"/>
            </a:rPr>
            <a:t>Innovation: Adopting innovative technology and pedagogical approaches</a:t>
          </a:r>
        </a:p>
      </dsp:txBody>
      <dsp:txXfrm>
        <a:off x="511107" y="3479638"/>
        <a:ext cx="11037880" cy="695855"/>
      </dsp:txXfrm>
    </dsp:sp>
    <dsp:sp modelId="{8144D08B-BFF7-4E70-B212-AD2C4D4E2763}">
      <dsp:nvSpPr>
        <dsp:cNvPr id="0" name=""/>
        <dsp:cNvSpPr/>
      </dsp:nvSpPr>
      <dsp:spPr>
        <a:xfrm>
          <a:off x="76197" y="3392656"/>
          <a:ext cx="869819" cy="8698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837F7D-9A3A-496D-B4CA-F0998896EC9D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FF4E20-7CF5-413F-B57C-AF5EDD7AC8ED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Comprehensive dataset on VET</a:t>
          </a:r>
        </a:p>
      </dsp:txBody>
      <dsp:txXfrm>
        <a:off x="1479451" y="463451"/>
        <a:ext cx="1430218" cy="1430218"/>
      </dsp:txXfrm>
    </dsp:sp>
    <dsp:sp modelId="{9ED465C9-ABCB-4A6B-85C8-893DA70EB897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Beyond participation &amp; employment rates</a:t>
          </a:r>
        </a:p>
      </dsp:txBody>
      <dsp:txXfrm>
        <a:off x="3186331" y="463451"/>
        <a:ext cx="1430218" cy="1430218"/>
      </dsp:txXfrm>
    </dsp:sp>
    <dsp:sp modelId="{95A90257-E2DA-4F46-8292-555F76E355EA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Internationally comparable data on the performance of VET systems</a:t>
          </a:r>
        </a:p>
      </dsp:txBody>
      <dsp:txXfrm>
        <a:off x="1479451" y="2170331"/>
        <a:ext cx="1430218" cy="1430218"/>
      </dsp:txXfrm>
    </dsp:sp>
    <dsp:sp modelId="{65D76108-94EA-4C62-889A-5DF836B07ABE}">
      <dsp:nvSpPr>
        <dsp:cNvPr id="0" name=""/>
        <dsp:cNvSpPr/>
      </dsp:nvSpPr>
      <dsp:spPr>
        <a:xfrm>
          <a:off x="3108960" y="2092960"/>
          <a:ext cx="1584960" cy="158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Peer learning opportunities</a:t>
          </a:r>
        </a:p>
      </dsp:txBody>
      <dsp:txXfrm>
        <a:off x="3186331" y="2170331"/>
        <a:ext cx="1430218" cy="143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0.30587</cdr:x>
      <cdr:y>0.04234</cdr:y>
    </cdr:from>
    <cdr:to>
      <cdr:x>0.3306</cdr:x>
      <cdr:y>0.07044</cdr:y>
    </cdr:to>
    <cdr:sp macro="" textlink="">
      <cdr:nvSpPr>
        <cdr:cNvPr id="9" name="xlamShapesMarker">
          <a:extLst xmlns:a="http://schemas.openxmlformats.org/drawingml/2006/main">
            <a:ext uri="{FF2B5EF4-FFF2-40B4-BE49-F238E27FC236}">
              <a16:creationId xmlns:a16="http://schemas.microsoft.com/office/drawing/2014/main" id="{1D8E633A-914B-8433-B01C-0F44AE7164D0}"/>
            </a:ext>
          </a:extLst>
        </cdr:cNvPr>
        <cdr:cNvSpPr/>
      </cdr:nvSpPr>
      <cdr:spPr>
        <a:xfrm xmlns:a="http://schemas.openxmlformats.org/drawingml/2006/main">
          <a:off x="1780784" y="108520"/>
          <a:ext cx="144000" cy="72000"/>
        </a:xfrm>
        <a:prstGeom xmlns:a="http://schemas.openxmlformats.org/drawingml/2006/main" prst="rect">
          <a:avLst/>
        </a:prstGeom>
        <a:solidFill xmlns:a="http://schemas.openxmlformats.org/drawingml/2006/main">
          <a:srgbClr val="002F6C"/>
        </a:solidFill>
        <a:ln xmlns:a="http://schemas.openxmlformats.org/drawingml/2006/main" w="3175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absSizeAnchor xmlns:cdr="http://schemas.openxmlformats.org/drawingml/2006/chartDrawing">
    <cdr:from>
      <cdr:x>0.00775</cdr:x>
      <cdr:y>0.05225</cdr:y>
    </cdr:from>
    <cdr:ext cx="2697800" cy="149151"/>
    <cdr:sp macro="" textlink="">
      <cdr:nvSpPr>
        <cdr:cNvPr id="3" name="TextBox 2"/>
        <cdr:cNvSpPr txBox="1"/>
      </cdr:nvSpPr>
      <cdr:spPr>
        <a:xfrm xmlns:a="http://schemas.openxmlformats.org/drawingml/2006/main">
          <a:off x="66675" y="142875"/>
          <a:ext cx="2628900" cy="14287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/>
        </a:p>
      </cdr:txBody>
    </cdr:sp>
  </cdr:absSizeAnchor>
  <cdr:absSizeAnchor xmlns:cdr="http://schemas.openxmlformats.org/drawingml/2006/chartDrawing">
    <cdr:from>
      <cdr:x>0.005</cdr:x>
      <cdr:y>0.02925</cdr:y>
    </cdr:from>
    <cdr:ext cx="1380378" cy="277103"/>
    <cdr:sp macro="" textlink="">
      <cdr:nvSpPr>
        <cdr:cNvPr id="5" name="TextBox 1"/>
        <cdr:cNvSpPr txBox="1"/>
      </cdr:nvSpPr>
      <cdr:spPr>
        <a:xfrm xmlns:a="http://schemas.openxmlformats.org/drawingml/2006/main">
          <a:off x="38100" y="76200"/>
          <a:ext cx="1343025" cy="2667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/>
        </a:p>
      </cdr:txBody>
    </cdr:sp>
  </cdr:absSizeAnchor>
  <cdr:absSizeAnchor xmlns:cdr="http://schemas.openxmlformats.org/drawingml/2006/chartDrawing">
    <cdr:from>
      <cdr:x>0</cdr:x>
      <cdr:y>0.697</cdr:y>
    </cdr:from>
    <cdr:ext cx="8963132" cy="916864"/>
    <cdr:sp macro="" textlink="">
      <cdr:nvSpPr>
        <cdr:cNvPr id="9" name="Footnote"/>
        <cdr:cNvSpPr txBox="1"/>
      </cdr:nvSpPr>
      <cdr:spPr>
        <a:xfrm xmlns:a="http://schemas.openxmlformats.org/drawingml/2006/main">
          <a:off x="0" y="2009775"/>
          <a:ext cx="8724900" cy="8763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GB"/>
        </a:p>
      </cdr:txBody>
    </cdr:sp>
  </cdr:absSizeAnchor>
  <cdr:absSizeAnchor xmlns:cdr="http://schemas.openxmlformats.org/drawingml/2006/chartDrawing">
    <cdr:from>
      <cdr:x>0.009</cdr:x>
      <cdr:y>0.01575</cdr:y>
    </cdr:from>
    <cdr:ext cx="314782" cy="337673"/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38100"/>
          <a:ext cx="304800" cy="32385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GB" sz="750" b="0" i="0">
              <a:solidFill>
                <a:srgbClr val="000000"/>
              </a:solidFill>
              <a:latin typeface="Arial Narrow" panose="020B0606020202030204" pitchFamily="34" charset="0"/>
            </a:rPr>
            <a:t>%</a:t>
          </a:r>
        </a:p>
      </cdr:txBody>
    </cdr:sp>
  </cdr:abs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6FB12-4268-48BE-8F92-1C7CCE289494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AFCEF-5A2E-46CE-A61C-B674FAA72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9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4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1300E-7D21-4C0F-A3B4-469BD4A2DFE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229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80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23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186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13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801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714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497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238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278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AFCEF-5A2E-46CE-A61C-B674FAA7291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132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1300E-7D21-4C0F-A3B4-469BD4A2DF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7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86AB44FC-052D-4F75-8EFC-2C02C244F1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86AB44FC-052D-4F75-8EFC-2C02C244F1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9F40EFC-7C24-49AA-9D17-E5F9578EC66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58831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86AB44FC-052D-4F75-8EFC-2C02C244F1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69F40EFC-7C24-49AA-9D17-E5F9578EC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9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8360" y="135266"/>
            <a:ext cx="11311642" cy="41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[Add slide title here]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F16F9B-75D0-423A-BA7B-520C51B34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34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B62B-1FA4-4963-860A-FC471714E7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78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B4958F6-3F29-4835-B2E0-707A94973C4F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3A5447D-2990-480A-9669-0CA6AD32CE7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35067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86AB44FC-052D-4F75-8EFC-2C02C244F1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9F40EFC-7C24-49AA-9D17-E5F9578EC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9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20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9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El-Iza.MOHAMEDOU@oecd.org" TargetMode="External"/><Relationship Id="rId3" Type="http://schemas.openxmlformats.org/officeDocument/2006/relationships/image" Target="../media/image21.png"/><Relationship Id="rId7" Type="http://schemas.openxmlformats.org/officeDocument/2006/relationships/hyperlink" Target="http://www.oecd.org/skill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png"/><Relationship Id="rId9" Type="http://schemas.openxmlformats.org/officeDocument/2006/relationships/hyperlink" Target="https://twitter.com/ElIzaMohamedo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x.doi.org/10.1787/69096873-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787/69096873-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787/646aad77-en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e.cd/io-emp" TargetMode="External"/><Relationship Id="rId5" Type="http://schemas.openxmlformats.org/officeDocument/2006/relationships/hyperlink" Target="http://oe.cd/stan" TargetMode="External"/><Relationship Id="rId4" Type="http://schemas.openxmlformats.org/officeDocument/2006/relationships/image" Target="../media/image1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000" y="3078186"/>
            <a:ext cx="8400000" cy="669414"/>
          </a:xfrm>
        </p:spPr>
        <p:txBody>
          <a:bodyPr/>
          <a:lstStyle/>
          <a:p>
            <a:r>
              <a:rPr lang="en-GB" b="1" dirty="0"/>
              <a:t>VET Facing the Future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Idea exchange</a:t>
            </a:r>
          </a:p>
        </p:txBody>
      </p:sp>
      <p:sp>
        <p:nvSpPr>
          <p:cNvPr id="4" name="Rectangle 3"/>
          <p:cNvSpPr/>
          <p:nvPr/>
        </p:nvSpPr>
        <p:spPr>
          <a:xfrm>
            <a:off x="124178" y="525072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El Iza </a:t>
            </a:r>
            <a:r>
              <a:rPr lang="en-GB" dirty="0" err="1">
                <a:solidFill>
                  <a:schemeClr val="bg1"/>
                </a:solidFill>
                <a:latin typeface="+mj-lt"/>
              </a:rPr>
              <a:t>Mohamedou</a:t>
            </a:r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chemeClr val="bg1"/>
                </a:solidFill>
                <a:latin typeface="+mj-lt"/>
              </a:rPr>
              <a:t>Head of the OECD Centre for Skills</a:t>
            </a:r>
          </a:p>
        </p:txBody>
      </p:sp>
    </p:spTree>
    <p:extLst>
      <p:ext uri="{BB962C8B-B14F-4D97-AF65-F5344CB8AC3E}">
        <p14:creationId xmlns:p14="http://schemas.microsoft.com/office/powerpoint/2010/main" val="2134890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3407D0-BDF2-D4C1-F593-2B8A3C418C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29870" y="551885"/>
            <a:ext cx="11311642" cy="416620"/>
          </a:xfrm>
        </p:spPr>
        <p:txBody>
          <a:bodyPr/>
          <a:lstStyle/>
          <a:p>
            <a:r>
              <a:rPr lang="en-GB" sz="3200" b="0" dirty="0">
                <a:latin typeface="+mj-lt"/>
              </a:rPr>
              <a:t>Example: The demand for cyber security professionals</a:t>
            </a:r>
          </a:p>
          <a:p>
            <a:endParaRPr lang="en-GB" sz="2000" b="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27A63B-5C85-6384-8E3C-400638A66C0F}"/>
              </a:ext>
            </a:extLst>
          </p:cNvPr>
          <p:cNvSpPr txBox="1"/>
          <p:nvPr/>
        </p:nvSpPr>
        <p:spPr>
          <a:xfrm>
            <a:off x="6846392" y="5577314"/>
            <a:ext cx="48534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GB" sz="900" dirty="0">
                <a:solidFill>
                  <a:srgbClr val="000000"/>
                </a:solidFill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Note: For panel A, polynomial trends are calculated on a standardised index (Jan-12 = 100) for the monthly count of job postings. This index shows the evolution in the demand for a given profession in comparison to this month. Data for NZL starts on January 2013.</a:t>
            </a:r>
          </a:p>
          <a:p>
            <a:pPr algn="just">
              <a:spcAft>
                <a:spcPts val="1800"/>
              </a:spcAft>
            </a:pPr>
            <a:r>
              <a:rPr lang="en-GB" sz="900" dirty="0">
                <a:solidFill>
                  <a:srgbClr val="000000"/>
                </a:solidFill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Source: OECD calculations based on Lightcast data.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6298EC-5096-F670-3753-D4D8EFCD74E2}"/>
              </a:ext>
            </a:extLst>
          </p:cNvPr>
          <p:cNvSpPr txBox="1"/>
          <p:nvPr/>
        </p:nvSpPr>
        <p:spPr>
          <a:xfrm>
            <a:off x="6846392" y="2022495"/>
            <a:ext cx="5129608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Robust and increasing demand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 cyber security professionals in Australia, Canada, New Zealand, the United Kingdom and the United States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The share of cyber security vacancies over the total amount of new job postings has increased over time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     …even during the pandemic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Smaller markets show stronger growth than more consolidated markets (New Zealand vs. the United States)… a sort of “catch-up” effect…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bg2">
                  <a:lumMod val="1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FBF922-E811-96AE-E94D-9E4961DBE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84" y="1388977"/>
            <a:ext cx="6322027" cy="5145023"/>
          </a:xfrm>
          <a:prstGeom prst="rect">
            <a:avLst/>
          </a:prstGeom>
        </p:spPr>
      </p:pic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3F4988A-B0F2-B967-727B-20D83D556446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10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5609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8316F2F-FB40-503A-E9A6-53CA86F61A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0868573"/>
              </p:ext>
            </p:extLst>
          </p:nvPr>
        </p:nvGraphicFramePr>
        <p:xfrm>
          <a:off x="867495" y="1126345"/>
          <a:ext cx="10457010" cy="536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428251D9-FCB7-C81F-87E4-C28CF2AF2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738" y="413812"/>
            <a:ext cx="11183416" cy="792088"/>
          </a:xfrm>
        </p:spPr>
        <p:txBody>
          <a:bodyPr>
            <a:noAutofit/>
          </a:bodyPr>
          <a:lstStyle/>
          <a:p>
            <a:r>
              <a:rPr lang="en-GB" b="0" dirty="0">
                <a:latin typeface="+mj-lt"/>
              </a:rPr>
              <a:t>Example: Cyber security VET programmes in England (UK)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0D29C5-BA98-5DB5-BCE1-EDE025DBA86B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11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0447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512073"/>
              </p:ext>
            </p:extLst>
          </p:nvPr>
        </p:nvGraphicFramePr>
        <p:xfrm>
          <a:off x="246743" y="1601788"/>
          <a:ext cx="11611427" cy="4523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Re-engineering VET for the future</a:t>
            </a:r>
          </a:p>
        </p:txBody>
      </p:sp>
      <p:pic>
        <p:nvPicPr>
          <p:cNvPr id="5" name="Picture 4" descr="update Icon 1830936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b="10417"/>
          <a:stretch/>
        </p:blipFill>
        <p:spPr bwMode="auto">
          <a:xfrm>
            <a:off x="398334" y="1907823"/>
            <a:ext cx="734445" cy="6748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flexible Icon 1325439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58" y="3016354"/>
            <a:ext cx="682979" cy="60737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process Icon 2067227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83" y="4102553"/>
            <a:ext cx="586920" cy="5597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innovation Icon 2005889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16" y="5118553"/>
            <a:ext cx="648124" cy="6613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1F6E0F46-591D-FAB8-639B-05DDCA926835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12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8645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58B784-4BCA-39A6-22F3-3299FC557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Evidence-based</a:t>
            </a:r>
            <a:r>
              <a:rPr lang="fr-FR" dirty="0"/>
              <a:t> </a:t>
            </a:r>
            <a:r>
              <a:rPr lang="fr-FR" dirty="0" err="1"/>
              <a:t>policy</a:t>
            </a:r>
            <a:r>
              <a:rPr lang="fr-FR" dirty="0"/>
              <a:t> </a:t>
            </a:r>
            <a:r>
              <a:rPr lang="fr-FR" dirty="0" err="1"/>
              <a:t>making</a:t>
            </a:r>
            <a:r>
              <a:rPr lang="fr-FR" dirty="0"/>
              <a:t>: International VET </a:t>
            </a:r>
            <a:r>
              <a:rPr lang="fr-FR" dirty="0" err="1"/>
              <a:t>Assessment</a:t>
            </a:r>
            <a:r>
              <a:rPr lang="fr-FR" dirty="0"/>
              <a:t> </a:t>
            </a:r>
            <a:endParaRPr lang="en-GB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2777DAAE-8D47-661E-78AA-DB1148E03A83}"/>
              </a:ext>
            </a:extLst>
          </p:cNvPr>
          <p:cNvSpPr txBox="1">
            <a:spLocks/>
          </p:cNvSpPr>
          <p:nvPr/>
        </p:nvSpPr>
        <p:spPr>
          <a:xfrm>
            <a:off x="305134" y="1627654"/>
            <a:ext cx="6907195" cy="481886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2000" u="sng" dirty="0">
                <a:latin typeface="+mj-lt"/>
              </a:rPr>
              <a:t>Goal</a:t>
            </a:r>
            <a:r>
              <a:rPr lang="en-US" sz="2000" dirty="0">
                <a:latin typeface="+mj-lt"/>
              </a:rPr>
              <a:t>: To support countries in achieving </a:t>
            </a:r>
            <a:r>
              <a:rPr lang="en-US" sz="2000" b="1" dirty="0">
                <a:latin typeface="+mj-lt"/>
              </a:rPr>
              <a:t>high quality skills </a:t>
            </a:r>
            <a:r>
              <a:rPr lang="en-US" sz="2000" dirty="0">
                <a:latin typeface="+mj-lt"/>
              </a:rPr>
              <a:t>by developing, piloting and implementing an internationally </a:t>
            </a:r>
            <a:r>
              <a:rPr lang="en-US" sz="2000" dirty="0" err="1">
                <a:latin typeface="+mj-lt"/>
              </a:rPr>
              <a:t>standardised</a:t>
            </a:r>
            <a:r>
              <a:rPr lang="en-US" sz="2000" dirty="0">
                <a:latin typeface="+mj-lt"/>
              </a:rPr>
              <a:t> assessment of outcomes of initial VET </a:t>
            </a:r>
            <a:r>
              <a:rPr lang="en-US" sz="2000" dirty="0" err="1">
                <a:latin typeface="+mj-lt"/>
              </a:rPr>
              <a:t>programmes</a:t>
            </a:r>
            <a:r>
              <a:rPr lang="en-US" sz="2000" dirty="0">
                <a:latin typeface="+mj-lt"/>
              </a:rPr>
              <a:t>, the analysis of the results of which will enhance </a:t>
            </a:r>
            <a:r>
              <a:rPr lang="en-US" sz="2000" b="1" dirty="0">
                <a:latin typeface="+mj-lt"/>
              </a:rPr>
              <a:t>comparative policy insights </a:t>
            </a:r>
            <a:r>
              <a:rPr lang="en-US" sz="2000" dirty="0">
                <a:latin typeface="+mj-lt"/>
              </a:rPr>
              <a:t>on how to </a:t>
            </a:r>
            <a:r>
              <a:rPr lang="en-US" sz="2000" b="1" dirty="0">
                <a:latin typeface="+mj-lt"/>
              </a:rPr>
              <a:t>improve the relevance, quality, equity and effectiveness of initial VET </a:t>
            </a:r>
            <a:r>
              <a:rPr lang="en-US" sz="2000" dirty="0" err="1">
                <a:latin typeface="+mj-lt"/>
              </a:rPr>
              <a:t>programmes</a:t>
            </a:r>
            <a:r>
              <a:rPr lang="en-US" sz="2000" dirty="0">
                <a:latin typeface="+mj-lt"/>
              </a:rPr>
              <a:t>.</a:t>
            </a:r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US" sz="2000" dirty="0">
                <a:latin typeface="+mj-lt"/>
              </a:rPr>
              <a:t>Focus on: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+mj-lt"/>
              </a:rPr>
              <a:t>Automotive technicians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+mj-lt"/>
              </a:rPr>
              <a:t>Business and administration workers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+mj-lt"/>
              </a:rPr>
              <a:t>Electricians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+mj-lt"/>
              </a:rPr>
              <a:t>Healthcare assistants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+mj-lt"/>
              </a:rPr>
              <a:t>Hotel receptionists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>
                <a:latin typeface="+mj-lt"/>
              </a:rPr>
              <a:t>with aspects of the green and digital transition covered as cross-cutting dimensions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7666702-BBE4-7E1B-CE0E-478EDEA09C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882944"/>
              </p:ext>
            </p:extLst>
          </p:nvPr>
        </p:nvGraphicFramePr>
        <p:xfrm>
          <a:off x="6624296" y="162765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3B7E478-D8CE-31E9-877A-F728F7616697}"/>
              </a:ext>
            </a:extLst>
          </p:cNvPr>
          <p:cNvSpPr txBox="1"/>
          <p:nvPr/>
        </p:nvSpPr>
        <p:spPr>
          <a:xfrm>
            <a:off x="8334626" y="5506988"/>
            <a:ext cx="2912494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  <a:latin typeface="+mj-lt"/>
              </a:rPr>
              <a:t>Raising</a:t>
            </a:r>
            <a:r>
              <a:rPr lang="fr-FR" dirty="0">
                <a:solidFill>
                  <a:schemeClr val="bg1"/>
                </a:solidFill>
                <a:latin typeface="+mj-lt"/>
              </a:rPr>
              <a:t> the image of VET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65D080DE-BC00-7819-A22E-446A10C38A44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13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3462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48115" y="254063"/>
            <a:ext cx="9888000" cy="1022400"/>
          </a:xfrm>
        </p:spPr>
        <p:txBody>
          <a:bodyPr/>
          <a:lstStyle/>
          <a:p>
            <a:r>
              <a:rPr lang="fr-FR" dirty="0" err="1">
                <a:solidFill>
                  <a:schemeClr val="tx1"/>
                </a:solidFill>
              </a:rPr>
              <a:t>Find</a:t>
            </a:r>
            <a:r>
              <a:rPr lang="fr-FR" dirty="0">
                <a:solidFill>
                  <a:schemeClr val="tx1"/>
                </a:solidFill>
              </a:rPr>
              <a:t> out more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76" y="1417233"/>
            <a:ext cx="8331047" cy="1588107"/>
          </a:xfrm>
          <a:prstGeom prst="rect">
            <a:avLst/>
          </a:prstGeom>
        </p:spPr>
      </p:pic>
      <p:pic>
        <p:nvPicPr>
          <p:cNvPr id="10" name="Picture 9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F59F078-01A3-FCEA-F46D-CA25653CD4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115" y="3146110"/>
            <a:ext cx="4837223" cy="3224815"/>
          </a:xfrm>
          <a:prstGeom prst="rect">
            <a:avLst/>
          </a:prstGeom>
        </p:spPr>
      </p:pic>
      <p:pic>
        <p:nvPicPr>
          <p:cNvPr id="1026" name="Picture 2" descr="book">
            <a:extLst>
              <a:ext uri="{FF2B5EF4-FFF2-40B4-BE49-F238E27FC236}">
                <a16:creationId xmlns:a16="http://schemas.microsoft.com/office/drawing/2014/main" id="{6243BAC3-D002-3EFB-71F2-AACDA04E3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212" y="3286880"/>
            <a:ext cx="2133979" cy="2843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ook">
            <a:extLst>
              <a:ext uri="{FF2B5EF4-FFF2-40B4-BE49-F238E27FC236}">
                <a16:creationId xmlns:a16="http://schemas.microsoft.com/office/drawing/2014/main" id="{832F1DDD-44BC-BD18-E5B3-43EA3A6FE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86" y="3286880"/>
            <a:ext cx="2133979" cy="2843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D88185B-338E-FB8E-D438-9244C0337B4E}"/>
              </a:ext>
            </a:extLst>
          </p:cNvPr>
          <p:cNvSpPr/>
          <p:nvPr/>
        </p:nvSpPr>
        <p:spPr>
          <a:xfrm>
            <a:off x="219993" y="6385310"/>
            <a:ext cx="13234750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600"/>
              </a:spcBef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7"/>
              </a:rPr>
              <a:t>www.oecd.org/skills/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//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</a:t>
            </a:r>
            <a:r>
              <a:rPr lang="en-GB" b="1" dirty="0">
                <a:solidFill>
                  <a:srgbClr val="000000"/>
                </a:solidFill>
                <a:latin typeface="+mj-lt"/>
                <a:hlinkClick r:id="rId8"/>
              </a:rPr>
              <a:t>El-Iza.MOHAMEDOU@oecd.org</a:t>
            </a:r>
            <a:r>
              <a:rPr lang="en-GB" b="1" dirty="0">
                <a:solidFill>
                  <a:srgbClr val="4F81BD"/>
                </a:solidFill>
                <a:latin typeface="+mj-lt"/>
              </a:rPr>
              <a:t>   </a:t>
            </a:r>
            <a:r>
              <a:rPr lang="en-GB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//</a:t>
            </a:r>
            <a:r>
              <a:rPr lang="en-GB" b="1" dirty="0">
                <a:solidFill>
                  <a:srgbClr val="4F81BD"/>
                </a:solidFill>
                <a:latin typeface="+mj-lt"/>
              </a:rPr>
              <a:t>   </a:t>
            </a:r>
            <a:r>
              <a:rPr lang="en-GB" b="1" dirty="0">
                <a:solidFill>
                  <a:srgbClr val="000000"/>
                </a:solidFill>
                <a:latin typeface="+mj-lt"/>
                <a:hlinkClick r:id="rId9"/>
              </a:rPr>
              <a:t>https://twitter.com/ElIzaMohamedou</a:t>
            </a:r>
            <a:endParaRPr lang="en-GB" b="1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600"/>
              </a:spcBef>
              <a:defRPr/>
            </a:pPr>
            <a:endParaRPr lang="en-GB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819A10A-EF30-E3A5-7D3B-9B9D83484005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14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356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724130" y="1588648"/>
            <a:ext cx="5857246" cy="214526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share of highly skilled jobs has increased by 25% in the past two decades, and today 50% of employment is in digital-intensive sectors. However, six out of ten adults lack basic ICT skills or have no computer experience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9639" y="1579582"/>
            <a:ext cx="4715644" cy="2173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260000" lvl="3" indent="0">
              <a:buNone/>
            </a:pPr>
            <a:r>
              <a:rPr lang="en-GB" dirty="0">
                <a:latin typeface="+mj-lt"/>
              </a:rPr>
              <a:t>14% of jobs could be fully automated in the coming years, and an additional 32% of jobs can see significant changes due to automation.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Megatrends are changing skill needs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765089" y="1602000"/>
            <a:ext cx="4715644" cy="19088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8100" y="253485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39" descr="Computer Icon 34775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389" y="2307023"/>
            <a:ext cx="771832" cy="77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759639" y="3897232"/>
            <a:ext cx="4715644" cy="18047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/>
            <a:r>
              <a:rPr lang="en-GB" sz="2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Populations are ageing, and in more than two-thirds of OECD countries at least one quarter of the population will be over 65 years of age by 2050. </a:t>
            </a:r>
            <a:endParaRPr lang="en-GB" sz="2000" dirty="0"/>
          </a:p>
        </p:txBody>
      </p:sp>
      <p:pic>
        <p:nvPicPr>
          <p:cNvPr id="14" name="Picture 13" descr="automation Icon 269033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37" y="1923323"/>
            <a:ext cx="924926" cy="976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elder Icon 2299395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9" t="9836" r="12726"/>
          <a:stretch/>
        </p:blipFill>
        <p:spPr bwMode="auto">
          <a:xfrm>
            <a:off x="936788" y="4266910"/>
            <a:ext cx="706818" cy="8616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5724130" y="4071618"/>
            <a:ext cx="5775328" cy="14642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/>
            <a:r>
              <a:rPr lang="en-GB" sz="2000" dirty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The green transition implies a the adoption of greener technologies by employers, and a </a:t>
            </a:r>
            <a:r>
              <a:rPr lang="en-GB" sz="2000" dirty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Times-Roman"/>
              </a:rPr>
              <a:t>shift to clean and sustainable consumption</a:t>
            </a:r>
            <a:r>
              <a:rPr lang="en-GB" sz="2000" dirty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7" name="Picture 16" descr="green Icon 340866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997" y="4415001"/>
            <a:ext cx="691925" cy="76921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639477" y="6076709"/>
            <a:ext cx="6344866" cy="442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COVID-19 crisis is accelerating some of these trends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818A990-7132-E1D6-6B2E-0746F45F41EF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2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574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AAD8C8-4B05-AA45-977E-5ED7B32917CF}"/>
              </a:ext>
            </a:extLst>
          </p:cNvPr>
          <p:cNvSpPr txBox="1">
            <a:spLocks/>
          </p:cNvSpPr>
          <p:nvPr/>
        </p:nvSpPr>
        <p:spPr>
          <a:xfrm>
            <a:off x="2330422" y="1517685"/>
            <a:ext cx="7531157" cy="33344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Employment rate of adults aged 25 to 34, by educational attainment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7B39D1DE-44CA-7328-E07E-50815E838E25}"/>
              </a:ext>
            </a:extLst>
          </p:cNvPr>
          <p:cNvSpPr txBox="1">
            <a:spLocks/>
          </p:cNvSpPr>
          <p:nvPr/>
        </p:nvSpPr>
        <p:spPr>
          <a:xfrm>
            <a:off x="29934" y="6357938"/>
            <a:ext cx="10958400" cy="691135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Notes: 2019 or latest year available</a:t>
            </a:r>
            <a:b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</a:br>
            <a: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Source: OECD Education at a Glance 2020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9A1C089-0C66-A6A7-356F-6D71E39D40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738595"/>
              </p:ext>
            </p:extLst>
          </p:nvPr>
        </p:nvGraphicFramePr>
        <p:xfrm>
          <a:off x="781371" y="1916439"/>
          <a:ext cx="10629259" cy="441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VET can equip people with the right skills for the labour market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01B930-5443-04AE-9463-3D6928C295EB}"/>
              </a:ext>
            </a:extLst>
          </p:cNvPr>
          <p:cNvSpPr/>
          <p:nvPr/>
        </p:nvSpPr>
        <p:spPr>
          <a:xfrm>
            <a:off x="10531343" y="2619566"/>
            <a:ext cx="221021" cy="2526563"/>
          </a:xfrm>
          <a:prstGeom prst="rect">
            <a:avLst/>
          </a:prstGeom>
          <a:solidFill>
            <a:srgbClr val="9BBB59">
              <a:alpha val="14118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B37FE75D-FD8D-1EC9-B0A0-17C9BA5E4ED3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3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876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6DFC31-DCFD-6D83-ECC7-2BE061F4E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510" y="1444680"/>
            <a:ext cx="10958400" cy="4525200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Share of learners in upper-secondary education who are enrolled in vocational programmes (2018)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3F4D0-6735-8B7E-E592-08C7F48D5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UK’s</a:t>
            </a:r>
            <a:r>
              <a:rPr lang="fr-FR" dirty="0"/>
              <a:t> VET </a:t>
            </a:r>
            <a:r>
              <a:rPr lang="fr-FR" dirty="0" err="1"/>
              <a:t>sector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average</a:t>
            </a:r>
            <a:r>
              <a:rPr lang="fr-FR" dirty="0"/>
              <a:t> in size…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4888833-7353-433A-8B64-A99192E20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9017219"/>
              </p:ext>
            </p:extLst>
          </p:nvPr>
        </p:nvGraphicFramePr>
        <p:xfrm>
          <a:off x="935355" y="1841310"/>
          <a:ext cx="10321290" cy="452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D9366C4-D819-037A-CC7A-A4B09524C9C5}"/>
              </a:ext>
            </a:extLst>
          </p:cNvPr>
          <p:cNvSpPr/>
          <p:nvPr/>
        </p:nvSpPr>
        <p:spPr>
          <a:xfrm>
            <a:off x="5458647" y="2548890"/>
            <a:ext cx="262890" cy="2503170"/>
          </a:xfrm>
          <a:prstGeom prst="rect">
            <a:avLst/>
          </a:prstGeom>
          <a:solidFill>
            <a:srgbClr val="9BBB59">
              <a:alpha val="14118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7E1E-7893-270C-3A7C-6835BCEB6B0F}"/>
              </a:ext>
            </a:extLst>
          </p:cNvPr>
          <p:cNvSpPr txBox="1"/>
          <p:nvPr/>
        </p:nvSpPr>
        <p:spPr>
          <a:xfrm>
            <a:off x="0" y="6366510"/>
            <a:ext cx="86896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Note: In Italy, upper secondary vocational programmes include post-secondary non-tertiary programmes.</a:t>
            </a:r>
          </a:p>
          <a:p>
            <a:pPr algn="just">
              <a:spcAft>
                <a:spcPts val="18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Source: OECD </a:t>
            </a:r>
            <a:r>
              <a:rPr lang="en-US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(2020</a:t>
            </a:r>
            <a:r>
              <a:rPr lang="en-US" sz="1200" baseline="-250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[13]</a:t>
            </a:r>
            <a:r>
              <a:rPr lang="en-US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Education at a Glance 2020: OECD Indicators, </a:t>
            </a:r>
            <a:r>
              <a:rPr lang="en-GB" sz="1200" u="sng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https://dx.doi.org/10.1787/69096873-en</a:t>
            </a: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F5F0FC-F2A9-2EFA-D843-277D7686294F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4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126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691E1D-A601-93DC-BDE4-9C850C354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800" y="1637923"/>
            <a:ext cx="10958400" cy="4525200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Entrants into tertiary education programmes, by programme type</a:t>
            </a:r>
            <a:endParaRPr lang="en-GB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A46360-4B52-7B34-61D8-DEF129D13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… </a:t>
            </a:r>
            <a:r>
              <a:rPr lang="fr-FR" dirty="0" err="1"/>
              <a:t>also</a:t>
            </a:r>
            <a:r>
              <a:rPr lang="fr-FR" dirty="0"/>
              <a:t> at the </a:t>
            </a:r>
            <a:r>
              <a:rPr lang="fr-FR" dirty="0" err="1"/>
              <a:t>higher</a:t>
            </a:r>
            <a:r>
              <a:rPr lang="fr-FR" dirty="0"/>
              <a:t> </a:t>
            </a:r>
            <a:r>
              <a:rPr lang="fr-FR" dirty="0" err="1"/>
              <a:t>technical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(</a:t>
            </a:r>
            <a:r>
              <a:rPr lang="fr-FR" dirty="0" err="1"/>
              <a:t>Level</a:t>
            </a:r>
            <a:r>
              <a:rPr lang="fr-FR" dirty="0"/>
              <a:t> 4-5)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65B2143-4462-4771-BAC5-B9E125F99B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8512587"/>
              </p:ext>
            </p:extLst>
          </p:nvPr>
        </p:nvGraphicFramePr>
        <p:xfrm>
          <a:off x="915885" y="2194747"/>
          <a:ext cx="10360230" cy="425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2740438-68BE-991D-EA98-399F313B53C4}"/>
              </a:ext>
            </a:extLst>
          </p:cNvPr>
          <p:cNvSpPr txBox="1"/>
          <p:nvPr/>
        </p:nvSpPr>
        <p:spPr>
          <a:xfrm>
            <a:off x="0" y="6483539"/>
            <a:ext cx="10393597" cy="374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100"/>
              </a:lnSpc>
              <a:spcBef>
                <a:spcPts val="600"/>
              </a:spcBef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1. Data for Belgium for short-cycle tertiary programmes refer to the Flemish Community only. </a:t>
            </a:r>
          </a:p>
          <a:p>
            <a:pPr algn="just">
              <a:lnSpc>
                <a:spcPts val="1100"/>
              </a:lnSpc>
              <a:spcAft>
                <a:spcPts val="1800"/>
              </a:spcAft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Source: OECD (2020</a:t>
            </a:r>
            <a:r>
              <a:rPr lang="en-GB" sz="1200" baseline="-25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[13]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), </a:t>
            </a:r>
            <a:r>
              <a:rPr lang="en-GB" sz="1200" i="1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Education at a Glance 2020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Figure B4.2, </a:t>
            </a:r>
            <a:r>
              <a:rPr lang="en-GB" sz="1200" u="sng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https://doi.org/10.1787/69096873-en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C04E30-7479-995C-AE5E-D18A240BA641}"/>
              </a:ext>
            </a:extLst>
          </p:cNvPr>
          <p:cNvSpPr/>
          <p:nvPr/>
        </p:nvSpPr>
        <p:spPr>
          <a:xfrm>
            <a:off x="4634052" y="2859137"/>
            <a:ext cx="297180" cy="2406735"/>
          </a:xfrm>
          <a:prstGeom prst="rect">
            <a:avLst/>
          </a:prstGeom>
          <a:solidFill>
            <a:srgbClr val="9BBB59">
              <a:alpha val="14118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F6B9E91C-1799-40BC-C705-952F4686FB83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5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039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F198AF-C4AF-7510-82D0-5290A7921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75" y="1535641"/>
            <a:ext cx="7469588" cy="4525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8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Skills and </a:t>
            </a:r>
            <a:r>
              <a:rPr lang="fr-FR" sz="1800" b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abilities</a:t>
            </a:r>
            <a:r>
              <a:rPr lang="fr-FR" sz="18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fr-FR" sz="1800" b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with</a:t>
            </a:r>
            <a:r>
              <a:rPr lang="fr-FR" sz="18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the </a:t>
            </a:r>
            <a:r>
              <a:rPr lang="fr-FR" sz="1800" b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lowest</a:t>
            </a:r>
            <a:r>
              <a:rPr lang="fr-FR" sz="18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fr-FR" sz="1800" b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degree</a:t>
            </a:r>
            <a:r>
              <a:rPr lang="fr-FR" sz="18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of </a:t>
            </a:r>
            <a:r>
              <a:rPr lang="fr-FR" sz="1800" b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automatability</a:t>
            </a:r>
            <a:endParaRPr lang="en-GB" sz="18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D096AD-DB55-F0AF-C34C-15EAC3272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 </a:t>
            </a:r>
            <a:r>
              <a:rPr lang="fr-FR" dirty="0" err="1"/>
              <a:t>remain</a:t>
            </a:r>
            <a:r>
              <a:rPr lang="fr-FR" dirty="0"/>
              <a:t> hard to automate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6EC94B-3AC2-93FA-032A-E104005956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65"/>
          <a:stretch/>
        </p:blipFill>
        <p:spPr>
          <a:xfrm>
            <a:off x="2955941" y="2667250"/>
            <a:ext cx="5717857" cy="3219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D8983A-DFE9-0BC1-BDB6-E11A09C48F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9585" y="2287369"/>
            <a:ext cx="6010568" cy="3798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F88984-58B8-4949-26CD-5BF029E93EDD}"/>
              </a:ext>
            </a:extLst>
          </p:cNvPr>
          <p:cNvSpPr txBox="1"/>
          <p:nvPr/>
        </p:nvSpPr>
        <p:spPr>
          <a:xfrm>
            <a:off x="0" y="6336482"/>
            <a:ext cx="110565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Source: </a:t>
            </a:r>
            <a:r>
              <a:rPr lang="en-GB" sz="1200" dirty="0" err="1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Lassébie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and Quintini (</a:t>
            </a:r>
            <a:r>
              <a:rPr lang="en-GB" sz="1200" u="sng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2022</a:t>
            </a:r>
            <a:r>
              <a:rPr lang="en-GB" sz="1200" u="sng" baseline="-25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[5]</a:t>
            </a:r>
            <a:r>
              <a:rPr lang="en-GB" sz="1200" u="sng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What skills and abilities can automation technologies replicate and what does it mean for workers?: New evidence; </a:t>
            </a:r>
            <a:r>
              <a:rPr lang="en-GB" sz="1200" u="sng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https://doi.org/10.1787/646aad77-en</a:t>
            </a:r>
            <a:endParaRPr lang="en-GB" sz="12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5948CB6-7439-407E-EEE7-B581E7ECAA68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6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688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42201C-15B5-EB54-7701-8EA781AA4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251" y="1521990"/>
            <a:ext cx="10958400" cy="4525200"/>
          </a:xfrm>
        </p:spPr>
        <p:txBody>
          <a:bodyPr/>
          <a:lstStyle/>
          <a:p>
            <a:pPr marL="0" indent="0" algn="ctr">
              <a:lnSpc>
                <a:spcPts val="1400"/>
              </a:lnSpc>
              <a:spcBef>
                <a:spcPts val="1800"/>
              </a:spcBef>
              <a:spcAft>
                <a:spcPts val="900"/>
              </a:spcAft>
              <a:buNone/>
            </a:pP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Employment in digital intensive industries, 2018</a:t>
            </a:r>
          </a:p>
          <a:p>
            <a:pPr marL="0" indent="0" algn="ctr">
              <a:lnSpc>
                <a:spcPts val="1300"/>
              </a:lnSpc>
              <a:spcAft>
                <a:spcPts val="90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Share of total employment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F830A5-6A87-D49D-68FA-3F3CE40A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Employment</a:t>
            </a:r>
            <a:r>
              <a:rPr lang="fr-FR" dirty="0"/>
              <a:t> in digital-intensive </a:t>
            </a:r>
            <a:r>
              <a:rPr lang="fr-FR" dirty="0" err="1"/>
              <a:t>sectors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on the </a:t>
            </a:r>
            <a:r>
              <a:rPr lang="fr-FR" dirty="0" err="1"/>
              <a:t>rise</a:t>
            </a:r>
            <a:endParaRPr lang="en-GB" dirty="0"/>
          </a:p>
        </p:txBody>
      </p:sp>
      <p:pic>
        <p:nvPicPr>
          <p:cNvPr id="4" name="Graphic 59">
            <a:extLst>
              <a:ext uri="{FF2B5EF4-FFF2-40B4-BE49-F238E27FC236}">
                <a16:creationId xmlns:a16="http://schemas.microsoft.com/office/drawing/2014/main" id="{29B4D411-A269-51E2-F859-DFCD0BAB28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22587" y="2271712"/>
            <a:ext cx="8946827" cy="40269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4A026E-607B-29FF-BC43-9FA8D944F135}"/>
              </a:ext>
            </a:extLst>
          </p:cNvPr>
          <p:cNvSpPr txBox="1"/>
          <p:nvPr/>
        </p:nvSpPr>
        <p:spPr>
          <a:xfrm>
            <a:off x="125781" y="6277207"/>
            <a:ext cx="8946826" cy="515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100"/>
              </a:lnSpc>
              <a:spcBef>
                <a:spcPts val="600"/>
              </a:spcBef>
            </a:pP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Note: Digital intensity is defined according to the taxonomy described in Calvino et al. (2018</a:t>
            </a:r>
            <a:r>
              <a:rPr lang="en-GB" sz="1200" baseline="-250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[7]</a:t>
            </a: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ts val="1100"/>
              </a:lnSpc>
              <a:spcAft>
                <a:spcPts val="18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Source: The OECD Going Digital Toolkit, based on the OECD Structural Analysis (STAN) Database, </a:t>
            </a:r>
            <a:r>
              <a:rPr lang="en-GB" sz="1200" u="sng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  <a:hlinkClick r:id="rId5"/>
              </a:rPr>
              <a:t>http://oe.cd/stan</a:t>
            </a: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and the OECD Trade in Employment Database, </a:t>
            </a:r>
            <a:r>
              <a:rPr lang="en-GB" sz="1200" u="sng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  <a:hlinkClick r:id="rId6"/>
              </a:rPr>
              <a:t>http://oe.cd/io-emp</a:t>
            </a:r>
            <a:r>
              <a:rPr lang="en-GB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89B500-88F2-F275-9923-1314635A2548}"/>
              </a:ext>
            </a:extLst>
          </p:cNvPr>
          <p:cNvSpPr/>
          <p:nvPr/>
        </p:nvSpPr>
        <p:spPr>
          <a:xfrm>
            <a:off x="8215954" y="2880360"/>
            <a:ext cx="232451" cy="2566725"/>
          </a:xfrm>
          <a:prstGeom prst="rect">
            <a:avLst/>
          </a:prstGeom>
          <a:solidFill>
            <a:srgbClr val="9BBB59">
              <a:alpha val="14118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F49A91C5-A198-5ECE-E272-F9C23106D4FE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7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349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928F02-0F3D-5B55-3FCE-0C77A77DD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40" y="1308420"/>
            <a:ext cx="10958400" cy="4525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b="1" i="0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</a:rPr>
              <a:t>Distribution of graduates and new entrants by field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9014EB-9084-9305-E355-A33FFAD6B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VET </a:t>
            </a:r>
            <a:r>
              <a:rPr lang="fr-FR" dirty="0" err="1"/>
              <a:t>covers</a:t>
            </a:r>
            <a:r>
              <a:rPr lang="fr-FR" dirty="0"/>
              <a:t> </a:t>
            </a:r>
            <a:r>
              <a:rPr lang="fr-FR" dirty="0" err="1"/>
              <a:t>many</a:t>
            </a:r>
            <a:r>
              <a:rPr lang="fr-FR" dirty="0"/>
              <a:t> </a:t>
            </a:r>
            <a:r>
              <a:rPr lang="fr-FR" dirty="0" err="1"/>
              <a:t>fields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2AC601D-F6FD-EA42-C067-34EC39D344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056656"/>
              </p:ext>
            </p:extLst>
          </p:nvPr>
        </p:nvGraphicFramePr>
        <p:xfrm>
          <a:off x="283845" y="1683683"/>
          <a:ext cx="11624310" cy="476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3C610A68-01D7-1B22-54E4-63F419CEB828}"/>
              </a:ext>
            </a:extLst>
          </p:cNvPr>
          <p:cNvSpPr txBox="1">
            <a:spLocks/>
          </p:cNvSpPr>
          <p:nvPr/>
        </p:nvSpPr>
        <p:spPr>
          <a:xfrm>
            <a:off x="0" y="6208883"/>
            <a:ext cx="10958400" cy="691135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b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</a:br>
            <a: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Note: the remaining category is “unspecified field”</a:t>
            </a:r>
            <a:b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</a:br>
            <a: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Source: OECD Education at a Glance database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F27A9319-F4D9-E593-AD8C-9E8650E2F991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8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1232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B1FEA5-55AB-D7E5-0AA7-EE291FC77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600" y="1453410"/>
            <a:ext cx="10958400" cy="4525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Share of </a:t>
            </a:r>
            <a:r>
              <a:rPr lang="fr-FR" sz="2000" b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graduates</a:t>
            </a:r>
            <a:r>
              <a:rPr lang="fr-FR" sz="20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in ICT field</a:t>
            </a:r>
            <a:endParaRPr lang="en-GB" sz="20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1B7585-910F-BEEA-2260-CC5C68AF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There </a:t>
            </a:r>
            <a:r>
              <a:rPr lang="fr-FR" dirty="0" err="1"/>
              <a:t>is</a:t>
            </a:r>
            <a:r>
              <a:rPr lang="fr-FR" dirty="0"/>
              <a:t> scope to expand to </a:t>
            </a:r>
            <a:r>
              <a:rPr lang="fr-FR" dirty="0" err="1"/>
              <a:t>growing</a:t>
            </a:r>
            <a:r>
              <a:rPr lang="fr-FR" dirty="0"/>
              <a:t>/</a:t>
            </a:r>
            <a:r>
              <a:rPr lang="fr-FR" dirty="0" err="1"/>
              <a:t>emerging</a:t>
            </a:r>
            <a:r>
              <a:rPr lang="fr-FR" dirty="0"/>
              <a:t> </a:t>
            </a:r>
            <a:r>
              <a:rPr lang="fr-FR" dirty="0" err="1"/>
              <a:t>fields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28F8218-B482-4B4C-CA6A-320FD9ED46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223453"/>
              </p:ext>
            </p:extLst>
          </p:nvPr>
        </p:nvGraphicFramePr>
        <p:xfrm>
          <a:off x="346276" y="1944000"/>
          <a:ext cx="11499449" cy="452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3938796-BFE0-7CD4-04C0-87F534402295}"/>
              </a:ext>
            </a:extLst>
          </p:cNvPr>
          <p:cNvSpPr txBox="1">
            <a:spLocks/>
          </p:cNvSpPr>
          <p:nvPr/>
        </p:nvSpPr>
        <p:spPr>
          <a:xfrm>
            <a:off x="29934" y="6357938"/>
            <a:ext cx="10958400" cy="691135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b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</a:br>
            <a:r>
              <a:rPr lang="en-GB" sz="12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Source: OECD Education at a Glance database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98C4C146-FC47-7E59-6089-BBC6694394DF}"/>
              </a:ext>
            </a:extLst>
          </p:cNvPr>
          <p:cNvSpPr txBox="1">
            <a:spLocks/>
          </p:cNvSpPr>
          <p:nvPr/>
        </p:nvSpPr>
        <p:spPr>
          <a:xfrm>
            <a:off x="11581376" y="6298046"/>
            <a:ext cx="456000" cy="2448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EBB71-1AEC-4D92-8A51-969FF0A7CB17}" type="slidenum">
              <a:rPr lang="en-GB" sz="1400" smtClean="0">
                <a:solidFill>
                  <a:schemeClr val="bg1"/>
                </a:solidFill>
                <a:latin typeface="+mj-lt"/>
              </a:rPr>
              <a:pPr/>
              <a:t>9</a:t>
            </a:fld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9315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2744</TotalTime>
  <Words>992</Words>
  <Application>Microsoft Office PowerPoint</Application>
  <PresentationFormat>Widescreen</PresentationFormat>
  <Paragraphs>104</Paragraphs>
  <Slides>14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Georgia</vt:lpstr>
      <vt:lpstr>Helvetica 65 Medium</vt:lpstr>
      <vt:lpstr>OECD_English_white</vt:lpstr>
      <vt:lpstr>VET Facing the Future</vt:lpstr>
      <vt:lpstr>Megatrends are changing skill needs</vt:lpstr>
      <vt:lpstr>VET can equip people with the right skills for the labour market</vt:lpstr>
      <vt:lpstr>The UK’s VET sector is average in size…</vt:lpstr>
      <vt:lpstr>… also at the higher technical level (Level 4-5)</vt:lpstr>
      <vt:lpstr>Some skills remain hard to automate</vt:lpstr>
      <vt:lpstr>Employment in digital-intensive sectors is on the rise</vt:lpstr>
      <vt:lpstr>VET covers many fields</vt:lpstr>
      <vt:lpstr>There is scope to expand to growing/emerging fields</vt:lpstr>
      <vt:lpstr>PowerPoint Presentation</vt:lpstr>
      <vt:lpstr>Example: Cyber security VET programmes in England (UK)</vt:lpstr>
      <vt:lpstr>Re-engineering VET for the future</vt:lpstr>
      <vt:lpstr>Evidence-based policy making: International VET Assessment </vt:lpstr>
      <vt:lpstr>Find out more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 Facing the Future</dc:title>
  <dc:creator>VANDEWEYER Marieke, SKC/VET</dc:creator>
  <cp:lastModifiedBy>Tabrizi, Gila (WorldSkills UK)</cp:lastModifiedBy>
  <cp:revision>51</cp:revision>
  <dcterms:created xsi:type="dcterms:W3CDTF">2020-11-11T12:47:42Z</dcterms:created>
  <dcterms:modified xsi:type="dcterms:W3CDTF">2023-05-30T09:51:58Z</dcterms:modified>
</cp:coreProperties>
</file>