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75"/>
  </p:notesMasterIdLst>
  <p:sldIdLst>
    <p:sldId id="256" r:id="rId3"/>
    <p:sldId id="965" r:id="rId4"/>
    <p:sldId id="257" r:id="rId5"/>
    <p:sldId id="258" r:id="rId6"/>
    <p:sldId id="268" r:id="rId7"/>
    <p:sldId id="263" r:id="rId8"/>
    <p:sldId id="966" r:id="rId9"/>
    <p:sldId id="968" r:id="rId10"/>
    <p:sldId id="964" r:id="rId11"/>
    <p:sldId id="952" r:id="rId12"/>
    <p:sldId id="987" r:id="rId13"/>
    <p:sldId id="276" r:id="rId14"/>
    <p:sldId id="277" r:id="rId15"/>
    <p:sldId id="991" r:id="rId16"/>
    <p:sldId id="992" r:id="rId17"/>
    <p:sldId id="959" r:id="rId18"/>
    <p:sldId id="272" r:id="rId19"/>
    <p:sldId id="930" r:id="rId20"/>
    <p:sldId id="960" r:id="rId21"/>
    <p:sldId id="299" r:id="rId22"/>
    <p:sldId id="438" r:id="rId23"/>
    <p:sldId id="442" r:id="rId24"/>
    <p:sldId id="445" r:id="rId25"/>
    <p:sldId id="427" r:id="rId26"/>
    <p:sldId id="982" r:id="rId27"/>
    <p:sldId id="432" r:id="rId28"/>
    <p:sldId id="437" r:id="rId29"/>
    <p:sldId id="977" r:id="rId30"/>
    <p:sldId id="414" r:id="rId31"/>
    <p:sldId id="415" r:id="rId32"/>
    <p:sldId id="408" r:id="rId33"/>
    <p:sldId id="410" r:id="rId34"/>
    <p:sldId id="413" r:id="rId35"/>
    <p:sldId id="341" r:id="rId36"/>
    <p:sldId id="369" r:id="rId37"/>
    <p:sldId id="366" r:id="rId38"/>
    <p:sldId id="367" r:id="rId39"/>
    <p:sldId id="368" r:id="rId40"/>
    <p:sldId id="344" r:id="rId41"/>
    <p:sldId id="348" r:id="rId42"/>
    <p:sldId id="350" r:id="rId43"/>
    <p:sldId id="352" r:id="rId44"/>
    <p:sldId id="354" r:id="rId45"/>
    <p:sldId id="357" r:id="rId46"/>
    <p:sldId id="978" r:id="rId47"/>
    <p:sldId id="983" r:id="rId48"/>
    <p:sldId id="984" r:id="rId49"/>
    <p:sldId id="985" r:id="rId50"/>
    <p:sldId id="990" r:id="rId51"/>
    <p:sldId id="274" r:id="rId52"/>
    <p:sldId id="988" r:id="rId53"/>
    <p:sldId id="993" r:id="rId54"/>
    <p:sldId id="291" r:id="rId55"/>
    <p:sldId id="306" r:id="rId56"/>
    <p:sldId id="300" r:id="rId57"/>
    <p:sldId id="301" r:id="rId58"/>
    <p:sldId id="303" r:id="rId59"/>
    <p:sldId id="305" r:id="rId60"/>
    <p:sldId id="317" r:id="rId61"/>
    <p:sldId id="321" r:id="rId62"/>
    <p:sldId id="322" r:id="rId63"/>
    <p:sldId id="323" r:id="rId64"/>
    <p:sldId id="332" r:id="rId65"/>
    <p:sldId id="333" r:id="rId66"/>
    <p:sldId id="334" r:id="rId67"/>
    <p:sldId id="335" r:id="rId68"/>
    <p:sldId id="336" r:id="rId69"/>
    <p:sldId id="440" r:id="rId70"/>
    <p:sldId id="337" r:id="rId71"/>
    <p:sldId id="338" r:id="rId72"/>
    <p:sldId id="364" r:id="rId73"/>
    <p:sldId id="290" r:id="rId7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D6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FDD"/>
          </a:solidFill>
        </a:fill>
      </a:tcStyle>
    </a:wholeTbl>
    <a:band2H>
      <a:tcTxStyle/>
      <a:tcStyle>
        <a:tcBdr/>
        <a:fill>
          <a:solidFill>
            <a:srgbClr val="EEF0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1D0"/>
          </a:solidFill>
        </a:fill>
      </a:tcStyle>
    </a:wholeTbl>
    <a:band2H>
      <a:tcTxStyle/>
      <a:tcStyle>
        <a:tcBdr/>
        <a:fill>
          <a:solidFill>
            <a:srgbClr val="EBE9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CECD"/>
          </a:solidFill>
        </a:fill>
      </a:tcStyle>
    </a:wholeTbl>
    <a:band2H>
      <a:tcTxStyle/>
      <a:tcStyle>
        <a:tcBdr/>
        <a:fill>
          <a:solidFill>
            <a:srgbClr val="EB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2929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292934"/>
      </a:tcTxStyle>
      <a:tcStyle>
        <a:tcBdr>
          <a:left>
            <a:ln w="12700" cap="flat">
              <a:noFill/>
              <a:miter lim="400000"/>
            </a:ln>
          </a:left>
          <a:right>
            <a:ln w="12700" cap="flat">
              <a:noFill/>
              <a:miter lim="400000"/>
            </a:ln>
          </a:right>
          <a:top>
            <a:ln w="508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C"/>
          </a:solidFill>
        </a:fill>
      </a:tcStyle>
    </a:wholeTbl>
    <a:band2H>
      <a:tcTxStyle/>
      <a:tcStyle>
        <a:tcBdr/>
        <a:fill>
          <a:solidFill>
            <a:srgbClr val="E7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Row>
  </a:tblStyle>
  <a:tblStyle styleId="{2708684C-4D16-4618-839F-0558EEFCDFE6}" styleName="">
    <a:tblBg/>
    <a:wholeTbl>
      <a:tcTxStyle b="off"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wholeTbl>
    <a:band2H>
      <a:tcTxStyle/>
      <a:tcStyle>
        <a:tcBdr/>
        <a:fill>
          <a:solidFill>
            <a:srgbClr val="FFFFFF"/>
          </a:solidFill>
        </a:fill>
      </a:tcStyle>
    </a:band2H>
    <a:firstCol>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firstCol>
    <a:lastRow>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508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lastRow>
    <a:firstRow>
      <a:tcTxStyle b="on" i="off">
        <a:font>
          <a:latin typeface="Arial"/>
          <a:ea typeface="Arial"/>
          <a:cs typeface="Arial"/>
        </a:font>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254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444" autoAdjust="0"/>
  </p:normalViewPr>
  <p:slideViewPr>
    <p:cSldViewPr snapToGrid="0">
      <p:cViewPr varScale="1">
        <p:scale>
          <a:sx n="63" d="100"/>
          <a:sy n="63" d="100"/>
        </p:scale>
        <p:origin x="1380"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5.xml.rels><?xml version="1.0" encoding="UTF-8" standalone="yes"?>
<Relationships xmlns="http://schemas.openxmlformats.org/package/2006/relationships"><Relationship Id="rId1" Type="http://schemas.openxmlformats.org/officeDocument/2006/relationships/hyperlink" Target="https://www.weforum.org/reports/the-future-of-jobs-report-2020/in-full/infographics-e4e69e4de7"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 Id="rId4" Type="http://schemas.openxmlformats.org/officeDocument/2006/relationships/image" Target="../media/image107.png"/></Relationships>
</file>

<file path=ppt/diagrams/_rels/drawing5.xml.rels><?xml version="1.0" encoding="UTF-8" standalone="yes"?>
<Relationships xmlns="http://schemas.openxmlformats.org/package/2006/relationships"><Relationship Id="rId1" Type="http://schemas.openxmlformats.org/officeDocument/2006/relationships/hyperlink" Target="https://www.weforum.org/reports/the-future-of-jobs-report-2020/in-full/infographics-e4e69e4de7"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 Id="rId4"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D02F00-D6A4-46DE-9BA3-4EB74177040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ZA"/>
        </a:p>
      </dgm:t>
    </dgm:pt>
    <dgm:pt modelId="{1F6E2F50-C3B2-43B1-AFD0-9B48A0EB52C5}">
      <dgm:prSet phldrT="[Text]"/>
      <dgm:spPr/>
      <dgm:t>
        <a:bodyPr/>
        <a:lstStyle/>
        <a:p>
          <a:r>
            <a:rPr lang="en-ZA" dirty="0"/>
            <a:t>The Rationale – Future skills</a:t>
          </a:r>
        </a:p>
      </dgm:t>
    </dgm:pt>
    <dgm:pt modelId="{A6FC903B-7F8A-43C2-985E-D07B292A87D5}" type="parTrans" cxnId="{E218E9E0-6569-4FAB-81A6-EE6F64B9A06B}">
      <dgm:prSet/>
      <dgm:spPr/>
      <dgm:t>
        <a:bodyPr/>
        <a:lstStyle/>
        <a:p>
          <a:endParaRPr lang="en-ZA"/>
        </a:p>
      </dgm:t>
    </dgm:pt>
    <dgm:pt modelId="{243AA81B-8E11-416D-88CC-4ABF9196E054}" type="sibTrans" cxnId="{E218E9E0-6569-4FAB-81A6-EE6F64B9A06B}">
      <dgm:prSet/>
      <dgm:spPr/>
      <dgm:t>
        <a:bodyPr/>
        <a:lstStyle/>
        <a:p>
          <a:endParaRPr lang="en-ZA"/>
        </a:p>
      </dgm:t>
    </dgm:pt>
    <dgm:pt modelId="{F4037D11-E3D4-4E32-AFBB-9774ECA232BB}">
      <dgm:prSet phldrT="[Text]"/>
      <dgm:spPr/>
      <dgm:t>
        <a:bodyPr/>
        <a:lstStyle/>
        <a:p>
          <a:r>
            <a:rPr lang="en-ZA" dirty="0"/>
            <a:t>Future world skills needed</a:t>
          </a:r>
        </a:p>
      </dgm:t>
    </dgm:pt>
    <dgm:pt modelId="{B3243BEB-C6B7-4D4A-8403-61DB6020149C}" type="parTrans" cxnId="{29CDE83E-E186-44B9-9C3A-159ABC0A2F43}">
      <dgm:prSet/>
      <dgm:spPr/>
      <dgm:t>
        <a:bodyPr/>
        <a:lstStyle/>
        <a:p>
          <a:endParaRPr lang="en-ZA"/>
        </a:p>
      </dgm:t>
    </dgm:pt>
    <dgm:pt modelId="{32C1AB8A-C1DC-4631-B813-8FC9A1D0D4B8}" type="sibTrans" cxnId="{29CDE83E-E186-44B9-9C3A-159ABC0A2F43}">
      <dgm:prSet/>
      <dgm:spPr/>
      <dgm:t>
        <a:bodyPr/>
        <a:lstStyle/>
        <a:p>
          <a:endParaRPr lang="en-ZA"/>
        </a:p>
      </dgm:t>
    </dgm:pt>
    <dgm:pt modelId="{76958FCE-5545-437F-A2E6-A9FAA065315B}">
      <dgm:prSet/>
      <dgm:spPr/>
      <dgm:t>
        <a:bodyPr/>
        <a:lstStyle/>
        <a:p>
          <a:r>
            <a:rPr lang="en-ZA" dirty="0"/>
            <a:t>PQM and best practices</a:t>
          </a:r>
        </a:p>
      </dgm:t>
    </dgm:pt>
    <dgm:pt modelId="{958FD1B6-FEDB-4ECD-B74F-6D9CB9DA96B6}" type="parTrans" cxnId="{EF4EC498-7235-4501-AB08-EDB1EA479C03}">
      <dgm:prSet/>
      <dgm:spPr/>
      <dgm:t>
        <a:bodyPr/>
        <a:lstStyle/>
        <a:p>
          <a:endParaRPr lang="en-ZA"/>
        </a:p>
      </dgm:t>
    </dgm:pt>
    <dgm:pt modelId="{D40F034D-D056-4641-8C78-43C92964739E}" type="sibTrans" cxnId="{EF4EC498-7235-4501-AB08-EDB1EA479C03}">
      <dgm:prSet/>
      <dgm:spPr/>
      <dgm:t>
        <a:bodyPr/>
        <a:lstStyle/>
        <a:p>
          <a:endParaRPr lang="en-ZA"/>
        </a:p>
      </dgm:t>
    </dgm:pt>
    <dgm:pt modelId="{0DC25552-5A86-4821-A7A7-7A35E2F0FA39}">
      <dgm:prSet/>
      <dgm:spPr/>
      <dgm:t>
        <a:bodyPr/>
        <a:lstStyle/>
        <a:p>
          <a:r>
            <a:rPr lang="en-ZA" dirty="0"/>
            <a:t>TVET Colleges in RSA</a:t>
          </a:r>
        </a:p>
      </dgm:t>
    </dgm:pt>
    <dgm:pt modelId="{1DEC8A05-C069-42C6-884A-0B0F264C872D}" type="parTrans" cxnId="{0B5F917F-0D6E-4AC1-9995-4ACD581202B5}">
      <dgm:prSet/>
      <dgm:spPr/>
      <dgm:t>
        <a:bodyPr/>
        <a:lstStyle/>
        <a:p>
          <a:endParaRPr lang="en-ZA"/>
        </a:p>
      </dgm:t>
    </dgm:pt>
    <dgm:pt modelId="{23ABC5B6-62D7-4D29-BF80-67C5EB4082C7}" type="sibTrans" cxnId="{0B5F917F-0D6E-4AC1-9995-4ACD581202B5}">
      <dgm:prSet/>
      <dgm:spPr/>
      <dgm:t>
        <a:bodyPr/>
        <a:lstStyle/>
        <a:p>
          <a:endParaRPr lang="en-ZA"/>
        </a:p>
      </dgm:t>
    </dgm:pt>
    <dgm:pt modelId="{250366E0-2CF5-4C74-91A9-48ADAFDB2594}">
      <dgm:prSet/>
      <dgm:spPr/>
      <dgm:t>
        <a:bodyPr/>
        <a:lstStyle/>
        <a:p>
          <a:r>
            <a:rPr lang="en-ZA" dirty="0"/>
            <a:t>SAPCO  Mandate</a:t>
          </a:r>
        </a:p>
      </dgm:t>
    </dgm:pt>
    <dgm:pt modelId="{11E4F083-E86E-46A6-823D-9EBB5BA101C6}" type="parTrans" cxnId="{3DE21837-16F1-4174-87CE-375B13D31F3C}">
      <dgm:prSet/>
      <dgm:spPr/>
    </dgm:pt>
    <dgm:pt modelId="{7EE79A7F-6B90-454E-987A-EB0E0BDE5750}" type="sibTrans" cxnId="{3DE21837-16F1-4174-87CE-375B13D31F3C}">
      <dgm:prSet/>
      <dgm:spPr/>
    </dgm:pt>
    <dgm:pt modelId="{37500750-247D-45F5-BC1F-2838642BC777}" type="pres">
      <dgm:prSet presAssocID="{06D02F00-D6A4-46DE-9BA3-4EB741770404}" presName="linear" presStyleCnt="0">
        <dgm:presLayoutVars>
          <dgm:dir/>
          <dgm:animLvl val="lvl"/>
          <dgm:resizeHandles val="exact"/>
        </dgm:presLayoutVars>
      </dgm:prSet>
      <dgm:spPr/>
    </dgm:pt>
    <dgm:pt modelId="{95008D20-AE90-4D75-B30F-BE4356181B69}" type="pres">
      <dgm:prSet presAssocID="{250366E0-2CF5-4C74-91A9-48ADAFDB2594}" presName="parentLin" presStyleCnt="0"/>
      <dgm:spPr/>
    </dgm:pt>
    <dgm:pt modelId="{DFBD13C6-C9F8-4002-A194-2826C470EA0F}" type="pres">
      <dgm:prSet presAssocID="{250366E0-2CF5-4C74-91A9-48ADAFDB2594}" presName="parentLeftMargin" presStyleLbl="node1" presStyleIdx="0" presStyleCnt="5"/>
      <dgm:spPr/>
    </dgm:pt>
    <dgm:pt modelId="{10E438D8-FEFB-4156-A9F5-8B1F8DDCD376}" type="pres">
      <dgm:prSet presAssocID="{250366E0-2CF5-4C74-91A9-48ADAFDB2594}" presName="parentText" presStyleLbl="node1" presStyleIdx="0" presStyleCnt="5">
        <dgm:presLayoutVars>
          <dgm:chMax val="0"/>
          <dgm:bulletEnabled val="1"/>
        </dgm:presLayoutVars>
      </dgm:prSet>
      <dgm:spPr/>
    </dgm:pt>
    <dgm:pt modelId="{895B6A7A-7512-4BEB-ADB1-0FD18339ECD3}" type="pres">
      <dgm:prSet presAssocID="{250366E0-2CF5-4C74-91A9-48ADAFDB2594}" presName="negativeSpace" presStyleCnt="0"/>
      <dgm:spPr/>
    </dgm:pt>
    <dgm:pt modelId="{8C443079-8AEE-4A4D-AE89-DAD57DFCE077}" type="pres">
      <dgm:prSet presAssocID="{250366E0-2CF5-4C74-91A9-48ADAFDB2594}" presName="childText" presStyleLbl="conFgAcc1" presStyleIdx="0" presStyleCnt="5">
        <dgm:presLayoutVars>
          <dgm:bulletEnabled val="1"/>
        </dgm:presLayoutVars>
      </dgm:prSet>
      <dgm:spPr/>
    </dgm:pt>
    <dgm:pt modelId="{EBB708BD-759A-42DA-9382-8CC612CB35C2}" type="pres">
      <dgm:prSet presAssocID="{7EE79A7F-6B90-454E-987A-EB0E0BDE5750}" presName="spaceBetweenRectangles" presStyleCnt="0"/>
      <dgm:spPr/>
    </dgm:pt>
    <dgm:pt modelId="{7CEDC6E2-D7E9-4701-A786-D1898F5F4814}" type="pres">
      <dgm:prSet presAssocID="{0DC25552-5A86-4821-A7A7-7A35E2F0FA39}" presName="parentLin" presStyleCnt="0"/>
      <dgm:spPr/>
    </dgm:pt>
    <dgm:pt modelId="{5373668A-8845-4B1E-98FA-79AF4AF3366D}" type="pres">
      <dgm:prSet presAssocID="{0DC25552-5A86-4821-A7A7-7A35E2F0FA39}" presName="parentLeftMargin" presStyleLbl="node1" presStyleIdx="0" presStyleCnt="5"/>
      <dgm:spPr/>
    </dgm:pt>
    <dgm:pt modelId="{4084D174-A017-4490-8924-CDC7FCF42B2E}" type="pres">
      <dgm:prSet presAssocID="{0DC25552-5A86-4821-A7A7-7A35E2F0FA39}" presName="parentText" presStyleLbl="node1" presStyleIdx="1" presStyleCnt="5">
        <dgm:presLayoutVars>
          <dgm:chMax val="0"/>
          <dgm:bulletEnabled val="1"/>
        </dgm:presLayoutVars>
      </dgm:prSet>
      <dgm:spPr/>
    </dgm:pt>
    <dgm:pt modelId="{5D09C403-37F3-40B8-B67D-9CF68E8341D3}" type="pres">
      <dgm:prSet presAssocID="{0DC25552-5A86-4821-A7A7-7A35E2F0FA39}" presName="negativeSpace" presStyleCnt="0"/>
      <dgm:spPr/>
    </dgm:pt>
    <dgm:pt modelId="{54E0B128-CFF2-4E09-ABC7-CF3640B43888}" type="pres">
      <dgm:prSet presAssocID="{0DC25552-5A86-4821-A7A7-7A35E2F0FA39}" presName="childText" presStyleLbl="conFgAcc1" presStyleIdx="1" presStyleCnt="5">
        <dgm:presLayoutVars>
          <dgm:bulletEnabled val="1"/>
        </dgm:presLayoutVars>
      </dgm:prSet>
      <dgm:spPr/>
    </dgm:pt>
    <dgm:pt modelId="{890E70BB-8878-40BC-907A-16FA67DDFA8A}" type="pres">
      <dgm:prSet presAssocID="{23ABC5B6-62D7-4D29-BF80-67C5EB4082C7}" presName="spaceBetweenRectangles" presStyleCnt="0"/>
      <dgm:spPr/>
    </dgm:pt>
    <dgm:pt modelId="{D14DAAD1-6D9E-414E-9E45-8FFE75C2635D}" type="pres">
      <dgm:prSet presAssocID="{1F6E2F50-C3B2-43B1-AFD0-9B48A0EB52C5}" presName="parentLin" presStyleCnt="0"/>
      <dgm:spPr/>
    </dgm:pt>
    <dgm:pt modelId="{C5F0F661-DA23-486A-A681-6A2C3FD8AC60}" type="pres">
      <dgm:prSet presAssocID="{1F6E2F50-C3B2-43B1-AFD0-9B48A0EB52C5}" presName="parentLeftMargin" presStyleLbl="node1" presStyleIdx="1" presStyleCnt="5"/>
      <dgm:spPr/>
    </dgm:pt>
    <dgm:pt modelId="{62A933B5-D676-457A-8DBD-CA9F5890B45D}" type="pres">
      <dgm:prSet presAssocID="{1F6E2F50-C3B2-43B1-AFD0-9B48A0EB52C5}" presName="parentText" presStyleLbl="node1" presStyleIdx="2" presStyleCnt="5">
        <dgm:presLayoutVars>
          <dgm:chMax val="0"/>
          <dgm:bulletEnabled val="1"/>
        </dgm:presLayoutVars>
      </dgm:prSet>
      <dgm:spPr/>
    </dgm:pt>
    <dgm:pt modelId="{8831FE89-BE7F-4B1E-99F3-D2CCFE069782}" type="pres">
      <dgm:prSet presAssocID="{1F6E2F50-C3B2-43B1-AFD0-9B48A0EB52C5}" presName="negativeSpace" presStyleCnt="0"/>
      <dgm:spPr/>
    </dgm:pt>
    <dgm:pt modelId="{5D745862-361B-427C-9960-FE852DFDDA05}" type="pres">
      <dgm:prSet presAssocID="{1F6E2F50-C3B2-43B1-AFD0-9B48A0EB52C5}" presName="childText" presStyleLbl="conFgAcc1" presStyleIdx="2" presStyleCnt="5">
        <dgm:presLayoutVars>
          <dgm:bulletEnabled val="1"/>
        </dgm:presLayoutVars>
      </dgm:prSet>
      <dgm:spPr/>
    </dgm:pt>
    <dgm:pt modelId="{59DE6A5B-EE5D-4771-AFF5-5CB3F594EDB8}" type="pres">
      <dgm:prSet presAssocID="{243AA81B-8E11-416D-88CC-4ABF9196E054}" presName="spaceBetweenRectangles" presStyleCnt="0"/>
      <dgm:spPr/>
    </dgm:pt>
    <dgm:pt modelId="{6195BDF7-1B53-424F-B3E8-145FB818F74F}" type="pres">
      <dgm:prSet presAssocID="{F4037D11-E3D4-4E32-AFBB-9774ECA232BB}" presName="parentLin" presStyleCnt="0"/>
      <dgm:spPr/>
    </dgm:pt>
    <dgm:pt modelId="{7C989222-02B0-4BB4-8D9B-D32A141F0A53}" type="pres">
      <dgm:prSet presAssocID="{F4037D11-E3D4-4E32-AFBB-9774ECA232BB}" presName="parentLeftMargin" presStyleLbl="node1" presStyleIdx="2" presStyleCnt="5"/>
      <dgm:spPr/>
    </dgm:pt>
    <dgm:pt modelId="{B8C816BE-557E-49EB-BB4F-9FF4BCA58894}" type="pres">
      <dgm:prSet presAssocID="{F4037D11-E3D4-4E32-AFBB-9774ECA232BB}" presName="parentText" presStyleLbl="node1" presStyleIdx="3" presStyleCnt="5">
        <dgm:presLayoutVars>
          <dgm:chMax val="0"/>
          <dgm:bulletEnabled val="1"/>
        </dgm:presLayoutVars>
      </dgm:prSet>
      <dgm:spPr/>
    </dgm:pt>
    <dgm:pt modelId="{B0C9E2B3-6D24-4EAD-85E8-1522C3819CBE}" type="pres">
      <dgm:prSet presAssocID="{F4037D11-E3D4-4E32-AFBB-9774ECA232BB}" presName="negativeSpace" presStyleCnt="0"/>
      <dgm:spPr/>
    </dgm:pt>
    <dgm:pt modelId="{F4C7250F-D29E-4A56-8A49-D6662653CBE3}" type="pres">
      <dgm:prSet presAssocID="{F4037D11-E3D4-4E32-AFBB-9774ECA232BB}" presName="childText" presStyleLbl="conFgAcc1" presStyleIdx="3" presStyleCnt="5">
        <dgm:presLayoutVars>
          <dgm:bulletEnabled val="1"/>
        </dgm:presLayoutVars>
      </dgm:prSet>
      <dgm:spPr/>
    </dgm:pt>
    <dgm:pt modelId="{CCBBFC3E-8189-4E08-8753-595B1AE96FEE}" type="pres">
      <dgm:prSet presAssocID="{32C1AB8A-C1DC-4631-B813-8FC9A1D0D4B8}" presName="spaceBetweenRectangles" presStyleCnt="0"/>
      <dgm:spPr/>
    </dgm:pt>
    <dgm:pt modelId="{019AF726-0FEF-4284-8853-54084CBD0528}" type="pres">
      <dgm:prSet presAssocID="{76958FCE-5545-437F-A2E6-A9FAA065315B}" presName="parentLin" presStyleCnt="0"/>
      <dgm:spPr/>
    </dgm:pt>
    <dgm:pt modelId="{FEB3C334-F49F-441E-BFAD-E42CB4FB2771}" type="pres">
      <dgm:prSet presAssocID="{76958FCE-5545-437F-A2E6-A9FAA065315B}" presName="parentLeftMargin" presStyleLbl="node1" presStyleIdx="3" presStyleCnt="5"/>
      <dgm:spPr/>
    </dgm:pt>
    <dgm:pt modelId="{E70AEBBD-8AA6-4B34-8C04-93DE0FB3AC6B}" type="pres">
      <dgm:prSet presAssocID="{76958FCE-5545-437F-A2E6-A9FAA065315B}" presName="parentText" presStyleLbl="node1" presStyleIdx="4" presStyleCnt="5">
        <dgm:presLayoutVars>
          <dgm:chMax val="0"/>
          <dgm:bulletEnabled val="1"/>
        </dgm:presLayoutVars>
      </dgm:prSet>
      <dgm:spPr/>
    </dgm:pt>
    <dgm:pt modelId="{53A3F063-88C3-4129-9C64-CC01ED1D8F7A}" type="pres">
      <dgm:prSet presAssocID="{76958FCE-5545-437F-A2E6-A9FAA065315B}" presName="negativeSpace" presStyleCnt="0"/>
      <dgm:spPr/>
    </dgm:pt>
    <dgm:pt modelId="{B20983F9-F571-4A76-869D-79EF83F7D54D}" type="pres">
      <dgm:prSet presAssocID="{76958FCE-5545-437F-A2E6-A9FAA065315B}" presName="childText" presStyleLbl="conFgAcc1" presStyleIdx="4" presStyleCnt="5">
        <dgm:presLayoutVars>
          <dgm:bulletEnabled val="1"/>
        </dgm:presLayoutVars>
      </dgm:prSet>
      <dgm:spPr/>
    </dgm:pt>
  </dgm:ptLst>
  <dgm:cxnLst>
    <dgm:cxn modelId="{C7979304-1BFC-4FFC-B3DC-ECB62DAE93AF}" type="presOf" srcId="{06D02F00-D6A4-46DE-9BA3-4EB741770404}" destId="{37500750-247D-45F5-BC1F-2838642BC777}" srcOrd="0" destOrd="0" presId="urn:microsoft.com/office/officeart/2005/8/layout/list1"/>
    <dgm:cxn modelId="{72138A24-64DF-4DCC-A1E3-6B6651A3A2A5}" type="presOf" srcId="{F4037D11-E3D4-4E32-AFBB-9774ECA232BB}" destId="{7C989222-02B0-4BB4-8D9B-D32A141F0A53}" srcOrd="0" destOrd="0" presId="urn:microsoft.com/office/officeart/2005/8/layout/list1"/>
    <dgm:cxn modelId="{3DE21837-16F1-4174-87CE-375B13D31F3C}" srcId="{06D02F00-D6A4-46DE-9BA3-4EB741770404}" destId="{250366E0-2CF5-4C74-91A9-48ADAFDB2594}" srcOrd="0" destOrd="0" parTransId="{11E4F083-E86E-46A6-823D-9EBB5BA101C6}" sibTransId="{7EE79A7F-6B90-454E-987A-EB0E0BDE5750}"/>
    <dgm:cxn modelId="{29CDE83E-E186-44B9-9C3A-159ABC0A2F43}" srcId="{06D02F00-D6A4-46DE-9BA3-4EB741770404}" destId="{F4037D11-E3D4-4E32-AFBB-9774ECA232BB}" srcOrd="3" destOrd="0" parTransId="{B3243BEB-C6B7-4D4A-8403-61DB6020149C}" sibTransId="{32C1AB8A-C1DC-4631-B813-8FC9A1D0D4B8}"/>
    <dgm:cxn modelId="{FADCBA3F-AA78-456A-82A3-94377205461F}" type="presOf" srcId="{1F6E2F50-C3B2-43B1-AFD0-9B48A0EB52C5}" destId="{C5F0F661-DA23-486A-A681-6A2C3FD8AC60}" srcOrd="0" destOrd="0" presId="urn:microsoft.com/office/officeart/2005/8/layout/list1"/>
    <dgm:cxn modelId="{7CD5085B-74EA-43DB-8BFF-D37F615A5DCE}" type="presOf" srcId="{0DC25552-5A86-4821-A7A7-7A35E2F0FA39}" destId="{4084D174-A017-4490-8924-CDC7FCF42B2E}" srcOrd="1" destOrd="0" presId="urn:microsoft.com/office/officeart/2005/8/layout/list1"/>
    <dgm:cxn modelId="{3AEA4441-1C48-4921-A287-C6955BCAED04}" type="presOf" srcId="{F4037D11-E3D4-4E32-AFBB-9774ECA232BB}" destId="{B8C816BE-557E-49EB-BB4F-9FF4BCA58894}" srcOrd="1" destOrd="0" presId="urn:microsoft.com/office/officeart/2005/8/layout/list1"/>
    <dgm:cxn modelId="{6CF06D6C-B1B3-425D-81FE-11BAA5E5C4F6}" type="presOf" srcId="{0DC25552-5A86-4821-A7A7-7A35E2F0FA39}" destId="{5373668A-8845-4B1E-98FA-79AF4AF3366D}" srcOrd="0" destOrd="0" presId="urn:microsoft.com/office/officeart/2005/8/layout/list1"/>
    <dgm:cxn modelId="{0B5F917F-0D6E-4AC1-9995-4ACD581202B5}" srcId="{06D02F00-D6A4-46DE-9BA3-4EB741770404}" destId="{0DC25552-5A86-4821-A7A7-7A35E2F0FA39}" srcOrd="1" destOrd="0" parTransId="{1DEC8A05-C069-42C6-884A-0B0F264C872D}" sibTransId="{23ABC5B6-62D7-4D29-BF80-67C5EB4082C7}"/>
    <dgm:cxn modelId="{32986188-BADD-4C93-ADD1-23971FAC6294}" type="presOf" srcId="{250366E0-2CF5-4C74-91A9-48ADAFDB2594}" destId="{10E438D8-FEFB-4156-A9F5-8B1F8DDCD376}" srcOrd="1" destOrd="0" presId="urn:microsoft.com/office/officeart/2005/8/layout/list1"/>
    <dgm:cxn modelId="{EF4EC498-7235-4501-AB08-EDB1EA479C03}" srcId="{06D02F00-D6A4-46DE-9BA3-4EB741770404}" destId="{76958FCE-5545-437F-A2E6-A9FAA065315B}" srcOrd="4" destOrd="0" parTransId="{958FD1B6-FEDB-4ECD-B74F-6D9CB9DA96B6}" sibTransId="{D40F034D-D056-4641-8C78-43C92964739E}"/>
    <dgm:cxn modelId="{1909CC9E-AC13-43D3-8E2D-D554640CACF1}" type="presOf" srcId="{76958FCE-5545-437F-A2E6-A9FAA065315B}" destId="{FEB3C334-F49F-441E-BFAD-E42CB4FB2771}" srcOrd="0" destOrd="0" presId="urn:microsoft.com/office/officeart/2005/8/layout/list1"/>
    <dgm:cxn modelId="{01EE20A5-4C0D-4F23-AE01-A1D0A7F56BC7}" type="presOf" srcId="{76958FCE-5545-437F-A2E6-A9FAA065315B}" destId="{E70AEBBD-8AA6-4B34-8C04-93DE0FB3AC6B}" srcOrd="1" destOrd="0" presId="urn:microsoft.com/office/officeart/2005/8/layout/list1"/>
    <dgm:cxn modelId="{82A8AFA6-7687-4139-AE63-5BFAD06B5038}" type="presOf" srcId="{250366E0-2CF5-4C74-91A9-48ADAFDB2594}" destId="{DFBD13C6-C9F8-4002-A194-2826C470EA0F}" srcOrd="0" destOrd="0" presId="urn:microsoft.com/office/officeart/2005/8/layout/list1"/>
    <dgm:cxn modelId="{E218E9E0-6569-4FAB-81A6-EE6F64B9A06B}" srcId="{06D02F00-D6A4-46DE-9BA3-4EB741770404}" destId="{1F6E2F50-C3B2-43B1-AFD0-9B48A0EB52C5}" srcOrd="2" destOrd="0" parTransId="{A6FC903B-7F8A-43C2-985E-D07B292A87D5}" sibTransId="{243AA81B-8E11-416D-88CC-4ABF9196E054}"/>
    <dgm:cxn modelId="{9B246AF4-6692-4EDF-89CD-75255E669A06}" type="presOf" srcId="{1F6E2F50-C3B2-43B1-AFD0-9B48A0EB52C5}" destId="{62A933B5-D676-457A-8DBD-CA9F5890B45D}" srcOrd="1" destOrd="0" presId="urn:microsoft.com/office/officeart/2005/8/layout/list1"/>
    <dgm:cxn modelId="{850E5CBE-2F7F-427C-A42B-5DF24886154E}" type="presParOf" srcId="{37500750-247D-45F5-BC1F-2838642BC777}" destId="{95008D20-AE90-4D75-B30F-BE4356181B69}" srcOrd="0" destOrd="0" presId="urn:microsoft.com/office/officeart/2005/8/layout/list1"/>
    <dgm:cxn modelId="{C33A6AFD-0750-478B-B597-492C5235E7BA}" type="presParOf" srcId="{95008D20-AE90-4D75-B30F-BE4356181B69}" destId="{DFBD13C6-C9F8-4002-A194-2826C470EA0F}" srcOrd="0" destOrd="0" presId="urn:microsoft.com/office/officeart/2005/8/layout/list1"/>
    <dgm:cxn modelId="{E06F24C8-76D3-4999-B767-28AF8880F2B4}" type="presParOf" srcId="{95008D20-AE90-4D75-B30F-BE4356181B69}" destId="{10E438D8-FEFB-4156-A9F5-8B1F8DDCD376}" srcOrd="1" destOrd="0" presId="urn:microsoft.com/office/officeart/2005/8/layout/list1"/>
    <dgm:cxn modelId="{49C01E07-273C-4D97-9776-3BB0477CE74E}" type="presParOf" srcId="{37500750-247D-45F5-BC1F-2838642BC777}" destId="{895B6A7A-7512-4BEB-ADB1-0FD18339ECD3}" srcOrd="1" destOrd="0" presId="urn:microsoft.com/office/officeart/2005/8/layout/list1"/>
    <dgm:cxn modelId="{7D258E2C-2F43-42BB-8A83-5D5B8FDB1AF6}" type="presParOf" srcId="{37500750-247D-45F5-BC1F-2838642BC777}" destId="{8C443079-8AEE-4A4D-AE89-DAD57DFCE077}" srcOrd="2" destOrd="0" presId="urn:microsoft.com/office/officeart/2005/8/layout/list1"/>
    <dgm:cxn modelId="{F610BDAE-0811-4F98-B94C-8ED3FB100B98}" type="presParOf" srcId="{37500750-247D-45F5-BC1F-2838642BC777}" destId="{EBB708BD-759A-42DA-9382-8CC612CB35C2}" srcOrd="3" destOrd="0" presId="urn:microsoft.com/office/officeart/2005/8/layout/list1"/>
    <dgm:cxn modelId="{2DB21AC4-8674-458F-95E5-3B80CC8FA433}" type="presParOf" srcId="{37500750-247D-45F5-BC1F-2838642BC777}" destId="{7CEDC6E2-D7E9-4701-A786-D1898F5F4814}" srcOrd="4" destOrd="0" presId="urn:microsoft.com/office/officeart/2005/8/layout/list1"/>
    <dgm:cxn modelId="{E48DC360-DDF2-40CC-A139-38E70A8C6BA9}" type="presParOf" srcId="{7CEDC6E2-D7E9-4701-A786-D1898F5F4814}" destId="{5373668A-8845-4B1E-98FA-79AF4AF3366D}" srcOrd="0" destOrd="0" presId="urn:microsoft.com/office/officeart/2005/8/layout/list1"/>
    <dgm:cxn modelId="{4F924A65-4706-422B-AB99-BCEA5CE0A70C}" type="presParOf" srcId="{7CEDC6E2-D7E9-4701-A786-D1898F5F4814}" destId="{4084D174-A017-4490-8924-CDC7FCF42B2E}" srcOrd="1" destOrd="0" presId="urn:microsoft.com/office/officeart/2005/8/layout/list1"/>
    <dgm:cxn modelId="{21D7DEF5-DEFD-4926-A6F0-99AB61AFC256}" type="presParOf" srcId="{37500750-247D-45F5-BC1F-2838642BC777}" destId="{5D09C403-37F3-40B8-B67D-9CF68E8341D3}" srcOrd="5" destOrd="0" presId="urn:microsoft.com/office/officeart/2005/8/layout/list1"/>
    <dgm:cxn modelId="{F7BABBF6-28F0-4D5F-A774-7CEC48D59B24}" type="presParOf" srcId="{37500750-247D-45F5-BC1F-2838642BC777}" destId="{54E0B128-CFF2-4E09-ABC7-CF3640B43888}" srcOrd="6" destOrd="0" presId="urn:microsoft.com/office/officeart/2005/8/layout/list1"/>
    <dgm:cxn modelId="{4D34C778-5F17-46DA-B69B-3B88DFF606EB}" type="presParOf" srcId="{37500750-247D-45F5-BC1F-2838642BC777}" destId="{890E70BB-8878-40BC-907A-16FA67DDFA8A}" srcOrd="7" destOrd="0" presId="urn:microsoft.com/office/officeart/2005/8/layout/list1"/>
    <dgm:cxn modelId="{7776762D-4A01-4436-87BE-1B5AAE8620ED}" type="presParOf" srcId="{37500750-247D-45F5-BC1F-2838642BC777}" destId="{D14DAAD1-6D9E-414E-9E45-8FFE75C2635D}" srcOrd="8" destOrd="0" presId="urn:microsoft.com/office/officeart/2005/8/layout/list1"/>
    <dgm:cxn modelId="{C0DA35FA-157F-456F-8B67-720F1F69AF70}" type="presParOf" srcId="{D14DAAD1-6D9E-414E-9E45-8FFE75C2635D}" destId="{C5F0F661-DA23-486A-A681-6A2C3FD8AC60}" srcOrd="0" destOrd="0" presId="urn:microsoft.com/office/officeart/2005/8/layout/list1"/>
    <dgm:cxn modelId="{D23D8B0E-0D04-454F-92C6-97E940BB814E}" type="presParOf" srcId="{D14DAAD1-6D9E-414E-9E45-8FFE75C2635D}" destId="{62A933B5-D676-457A-8DBD-CA9F5890B45D}" srcOrd="1" destOrd="0" presId="urn:microsoft.com/office/officeart/2005/8/layout/list1"/>
    <dgm:cxn modelId="{9F481476-57AE-4104-9AA3-A61CCF070441}" type="presParOf" srcId="{37500750-247D-45F5-BC1F-2838642BC777}" destId="{8831FE89-BE7F-4B1E-99F3-D2CCFE069782}" srcOrd="9" destOrd="0" presId="urn:microsoft.com/office/officeart/2005/8/layout/list1"/>
    <dgm:cxn modelId="{9AA332F8-509A-4497-9027-18A981786F06}" type="presParOf" srcId="{37500750-247D-45F5-BC1F-2838642BC777}" destId="{5D745862-361B-427C-9960-FE852DFDDA05}" srcOrd="10" destOrd="0" presId="urn:microsoft.com/office/officeart/2005/8/layout/list1"/>
    <dgm:cxn modelId="{CBEA8296-6415-429B-AB94-B4E43F9FC4E1}" type="presParOf" srcId="{37500750-247D-45F5-BC1F-2838642BC777}" destId="{59DE6A5B-EE5D-4771-AFF5-5CB3F594EDB8}" srcOrd="11" destOrd="0" presId="urn:microsoft.com/office/officeart/2005/8/layout/list1"/>
    <dgm:cxn modelId="{B8336FA1-2105-43CF-B1C3-D6BB1832FA58}" type="presParOf" srcId="{37500750-247D-45F5-BC1F-2838642BC777}" destId="{6195BDF7-1B53-424F-B3E8-145FB818F74F}" srcOrd="12" destOrd="0" presId="urn:microsoft.com/office/officeart/2005/8/layout/list1"/>
    <dgm:cxn modelId="{214E21B3-E589-4619-A845-327DD9A4433C}" type="presParOf" srcId="{6195BDF7-1B53-424F-B3E8-145FB818F74F}" destId="{7C989222-02B0-4BB4-8D9B-D32A141F0A53}" srcOrd="0" destOrd="0" presId="urn:microsoft.com/office/officeart/2005/8/layout/list1"/>
    <dgm:cxn modelId="{71DCF913-2CD0-4411-A079-126EB1D7E042}" type="presParOf" srcId="{6195BDF7-1B53-424F-B3E8-145FB818F74F}" destId="{B8C816BE-557E-49EB-BB4F-9FF4BCA58894}" srcOrd="1" destOrd="0" presId="urn:microsoft.com/office/officeart/2005/8/layout/list1"/>
    <dgm:cxn modelId="{CFBC6E69-1FEA-47A2-8490-C1BB10A80867}" type="presParOf" srcId="{37500750-247D-45F5-BC1F-2838642BC777}" destId="{B0C9E2B3-6D24-4EAD-85E8-1522C3819CBE}" srcOrd="13" destOrd="0" presId="urn:microsoft.com/office/officeart/2005/8/layout/list1"/>
    <dgm:cxn modelId="{616CDE65-4D2D-462F-A171-CF6D78A73D90}" type="presParOf" srcId="{37500750-247D-45F5-BC1F-2838642BC777}" destId="{F4C7250F-D29E-4A56-8A49-D6662653CBE3}" srcOrd="14" destOrd="0" presId="urn:microsoft.com/office/officeart/2005/8/layout/list1"/>
    <dgm:cxn modelId="{B5CBDE39-1900-441A-A196-CB7D3217B8D0}" type="presParOf" srcId="{37500750-247D-45F5-BC1F-2838642BC777}" destId="{CCBBFC3E-8189-4E08-8753-595B1AE96FEE}" srcOrd="15" destOrd="0" presId="urn:microsoft.com/office/officeart/2005/8/layout/list1"/>
    <dgm:cxn modelId="{1300C955-01EA-4780-90E2-6C58CC9CE597}" type="presParOf" srcId="{37500750-247D-45F5-BC1F-2838642BC777}" destId="{019AF726-0FEF-4284-8853-54084CBD0528}" srcOrd="16" destOrd="0" presId="urn:microsoft.com/office/officeart/2005/8/layout/list1"/>
    <dgm:cxn modelId="{ECC82E0A-AC91-427C-95EB-9BFDC6E4E8A8}" type="presParOf" srcId="{019AF726-0FEF-4284-8853-54084CBD0528}" destId="{FEB3C334-F49F-441E-BFAD-E42CB4FB2771}" srcOrd="0" destOrd="0" presId="urn:microsoft.com/office/officeart/2005/8/layout/list1"/>
    <dgm:cxn modelId="{6F02FBAB-348C-4F15-B5D3-EE734CBA67F7}" type="presParOf" srcId="{019AF726-0FEF-4284-8853-54084CBD0528}" destId="{E70AEBBD-8AA6-4B34-8C04-93DE0FB3AC6B}" srcOrd="1" destOrd="0" presId="urn:microsoft.com/office/officeart/2005/8/layout/list1"/>
    <dgm:cxn modelId="{048EE36D-A2F8-4999-8E98-AAF20316EC97}" type="presParOf" srcId="{37500750-247D-45F5-BC1F-2838642BC777}" destId="{53A3F063-88C3-4129-9C64-CC01ED1D8F7A}" srcOrd="17" destOrd="0" presId="urn:microsoft.com/office/officeart/2005/8/layout/list1"/>
    <dgm:cxn modelId="{55A102FC-31A0-49F1-A234-BA63B34A34E6}" type="presParOf" srcId="{37500750-247D-45F5-BC1F-2838642BC777}" destId="{B20983F9-F571-4A76-869D-79EF83F7D54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C96B6E-94CF-49DA-9591-018D9C8D7A4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ZA"/>
        </a:p>
      </dgm:t>
    </dgm:pt>
    <dgm:pt modelId="{BCEFDC6A-38A3-4499-B808-9704F6E5AEF7}">
      <dgm:prSet phldrT="[Text]" custT="1">
        <dgm:style>
          <a:lnRef idx="1">
            <a:schemeClr val="accent2"/>
          </a:lnRef>
          <a:fillRef idx="3">
            <a:schemeClr val="accent2"/>
          </a:fillRef>
          <a:effectRef idx="2">
            <a:schemeClr val="accent2"/>
          </a:effectRef>
          <a:fontRef idx="minor">
            <a:schemeClr val="lt1"/>
          </a:fontRef>
        </dgm:style>
      </dgm:prSet>
      <dgm:spPr/>
      <dgm:t>
        <a:bodyPr/>
        <a:lstStyle/>
        <a:p>
          <a:r>
            <a:rPr lang="en-GB" sz="1400" b="1" dirty="0">
              <a:solidFill>
                <a:schemeClr val="tx1"/>
              </a:solidFill>
              <a:latin typeface="Arial" panose="020B0604020202020204" pitchFamily="34" charset="0"/>
              <a:cs typeface="Arial" panose="020B0604020202020204" pitchFamily="34" charset="0"/>
            </a:rPr>
            <a:t>The history of technical and vocational education provision in South Africa has different origins, and their development was informed by quite different contexts.</a:t>
          </a:r>
          <a:endParaRPr lang="en-ZA" sz="1400" b="1" dirty="0">
            <a:solidFill>
              <a:schemeClr val="tx1"/>
            </a:solidFill>
          </a:endParaRPr>
        </a:p>
      </dgm:t>
    </dgm:pt>
    <dgm:pt modelId="{3581EF19-3C1A-4C97-8CDB-F681ED71E389}" type="parTrans" cxnId="{F8EC1737-9E4D-4C53-87BF-3424A8445216}">
      <dgm:prSet/>
      <dgm:spPr/>
      <dgm:t>
        <a:bodyPr/>
        <a:lstStyle/>
        <a:p>
          <a:endParaRPr lang="en-ZA"/>
        </a:p>
      </dgm:t>
    </dgm:pt>
    <dgm:pt modelId="{131AD2B4-D7B3-4FDE-A437-0D792744F48C}" type="sibTrans" cxnId="{F8EC1737-9E4D-4C53-87BF-3424A8445216}">
      <dgm:prSet/>
      <dgm:spPr/>
      <dgm:t>
        <a:bodyPr/>
        <a:lstStyle/>
        <a:p>
          <a:endParaRPr lang="en-ZA"/>
        </a:p>
      </dgm:t>
    </dgm:pt>
    <dgm:pt modelId="{B8ABFA55-A4EF-432B-800A-6C3183B26AB5}">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GB" sz="1400" b="1" dirty="0">
              <a:solidFill>
                <a:schemeClr val="tx1"/>
              </a:solidFill>
              <a:latin typeface="Arial" panose="020B0604020202020204" pitchFamily="34" charset="0"/>
              <a:cs typeface="Arial" panose="020B0604020202020204" pitchFamily="34" charset="0"/>
            </a:rPr>
            <a:t>The origin of the institutions formerly known as technical colleges in South Africa dates as far back as the 1800s. The demand for technical education to be made available to young people was a response to the industrial development in the late 1800s  (mining)</a:t>
          </a:r>
          <a:endParaRPr lang="en-ZA" sz="1400" b="1" dirty="0">
            <a:solidFill>
              <a:schemeClr val="tx1"/>
            </a:solidFill>
          </a:endParaRPr>
        </a:p>
      </dgm:t>
    </dgm:pt>
    <dgm:pt modelId="{E17589E5-C274-41B8-8C3B-68DFD808FD09}" type="parTrans" cxnId="{2A184A02-F5F3-494E-9BA5-54B4225C93AD}">
      <dgm:prSet/>
      <dgm:spPr/>
      <dgm:t>
        <a:bodyPr/>
        <a:lstStyle/>
        <a:p>
          <a:endParaRPr lang="en-ZA"/>
        </a:p>
      </dgm:t>
    </dgm:pt>
    <dgm:pt modelId="{8AEB90A7-B2C8-4A95-BA69-365FF81E9CAA}" type="sibTrans" cxnId="{2A184A02-F5F3-494E-9BA5-54B4225C93AD}">
      <dgm:prSet/>
      <dgm:spPr/>
      <dgm:t>
        <a:bodyPr/>
        <a:lstStyle/>
        <a:p>
          <a:endParaRPr lang="en-ZA"/>
        </a:p>
      </dgm:t>
    </dgm:pt>
    <dgm:pt modelId="{A03C03F0-D34B-4B78-B019-4CD5414B7360}">
      <dgm:prSet phldrT="[Text]" custT="1">
        <dgm:style>
          <a:lnRef idx="1">
            <a:schemeClr val="accent3"/>
          </a:lnRef>
          <a:fillRef idx="3">
            <a:schemeClr val="accent3"/>
          </a:fillRef>
          <a:effectRef idx="2">
            <a:schemeClr val="accent3"/>
          </a:effectRef>
          <a:fontRef idx="minor">
            <a:schemeClr val="lt1"/>
          </a:fontRef>
        </dgm:style>
      </dgm:prSet>
      <dgm:spPr/>
      <dgm:t>
        <a:bodyPr/>
        <a:lstStyle/>
        <a:p>
          <a:pPr algn="l"/>
          <a:r>
            <a:rPr lang="en-GB" sz="1400" b="1" i="0" dirty="0">
              <a:solidFill>
                <a:srgbClr val="000000"/>
              </a:solidFill>
              <a:effectLst/>
              <a:latin typeface="Arial" panose="020B0604020202020204" pitchFamily="34" charset="0"/>
              <a:cs typeface="Arial" panose="020B0604020202020204" pitchFamily="34" charset="0"/>
            </a:rPr>
            <a:t>Industrial education after the 1890s was associated with the social rehabilitation. </a:t>
          </a:r>
          <a:endParaRPr lang="en-ZA" sz="1400" b="1" dirty="0"/>
        </a:p>
      </dgm:t>
    </dgm:pt>
    <dgm:pt modelId="{ED16B4F9-CFDA-4F55-A2EC-16C1603D7327}" type="parTrans" cxnId="{29E6E83F-BA23-4DCA-82B6-C9D37A202697}">
      <dgm:prSet/>
      <dgm:spPr/>
      <dgm:t>
        <a:bodyPr/>
        <a:lstStyle/>
        <a:p>
          <a:endParaRPr lang="en-ZA"/>
        </a:p>
      </dgm:t>
    </dgm:pt>
    <dgm:pt modelId="{03F742AA-AAAC-4FF2-B7E4-9D9157F719AF}" type="sibTrans" cxnId="{29E6E83F-BA23-4DCA-82B6-C9D37A202697}">
      <dgm:prSet/>
      <dgm:spPr/>
      <dgm:t>
        <a:bodyPr/>
        <a:lstStyle/>
        <a:p>
          <a:endParaRPr lang="en-ZA"/>
        </a:p>
      </dgm:t>
    </dgm:pt>
    <dgm:pt modelId="{1BBFEB07-719D-4FE0-B116-7B0628FEA245}" type="pres">
      <dgm:prSet presAssocID="{C7C96B6E-94CF-49DA-9591-018D9C8D7A42}" presName="linear" presStyleCnt="0">
        <dgm:presLayoutVars>
          <dgm:dir/>
          <dgm:animLvl val="lvl"/>
          <dgm:resizeHandles val="exact"/>
        </dgm:presLayoutVars>
      </dgm:prSet>
      <dgm:spPr/>
    </dgm:pt>
    <dgm:pt modelId="{EC4EB384-A59C-4152-ACB0-3A81DDA5F5AB}" type="pres">
      <dgm:prSet presAssocID="{BCEFDC6A-38A3-4499-B808-9704F6E5AEF7}" presName="parentLin" presStyleCnt="0"/>
      <dgm:spPr/>
    </dgm:pt>
    <dgm:pt modelId="{2D97CB28-A732-4CFD-8CF1-EE64FF4EB8AE}" type="pres">
      <dgm:prSet presAssocID="{BCEFDC6A-38A3-4499-B808-9704F6E5AEF7}" presName="parentLeftMargin" presStyleLbl="node1" presStyleIdx="0" presStyleCnt="3"/>
      <dgm:spPr/>
    </dgm:pt>
    <dgm:pt modelId="{D95C7D2B-710D-4F35-8122-44AEA0E6EEEA}" type="pres">
      <dgm:prSet presAssocID="{BCEFDC6A-38A3-4499-B808-9704F6E5AEF7}" presName="parentText" presStyleLbl="node1" presStyleIdx="0" presStyleCnt="3" custScaleX="138302" custScaleY="121465" custLinFactNeighborX="-1347" custLinFactNeighborY="626">
        <dgm:presLayoutVars>
          <dgm:chMax val="0"/>
          <dgm:bulletEnabled val="1"/>
        </dgm:presLayoutVars>
      </dgm:prSet>
      <dgm:spPr/>
    </dgm:pt>
    <dgm:pt modelId="{0E3F4247-0FD6-4B03-8177-64E0B06A5C92}" type="pres">
      <dgm:prSet presAssocID="{BCEFDC6A-38A3-4499-B808-9704F6E5AEF7}" presName="negativeSpace" presStyleCnt="0"/>
      <dgm:spPr/>
    </dgm:pt>
    <dgm:pt modelId="{92FA0F0F-E67C-49D9-8198-E4CD32FACB12}" type="pres">
      <dgm:prSet presAssocID="{BCEFDC6A-38A3-4499-B808-9704F6E5AEF7}" presName="childText" presStyleLbl="conFgAcc1" presStyleIdx="0" presStyleCnt="3">
        <dgm:presLayoutVars>
          <dgm:bulletEnabled val="1"/>
        </dgm:presLayoutVars>
      </dgm:prSet>
      <dgm:spPr/>
    </dgm:pt>
    <dgm:pt modelId="{9E91C324-AF54-45A5-A27D-8FCC20392B52}" type="pres">
      <dgm:prSet presAssocID="{131AD2B4-D7B3-4FDE-A437-0D792744F48C}" presName="spaceBetweenRectangles" presStyleCnt="0"/>
      <dgm:spPr/>
    </dgm:pt>
    <dgm:pt modelId="{9CE67308-7377-419B-B335-F3F6F4E2AD0C}" type="pres">
      <dgm:prSet presAssocID="{B8ABFA55-A4EF-432B-800A-6C3183B26AB5}" presName="parentLin" presStyleCnt="0"/>
      <dgm:spPr/>
    </dgm:pt>
    <dgm:pt modelId="{287C5570-F3D4-4D22-978D-603C09BA5D66}" type="pres">
      <dgm:prSet presAssocID="{B8ABFA55-A4EF-432B-800A-6C3183B26AB5}" presName="parentLeftMargin" presStyleLbl="node1" presStyleIdx="0" presStyleCnt="3"/>
      <dgm:spPr/>
    </dgm:pt>
    <dgm:pt modelId="{8342FD21-E8BF-41BA-A397-1AD410541931}" type="pres">
      <dgm:prSet presAssocID="{B8ABFA55-A4EF-432B-800A-6C3183B26AB5}" presName="parentText" presStyleLbl="node1" presStyleIdx="1" presStyleCnt="3" custScaleX="142857" custScaleY="117352">
        <dgm:presLayoutVars>
          <dgm:chMax val="0"/>
          <dgm:bulletEnabled val="1"/>
        </dgm:presLayoutVars>
      </dgm:prSet>
      <dgm:spPr/>
    </dgm:pt>
    <dgm:pt modelId="{F6F45119-E474-483A-B81D-B6ABE73C2F63}" type="pres">
      <dgm:prSet presAssocID="{B8ABFA55-A4EF-432B-800A-6C3183B26AB5}" presName="negativeSpace" presStyleCnt="0"/>
      <dgm:spPr/>
    </dgm:pt>
    <dgm:pt modelId="{066E731C-8AA6-448D-8E58-2571E73543BE}" type="pres">
      <dgm:prSet presAssocID="{B8ABFA55-A4EF-432B-800A-6C3183B26AB5}" presName="childText" presStyleLbl="conFgAcc1" presStyleIdx="1" presStyleCnt="3">
        <dgm:presLayoutVars>
          <dgm:bulletEnabled val="1"/>
        </dgm:presLayoutVars>
      </dgm:prSet>
      <dgm:spPr/>
    </dgm:pt>
    <dgm:pt modelId="{FC1CD525-0EEA-4C90-A21F-46216CEB7B06}" type="pres">
      <dgm:prSet presAssocID="{8AEB90A7-B2C8-4A95-BA69-365FF81E9CAA}" presName="spaceBetweenRectangles" presStyleCnt="0"/>
      <dgm:spPr/>
    </dgm:pt>
    <dgm:pt modelId="{157E30EE-0668-445E-9197-AE82A3DAEEC7}" type="pres">
      <dgm:prSet presAssocID="{A03C03F0-D34B-4B78-B019-4CD5414B7360}" presName="parentLin" presStyleCnt="0"/>
      <dgm:spPr/>
    </dgm:pt>
    <dgm:pt modelId="{F8658105-E921-40DF-AAEE-7FA3D64129FE}" type="pres">
      <dgm:prSet presAssocID="{A03C03F0-D34B-4B78-B019-4CD5414B7360}" presName="parentLeftMargin" presStyleLbl="node1" presStyleIdx="1" presStyleCnt="3"/>
      <dgm:spPr/>
    </dgm:pt>
    <dgm:pt modelId="{D837419A-97EA-4790-A33C-068E299240BC}" type="pres">
      <dgm:prSet presAssocID="{A03C03F0-D34B-4B78-B019-4CD5414B7360}" presName="parentText" presStyleLbl="node1" presStyleIdx="2" presStyleCnt="3" custScaleX="142925" custScaleY="100739">
        <dgm:presLayoutVars>
          <dgm:chMax val="0"/>
          <dgm:bulletEnabled val="1"/>
        </dgm:presLayoutVars>
      </dgm:prSet>
      <dgm:spPr/>
    </dgm:pt>
    <dgm:pt modelId="{AA1408DF-4FA8-41E3-A340-2B390AA4EBAE}" type="pres">
      <dgm:prSet presAssocID="{A03C03F0-D34B-4B78-B019-4CD5414B7360}" presName="negativeSpace" presStyleCnt="0"/>
      <dgm:spPr/>
    </dgm:pt>
    <dgm:pt modelId="{F8402064-936F-4DE0-9751-6FFD3A584BFF}" type="pres">
      <dgm:prSet presAssocID="{A03C03F0-D34B-4B78-B019-4CD5414B7360}" presName="childText" presStyleLbl="conFgAcc1" presStyleIdx="2" presStyleCnt="3">
        <dgm:presLayoutVars>
          <dgm:bulletEnabled val="1"/>
        </dgm:presLayoutVars>
      </dgm:prSet>
      <dgm:spPr/>
    </dgm:pt>
  </dgm:ptLst>
  <dgm:cxnLst>
    <dgm:cxn modelId="{2A184A02-F5F3-494E-9BA5-54B4225C93AD}" srcId="{C7C96B6E-94CF-49DA-9591-018D9C8D7A42}" destId="{B8ABFA55-A4EF-432B-800A-6C3183B26AB5}" srcOrd="1" destOrd="0" parTransId="{E17589E5-C274-41B8-8C3B-68DFD808FD09}" sibTransId="{8AEB90A7-B2C8-4A95-BA69-365FF81E9CAA}"/>
    <dgm:cxn modelId="{2509CA03-9F08-41DD-804C-4B6DF6189E80}" type="presOf" srcId="{C7C96B6E-94CF-49DA-9591-018D9C8D7A42}" destId="{1BBFEB07-719D-4FE0-B116-7B0628FEA245}" srcOrd="0" destOrd="0" presId="urn:microsoft.com/office/officeart/2005/8/layout/list1"/>
    <dgm:cxn modelId="{8776F71C-1E5A-406A-B676-824C1259BDB3}" type="presOf" srcId="{A03C03F0-D34B-4B78-B019-4CD5414B7360}" destId="{F8658105-E921-40DF-AAEE-7FA3D64129FE}" srcOrd="0" destOrd="0" presId="urn:microsoft.com/office/officeart/2005/8/layout/list1"/>
    <dgm:cxn modelId="{57F08E33-5A3E-4B5D-8EC9-13A4369A4357}" type="presOf" srcId="{B8ABFA55-A4EF-432B-800A-6C3183B26AB5}" destId="{8342FD21-E8BF-41BA-A397-1AD410541931}" srcOrd="1" destOrd="0" presId="urn:microsoft.com/office/officeart/2005/8/layout/list1"/>
    <dgm:cxn modelId="{F8EC1737-9E4D-4C53-87BF-3424A8445216}" srcId="{C7C96B6E-94CF-49DA-9591-018D9C8D7A42}" destId="{BCEFDC6A-38A3-4499-B808-9704F6E5AEF7}" srcOrd="0" destOrd="0" parTransId="{3581EF19-3C1A-4C97-8CDB-F681ED71E389}" sibTransId="{131AD2B4-D7B3-4FDE-A437-0D792744F48C}"/>
    <dgm:cxn modelId="{29E6E83F-BA23-4DCA-82B6-C9D37A202697}" srcId="{C7C96B6E-94CF-49DA-9591-018D9C8D7A42}" destId="{A03C03F0-D34B-4B78-B019-4CD5414B7360}" srcOrd="2" destOrd="0" parTransId="{ED16B4F9-CFDA-4F55-A2EC-16C1603D7327}" sibTransId="{03F742AA-AAAC-4FF2-B7E4-9D9157F719AF}"/>
    <dgm:cxn modelId="{8D6353A9-DC10-4E30-B797-11605E03F794}" type="presOf" srcId="{B8ABFA55-A4EF-432B-800A-6C3183B26AB5}" destId="{287C5570-F3D4-4D22-978D-603C09BA5D66}" srcOrd="0" destOrd="0" presId="urn:microsoft.com/office/officeart/2005/8/layout/list1"/>
    <dgm:cxn modelId="{EF80C8BF-9E97-49F5-9147-F85135299127}" type="presOf" srcId="{A03C03F0-D34B-4B78-B019-4CD5414B7360}" destId="{D837419A-97EA-4790-A33C-068E299240BC}" srcOrd="1" destOrd="0" presId="urn:microsoft.com/office/officeart/2005/8/layout/list1"/>
    <dgm:cxn modelId="{B3E14FEA-8809-4DD7-8467-EC03BE8A2B9C}" type="presOf" srcId="{BCEFDC6A-38A3-4499-B808-9704F6E5AEF7}" destId="{2D97CB28-A732-4CFD-8CF1-EE64FF4EB8AE}" srcOrd="0" destOrd="0" presId="urn:microsoft.com/office/officeart/2005/8/layout/list1"/>
    <dgm:cxn modelId="{CF9815F8-3E06-4EDE-A607-6D7915F374CB}" type="presOf" srcId="{BCEFDC6A-38A3-4499-B808-9704F6E5AEF7}" destId="{D95C7D2B-710D-4F35-8122-44AEA0E6EEEA}" srcOrd="1" destOrd="0" presId="urn:microsoft.com/office/officeart/2005/8/layout/list1"/>
    <dgm:cxn modelId="{3F189E1E-AC8B-4E3B-BF37-42EA1E7C8E43}" type="presParOf" srcId="{1BBFEB07-719D-4FE0-B116-7B0628FEA245}" destId="{EC4EB384-A59C-4152-ACB0-3A81DDA5F5AB}" srcOrd="0" destOrd="0" presId="urn:microsoft.com/office/officeart/2005/8/layout/list1"/>
    <dgm:cxn modelId="{64C07DDE-0B3F-42BB-8F69-2618BCFAAE39}" type="presParOf" srcId="{EC4EB384-A59C-4152-ACB0-3A81DDA5F5AB}" destId="{2D97CB28-A732-4CFD-8CF1-EE64FF4EB8AE}" srcOrd="0" destOrd="0" presId="urn:microsoft.com/office/officeart/2005/8/layout/list1"/>
    <dgm:cxn modelId="{D69F2419-0BB8-47C1-83EC-DA641DD111BE}" type="presParOf" srcId="{EC4EB384-A59C-4152-ACB0-3A81DDA5F5AB}" destId="{D95C7D2B-710D-4F35-8122-44AEA0E6EEEA}" srcOrd="1" destOrd="0" presId="urn:microsoft.com/office/officeart/2005/8/layout/list1"/>
    <dgm:cxn modelId="{A32849FD-3BD3-43FB-A9CE-459CA38CE79A}" type="presParOf" srcId="{1BBFEB07-719D-4FE0-B116-7B0628FEA245}" destId="{0E3F4247-0FD6-4B03-8177-64E0B06A5C92}" srcOrd="1" destOrd="0" presId="urn:microsoft.com/office/officeart/2005/8/layout/list1"/>
    <dgm:cxn modelId="{64C4DF5B-2CE9-48D8-B3B1-621B420CAA79}" type="presParOf" srcId="{1BBFEB07-719D-4FE0-B116-7B0628FEA245}" destId="{92FA0F0F-E67C-49D9-8198-E4CD32FACB12}" srcOrd="2" destOrd="0" presId="urn:microsoft.com/office/officeart/2005/8/layout/list1"/>
    <dgm:cxn modelId="{DC653D6B-9481-47F6-A488-56B29CA78E2D}" type="presParOf" srcId="{1BBFEB07-719D-4FE0-B116-7B0628FEA245}" destId="{9E91C324-AF54-45A5-A27D-8FCC20392B52}" srcOrd="3" destOrd="0" presId="urn:microsoft.com/office/officeart/2005/8/layout/list1"/>
    <dgm:cxn modelId="{E2172E29-07B6-4783-B041-D67232546D4D}" type="presParOf" srcId="{1BBFEB07-719D-4FE0-B116-7B0628FEA245}" destId="{9CE67308-7377-419B-B335-F3F6F4E2AD0C}" srcOrd="4" destOrd="0" presId="urn:microsoft.com/office/officeart/2005/8/layout/list1"/>
    <dgm:cxn modelId="{156F8035-0291-4A6E-9169-5C216B0E84FB}" type="presParOf" srcId="{9CE67308-7377-419B-B335-F3F6F4E2AD0C}" destId="{287C5570-F3D4-4D22-978D-603C09BA5D66}" srcOrd="0" destOrd="0" presId="urn:microsoft.com/office/officeart/2005/8/layout/list1"/>
    <dgm:cxn modelId="{D11BAB6D-6494-47AE-9817-D968D1A4E05A}" type="presParOf" srcId="{9CE67308-7377-419B-B335-F3F6F4E2AD0C}" destId="{8342FD21-E8BF-41BA-A397-1AD410541931}" srcOrd="1" destOrd="0" presId="urn:microsoft.com/office/officeart/2005/8/layout/list1"/>
    <dgm:cxn modelId="{C16DDBDF-B23C-4C90-8755-C0CE8F1E8F6F}" type="presParOf" srcId="{1BBFEB07-719D-4FE0-B116-7B0628FEA245}" destId="{F6F45119-E474-483A-B81D-B6ABE73C2F63}" srcOrd="5" destOrd="0" presId="urn:microsoft.com/office/officeart/2005/8/layout/list1"/>
    <dgm:cxn modelId="{3C50A224-B4DB-4025-9B84-827342A26B33}" type="presParOf" srcId="{1BBFEB07-719D-4FE0-B116-7B0628FEA245}" destId="{066E731C-8AA6-448D-8E58-2571E73543BE}" srcOrd="6" destOrd="0" presId="urn:microsoft.com/office/officeart/2005/8/layout/list1"/>
    <dgm:cxn modelId="{60353B37-6BD5-4E97-9369-07BD5CB8AEEB}" type="presParOf" srcId="{1BBFEB07-719D-4FE0-B116-7B0628FEA245}" destId="{FC1CD525-0EEA-4C90-A21F-46216CEB7B06}" srcOrd="7" destOrd="0" presId="urn:microsoft.com/office/officeart/2005/8/layout/list1"/>
    <dgm:cxn modelId="{0C8885E2-D8B7-4639-A1DD-1AFAC3D2ACA1}" type="presParOf" srcId="{1BBFEB07-719D-4FE0-B116-7B0628FEA245}" destId="{157E30EE-0668-445E-9197-AE82A3DAEEC7}" srcOrd="8" destOrd="0" presId="urn:microsoft.com/office/officeart/2005/8/layout/list1"/>
    <dgm:cxn modelId="{E300DBA0-5BC6-43FB-8982-458FE7424829}" type="presParOf" srcId="{157E30EE-0668-445E-9197-AE82A3DAEEC7}" destId="{F8658105-E921-40DF-AAEE-7FA3D64129FE}" srcOrd="0" destOrd="0" presId="urn:microsoft.com/office/officeart/2005/8/layout/list1"/>
    <dgm:cxn modelId="{7205B3DE-5022-41E9-B85F-4F5DAC478B3A}" type="presParOf" srcId="{157E30EE-0668-445E-9197-AE82A3DAEEC7}" destId="{D837419A-97EA-4790-A33C-068E299240BC}" srcOrd="1" destOrd="0" presId="urn:microsoft.com/office/officeart/2005/8/layout/list1"/>
    <dgm:cxn modelId="{5AA59024-5951-4043-8B2D-70DB80D911CA}" type="presParOf" srcId="{1BBFEB07-719D-4FE0-B116-7B0628FEA245}" destId="{AA1408DF-4FA8-41E3-A340-2B390AA4EBAE}" srcOrd="9" destOrd="0" presId="urn:microsoft.com/office/officeart/2005/8/layout/list1"/>
    <dgm:cxn modelId="{05E0B0CB-74C6-4594-A7B0-4C56E5B1DDDC}" type="presParOf" srcId="{1BBFEB07-719D-4FE0-B116-7B0628FEA245}" destId="{F8402064-936F-4DE0-9751-6FFD3A584BF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03CB86-3669-4298-96DA-F13B186CB0C6}" type="doc">
      <dgm:prSet loTypeId="urn:microsoft.com/office/officeart/2011/layout/CircleProcess" loCatId="process" qsTypeId="urn:microsoft.com/office/officeart/2005/8/quickstyle/simple1" qsCatId="simple" csTypeId="urn:microsoft.com/office/officeart/2005/8/colors/accent1_2" csCatId="accent1" phldr="1"/>
      <dgm:spPr/>
    </dgm:pt>
    <dgm:pt modelId="{BD6BE139-F90C-4F11-9049-9E60C6A1706A}">
      <dgm:prSet phldrT="[Text]" custT="1"/>
      <dgm:spPr>
        <a:solidFill>
          <a:srgbClr val="92D050"/>
        </a:solidFill>
      </dgm:spPr>
      <dgm:t>
        <a:bodyPr/>
        <a:lstStyle/>
        <a:p>
          <a:r>
            <a:rPr lang="en-ZA" sz="1000" dirty="0" err="1">
              <a:solidFill>
                <a:schemeClr val="bg1"/>
              </a:solidFill>
            </a:rPr>
            <a:t>Introducti</a:t>
          </a:r>
          <a:r>
            <a:rPr lang="en-ZA" sz="1000" dirty="0">
              <a:solidFill>
                <a:schemeClr val="bg1"/>
              </a:solidFill>
            </a:rPr>
            <a:t> of the National Certificate: Vocational</a:t>
          </a:r>
        </a:p>
      </dgm:t>
    </dgm:pt>
    <dgm:pt modelId="{6B9489D0-5EC4-4A12-AD9D-83BCD353CA85}" type="parTrans" cxnId="{5F0CF018-C786-49C4-8A22-D10783609BF7}">
      <dgm:prSet/>
      <dgm:spPr/>
      <dgm:t>
        <a:bodyPr/>
        <a:lstStyle/>
        <a:p>
          <a:endParaRPr lang="en-ZA" sz="1200"/>
        </a:p>
      </dgm:t>
    </dgm:pt>
    <dgm:pt modelId="{211EEC5D-6B2B-4287-B7DF-C83885593D49}" type="sibTrans" cxnId="{5F0CF018-C786-49C4-8A22-D10783609BF7}">
      <dgm:prSet/>
      <dgm:spPr/>
      <dgm:t>
        <a:bodyPr/>
        <a:lstStyle/>
        <a:p>
          <a:endParaRPr lang="en-ZA" sz="1200"/>
        </a:p>
      </dgm:t>
    </dgm:pt>
    <dgm:pt modelId="{33E17AB4-2B13-4B66-980B-26341EA1CD0A}">
      <dgm:prSet phldrT="[Text]" custT="1"/>
      <dgm:spPr>
        <a:solidFill>
          <a:srgbClr val="FF0000"/>
        </a:solidFill>
      </dgm:spPr>
      <dgm:t>
        <a:bodyPr/>
        <a:lstStyle/>
        <a:p>
          <a:r>
            <a:rPr lang="en-ZA" sz="900" dirty="0"/>
            <a:t>Strengthening management and governance capacity</a:t>
          </a:r>
        </a:p>
      </dgm:t>
    </dgm:pt>
    <dgm:pt modelId="{3AF3A778-CD88-4586-A533-4F8DE3453C99}" type="parTrans" cxnId="{E4B126FC-5594-4B4F-ADC9-ADBC8D30A4CA}">
      <dgm:prSet/>
      <dgm:spPr/>
      <dgm:t>
        <a:bodyPr/>
        <a:lstStyle/>
        <a:p>
          <a:endParaRPr lang="en-ZA" sz="1200"/>
        </a:p>
      </dgm:t>
    </dgm:pt>
    <dgm:pt modelId="{CEB60AC5-0F83-4B4A-B4B8-EBC3507275DB}" type="sibTrans" cxnId="{E4B126FC-5594-4B4F-ADC9-ADBC8D30A4CA}">
      <dgm:prSet/>
      <dgm:spPr/>
      <dgm:t>
        <a:bodyPr/>
        <a:lstStyle/>
        <a:p>
          <a:endParaRPr lang="en-ZA" sz="1200"/>
        </a:p>
      </dgm:t>
    </dgm:pt>
    <dgm:pt modelId="{D79E4AE9-93C4-45E9-9B23-6C831BC0A502}">
      <dgm:prSet custT="1"/>
      <dgm:spPr>
        <a:solidFill>
          <a:srgbClr val="66CCFF"/>
        </a:solidFill>
      </dgm:spPr>
      <dgm:t>
        <a:bodyPr/>
        <a:lstStyle/>
        <a:p>
          <a:r>
            <a:rPr lang="en-ZA" sz="1050" dirty="0"/>
            <a:t>Merger of 152 former technical colleges and colleges of Education</a:t>
          </a:r>
        </a:p>
      </dgm:t>
    </dgm:pt>
    <dgm:pt modelId="{AD687381-F7B6-482D-A653-F7C57A1E458C}" type="parTrans" cxnId="{1246B85F-7BDF-4676-BB29-5BBB6D846F45}">
      <dgm:prSet/>
      <dgm:spPr/>
      <dgm:t>
        <a:bodyPr/>
        <a:lstStyle/>
        <a:p>
          <a:endParaRPr lang="en-ZA" sz="1200"/>
        </a:p>
      </dgm:t>
    </dgm:pt>
    <dgm:pt modelId="{64E2D2B3-8C5F-4846-8600-E87AE9B8FC96}" type="sibTrans" cxnId="{1246B85F-7BDF-4676-BB29-5BBB6D846F45}">
      <dgm:prSet/>
      <dgm:spPr/>
      <dgm:t>
        <a:bodyPr/>
        <a:lstStyle/>
        <a:p>
          <a:endParaRPr lang="en-ZA" sz="1200"/>
        </a:p>
      </dgm:t>
    </dgm:pt>
    <dgm:pt modelId="{7F2F8A47-4A19-4723-95A1-6A31D4C69321}">
      <dgm:prSet custT="1"/>
      <dgm:spPr>
        <a:solidFill>
          <a:srgbClr val="FFC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ZA" sz="1200" dirty="0"/>
            <a:t>Establishment of FET Colleges - 2002</a:t>
          </a:r>
        </a:p>
        <a:p>
          <a:pPr marL="0" lvl="0" defTabSz="266700">
            <a:lnSpc>
              <a:spcPct val="90000"/>
            </a:lnSpc>
            <a:spcBef>
              <a:spcPct val="0"/>
            </a:spcBef>
            <a:spcAft>
              <a:spcPct val="35000"/>
            </a:spcAft>
            <a:buNone/>
          </a:pPr>
          <a:endParaRPr lang="en-ZA" sz="1200" dirty="0"/>
        </a:p>
      </dgm:t>
    </dgm:pt>
    <dgm:pt modelId="{EE90AEB3-BFD8-4EA9-8632-250E4CABD9F9}" type="parTrans" cxnId="{0E1804DC-D798-4A77-94DB-0E8E94B82AEB}">
      <dgm:prSet/>
      <dgm:spPr/>
      <dgm:t>
        <a:bodyPr/>
        <a:lstStyle/>
        <a:p>
          <a:endParaRPr lang="en-ZA" sz="1200"/>
        </a:p>
      </dgm:t>
    </dgm:pt>
    <dgm:pt modelId="{9DE72641-0B79-404D-BEA4-9685040CD09B}" type="sibTrans" cxnId="{0E1804DC-D798-4A77-94DB-0E8E94B82AEB}">
      <dgm:prSet/>
      <dgm:spPr/>
      <dgm:t>
        <a:bodyPr/>
        <a:lstStyle/>
        <a:p>
          <a:endParaRPr lang="en-ZA" sz="1200"/>
        </a:p>
      </dgm:t>
    </dgm:pt>
    <dgm:pt modelId="{5DFA812A-006F-4043-BA67-5E79BC30F425}">
      <dgm:prSet custT="1"/>
      <dgm:spPr>
        <a:solidFill>
          <a:srgbClr val="0070C0"/>
        </a:solidFill>
      </dgm:spPr>
      <dgm:t>
        <a:bodyPr/>
        <a:lstStyle/>
        <a:p>
          <a:r>
            <a:rPr lang="en-ZA" sz="1000" dirty="0"/>
            <a:t>Emergence </a:t>
          </a:r>
        </a:p>
        <a:p>
          <a:r>
            <a:rPr lang="en-ZA" sz="1000" dirty="0"/>
            <a:t>of 50 FET Colleges</a:t>
          </a:r>
        </a:p>
      </dgm:t>
    </dgm:pt>
    <dgm:pt modelId="{BE0F31AF-F624-4994-82E8-2BAB7408160D}" type="parTrans" cxnId="{E31B63A4-12DE-4DA8-BFD4-5FEFEA26A380}">
      <dgm:prSet/>
      <dgm:spPr/>
      <dgm:t>
        <a:bodyPr/>
        <a:lstStyle/>
        <a:p>
          <a:endParaRPr lang="en-ZA" sz="1200"/>
        </a:p>
      </dgm:t>
    </dgm:pt>
    <dgm:pt modelId="{CE5C1E10-D41B-4EC5-9DEC-49A2FA435A65}" type="sibTrans" cxnId="{E31B63A4-12DE-4DA8-BFD4-5FEFEA26A380}">
      <dgm:prSet/>
      <dgm:spPr/>
      <dgm:t>
        <a:bodyPr/>
        <a:lstStyle/>
        <a:p>
          <a:endParaRPr lang="en-ZA" sz="1200"/>
        </a:p>
      </dgm:t>
    </dgm:pt>
    <dgm:pt modelId="{0B548152-6622-466C-B855-CE9AAFB22224}">
      <dgm:prSet custT="1"/>
      <dgm:spPr>
        <a:solidFill>
          <a:srgbClr val="D0CD66"/>
        </a:solidFill>
      </dgm:spPr>
      <dgm:t>
        <a:bodyPr/>
        <a:lstStyle/>
        <a:p>
          <a:r>
            <a:rPr lang="en-ZA" sz="1000" dirty="0"/>
            <a:t>Amendment of the FET Act 98 of 98, Colleges a National competency</a:t>
          </a:r>
        </a:p>
      </dgm:t>
    </dgm:pt>
    <dgm:pt modelId="{32602895-AE13-4DC8-AE74-5E105273C143}" type="parTrans" cxnId="{3A338C0F-3EF3-4FAD-8488-FDE4327244A0}">
      <dgm:prSet/>
      <dgm:spPr/>
      <dgm:t>
        <a:bodyPr/>
        <a:lstStyle/>
        <a:p>
          <a:endParaRPr lang="en-ZA" sz="1200"/>
        </a:p>
      </dgm:t>
    </dgm:pt>
    <dgm:pt modelId="{A034F83F-D002-458A-98EB-E0F15C014C4D}" type="sibTrans" cxnId="{3A338C0F-3EF3-4FAD-8488-FDE4327244A0}">
      <dgm:prSet/>
      <dgm:spPr/>
      <dgm:t>
        <a:bodyPr/>
        <a:lstStyle/>
        <a:p>
          <a:endParaRPr lang="en-ZA" sz="1200"/>
        </a:p>
      </dgm:t>
    </dgm:pt>
    <dgm:pt modelId="{9FDE15E4-FEDA-4CEC-9965-1C7681F62DD7}">
      <dgm:prSet/>
      <dgm:spPr>
        <a:solidFill>
          <a:srgbClr val="FFFF00"/>
        </a:solidFill>
      </dgm:spPr>
      <dgm:t>
        <a:bodyPr/>
        <a:lstStyle/>
        <a:p>
          <a:r>
            <a:rPr lang="en-ZA" dirty="0">
              <a:solidFill>
                <a:schemeClr val="tx1"/>
              </a:solidFill>
            </a:rPr>
            <a:t>Emergence of TVET Colleges</a:t>
          </a:r>
        </a:p>
      </dgm:t>
    </dgm:pt>
    <dgm:pt modelId="{D8574CF2-4159-4A9A-A7BA-94A688501AC0}" type="parTrans" cxnId="{6E59FB24-9E86-459A-88CD-61370EEB909D}">
      <dgm:prSet/>
      <dgm:spPr/>
      <dgm:t>
        <a:bodyPr/>
        <a:lstStyle/>
        <a:p>
          <a:endParaRPr lang="en-ZA"/>
        </a:p>
      </dgm:t>
    </dgm:pt>
    <dgm:pt modelId="{D9AFE28B-5355-4DDE-9B41-BF42109B7E21}" type="sibTrans" cxnId="{6E59FB24-9E86-459A-88CD-61370EEB909D}">
      <dgm:prSet/>
      <dgm:spPr/>
      <dgm:t>
        <a:bodyPr/>
        <a:lstStyle/>
        <a:p>
          <a:endParaRPr lang="en-ZA"/>
        </a:p>
      </dgm:t>
    </dgm:pt>
    <dgm:pt modelId="{9745F3FB-F94D-4F9D-B4BD-449FD0396ED1}" type="pres">
      <dgm:prSet presAssocID="{1A03CB86-3669-4298-96DA-F13B186CB0C6}" presName="Name0" presStyleCnt="0">
        <dgm:presLayoutVars>
          <dgm:chMax val="11"/>
          <dgm:chPref val="11"/>
          <dgm:dir/>
          <dgm:resizeHandles/>
        </dgm:presLayoutVars>
      </dgm:prSet>
      <dgm:spPr/>
    </dgm:pt>
    <dgm:pt modelId="{3E1E9916-9E95-4994-8D92-53C9C0547F46}" type="pres">
      <dgm:prSet presAssocID="{9FDE15E4-FEDA-4CEC-9965-1C7681F62DD7}" presName="Accent7" presStyleCnt="0"/>
      <dgm:spPr/>
    </dgm:pt>
    <dgm:pt modelId="{66C764E6-744A-489E-AE94-58A502B337F7}" type="pres">
      <dgm:prSet presAssocID="{9FDE15E4-FEDA-4CEC-9965-1C7681F62DD7}" presName="Accent" presStyleLbl="node1" presStyleIdx="0" presStyleCnt="7"/>
      <dgm:spPr/>
    </dgm:pt>
    <dgm:pt modelId="{0CAD3D4E-69AD-47B9-9706-510800F6AF8E}" type="pres">
      <dgm:prSet presAssocID="{9FDE15E4-FEDA-4CEC-9965-1C7681F62DD7}" presName="ParentBackground7" presStyleCnt="0"/>
      <dgm:spPr/>
    </dgm:pt>
    <dgm:pt modelId="{0F3992F4-79BB-4728-9CA1-B53F3DEC90A7}" type="pres">
      <dgm:prSet presAssocID="{9FDE15E4-FEDA-4CEC-9965-1C7681F62DD7}" presName="ParentBackground" presStyleLbl="fgAcc1" presStyleIdx="0" presStyleCnt="7"/>
      <dgm:spPr/>
    </dgm:pt>
    <dgm:pt modelId="{30C6B706-CB69-4573-B2E3-AF3C09F7A489}" type="pres">
      <dgm:prSet presAssocID="{9FDE15E4-FEDA-4CEC-9965-1C7681F62DD7}" presName="Parent7" presStyleLbl="revTx" presStyleIdx="0" presStyleCnt="0">
        <dgm:presLayoutVars>
          <dgm:chMax val="1"/>
          <dgm:chPref val="1"/>
          <dgm:bulletEnabled val="1"/>
        </dgm:presLayoutVars>
      </dgm:prSet>
      <dgm:spPr/>
    </dgm:pt>
    <dgm:pt modelId="{38A72DB9-576A-44FD-9AE2-7965715C9ED6}" type="pres">
      <dgm:prSet presAssocID="{0B548152-6622-466C-B855-CE9AAFB22224}" presName="Accent6" presStyleCnt="0"/>
      <dgm:spPr/>
    </dgm:pt>
    <dgm:pt modelId="{C28DB43B-36B4-420B-99DD-1C040F4CD282}" type="pres">
      <dgm:prSet presAssocID="{0B548152-6622-466C-B855-CE9AAFB22224}" presName="Accent" presStyleLbl="node1" presStyleIdx="1" presStyleCnt="7"/>
      <dgm:spPr/>
    </dgm:pt>
    <dgm:pt modelId="{184ED5EA-C84C-4DEA-9735-D0A90EFE73ED}" type="pres">
      <dgm:prSet presAssocID="{0B548152-6622-466C-B855-CE9AAFB22224}" presName="ParentBackground6" presStyleCnt="0"/>
      <dgm:spPr/>
    </dgm:pt>
    <dgm:pt modelId="{B538769C-3503-4E41-8510-21679B91D0FA}" type="pres">
      <dgm:prSet presAssocID="{0B548152-6622-466C-B855-CE9AAFB22224}" presName="ParentBackground" presStyleLbl="fgAcc1" presStyleIdx="1" presStyleCnt="7"/>
      <dgm:spPr/>
    </dgm:pt>
    <dgm:pt modelId="{2B222583-2516-4982-8205-7C85CD7769DE}" type="pres">
      <dgm:prSet presAssocID="{0B548152-6622-466C-B855-CE9AAFB22224}" presName="Parent6" presStyleLbl="revTx" presStyleIdx="0" presStyleCnt="0">
        <dgm:presLayoutVars>
          <dgm:chMax val="1"/>
          <dgm:chPref val="1"/>
          <dgm:bulletEnabled val="1"/>
        </dgm:presLayoutVars>
      </dgm:prSet>
      <dgm:spPr/>
    </dgm:pt>
    <dgm:pt modelId="{9E0619BC-88C7-4417-B3F6-8504299B9E23}" type="pres">
      <dgm:prSet presAssocID="{33E17AB4-2B13-4B66-980B-26341EA1CD0A}" presName="Accent5" presStyleCnt="0"/>
      <dgm:spPr/>
    </dgm:pt>
    <dgm:pt modelId="{FAB55809-4D4D-4AD4-BD2E-DA0A804ECFC6}" type="pres">
      <dgm:prSet presAssocID="{33E17AB4-2B13-4B66-980B-26341EA1CD0A}" presName="Accent" presStyleLbl="node1" presStyleIdx="2" presStyleCnt="7"/>
      <dgm:spPr/>
    </dgm:pt>
    <dgm:pt modelId="{A8DA27FA-D058-42E9-8952-25B31BA04A47}" type="pres">
      <dgm:prSet presAssocID="{33E17AB4-2B13-4B66-980B-26341EA1CD0A}" presName="ParentBackground5" presStyleCnt="0"/>
      <dgm:spPr/>
    </dgm:pt>
    <dgm:pt modelId="{8D796EFB-A74C-49E2-8D3A-A441D062CB65}" type="pres">
      <dgm:prSet presAssocID="{33E17AB4-2B13-4B66-980B-26341EA1CD0A}" presName="ParentBackground" presStyleLbl="fgAcc1" presStyleIdx="2" presStyleCnt="7"/>
      <dgm:spPr/>
    </dgm:pt>
    <dgm:pt modelId="{F4C8A811-78A0-4F99-969E-16019E086E14}" type="pres">
      <dgm:prSet presAssocID="{33E17AB4-2B13-4B66-980B-26341EA1CD0A}" presName="Parent5" presStyleLbl="revTx" presStyleIdx="0" presStyleCnt="0">
        <dgm:presLayoutVars>
          <dgm:chMax val="1"/>
          <dgm:chPref val="1"/>
          <dgm:bulletEnabled val="1"/>
        </dgm:presLayoutVars>
      </dgm:prSet>
      <dgm:spPr/>
    </dgm:pt>
    <dgm:pt modelId="{ACB9C5A3-F668-4E1C-9E31-675E717E39EF}" type="pres">
      <dgm:prSet presAssocID="{BD6BE139-F90C-4F11-9049-9E60C6A1706A}" presName="Accent4" presStyleCnt="0"/>
      <dgm:spPr/>
    </dgm:pt>
    <dgm:pt modelId="{4A329D1C-46B2-425E-B7BD-21394E969BEB}" type="pres">
      <dgm:prSet presAssocID="{BD6BE139-F90C-4F11-9049-9E60C6A1706A}" presName="Accent" presStyleLbl="node1" presStyleIdx="3" presStyleCnt="7"/>
      <dgm:spPr/>
    </dgm:pt>
    <dgm:pt modelId="{B8346A81-A21F-42BE-A097-EF038A00FF90}" type="pres">
      <dgm:prSet presAssocID="{BD6BE139-F90C-4F11-9049-9E60C6A1706A}" presName="ParentBackground4" presStyleCnt="0"/>
      <dgm:spPr/>
    </dgm:pt>
    <dgm:pt modelId="{7FAFD6D5-08C4-403D-90A7-BF5A59F13D24}" type="pres">
      <dgm:prSet presAssocID="{BD6BE139-F90C-4F11-9049-9E60C6A1706A}" presName="ParentBackground" presStyleLbl="fgAcc1" presStyleIdx="3" presStyleCnt="7"/>
      <dgm:spPr/>
    </dgm:pt>
    <dgm:pt modelId="{4060F57A-2C57-4CE9-A773-564AB434B0B6}" type="pres">
      <dgm:prSet presAssocID="{BD6BE139-F90C-4F11-9049-9E60C6A1706A}" presName="Parent4" presStyleLbl="revTx" presStyleIdx="0" presStyleCnt="0">
        <dgm:presLayoutVars>
          <dgm:chMax val="1"/>
          <dgm:chPref val="1"/>
          <dgm:bulletEnabled val="1"/>
        </dgm:presLayoutVars>
      </dgm:prSet>
      <dgm:spPr/>
    </dgm:pt>
    <dgm:pt modelId="{669005E4-67F1-441A-8E01-1AD73A7C69F4}" type="pres">
      <dgm:prSet presAssocID="{5DFA812A-006F-4043-BA67-5E79BC30F425}" presName="Accent3" presStyleCnt="0"/>
      <dgm:spPr/>
    </dgm:pt>
    <dgm:pt modelId="{9E986080-D813-41A2-8274-9E1FBDCBBC31}" type="pres">
      <dgm:prSet presAssocID="{5DFA812A-006F-4043-BA67-5E79BC30F425}" presName="Accent" presStyleLbl="node1" presStyleIdx="4" presStyleCnt="7"/>
      <dgm:spPr/>
    </dgm:pt>
    <dgm:pt modelId="{C1F6C06E-CEFB-42B2-A0BA-7813E98A66CF}" type="pres">
      <dgm:prSet presAssocID="{5DFA812A-006F-4043-BA67-5E79BC30F425}" presName="ParentBackground3" presStyleCnt="0"/>
      <dgm:spPr/>
    </dgm:pt>
    <dgm:pt modelId="{4972C912-F1E9-46C9-8C5F-364448E0D637}" type="pres">
      <dgm:prSet presAssocID="{5DFA812A-006F-4043-BA67-5E79BC30F425}" presName="ParentBackground" presStyleLbl="fgAcc1" presStyleIdx="4" presStyleCnt="7"/>
      <dgm:spPr/>
    </dgm:pt>
    <dgm:pt modelId="{374E0CFC-21DA-4603-A839-32FDE42878DC}" type="pres">
      <dgm:prSet presAssocID="{5DFA812A-006F-4043-BA67-5E79BC30F425}" presName="Parent3" presStyleLbl="revTx" presStyleIdx="0" presStyleCnt="0">
        <dgm:presLayoutVars>
          <dgm:chMax val="1"/>
          <dgm:chPref val="1"/>
          <dgm:bulletEnabled val="1"/>
        </dgm:presLayoutVars>
      </dgm:prSet>
      <dgm:spPr/>
    </dgm:pt>
    <dgm:pt modelId="{F6A4A581-E185-4252-9540-ABFB46DD265B}" type="pres">
      <dgm:prSet presAssocID="{D79E4AE9-93C4-45E9-9B23-6C831BC0A502}" presName="Accent2" presStyleCnt="0"/>
      <dgm:spPr/>
    </dgm:pt>
    <dgm:pt modelId="{0F6A0B64-22CF-4767-A1BB-9B2924B75028}" type="pres">
      <dgm:prSet presAssocID="{D79E4AE9-93C4-45E9-9B23-6C831BC0A502}" presName="Accent" presStyleLbl="node1" presStyleIdx="5" presStyleCnt="7"/>
      <dgm:spPr/>
    </dgm:pt>
    <dgm:pt modelId="{CDA683D8-1B70-4A20-838B-FCCEAA9E1228}" type="pres">
      <dgm:prSet presAssocID="{D79E4AE9-93C4-45E9-9B23-6C831BC0A502}" presName="ParentBackground2" presStyleCnt="0"/>
      <dgm:spPr/>
    </dgm:pt>
    <dgm:pt modelId="{45C78C08-883F-4B92-9E3B-F38A28634EB8}" type="pres">
      <dgm:prSet presAssocID="{D79E4AE9-93C4-45E9-9B23-6C831BC0A502}" presName="ParentBackground" presStyleLbl="fgAcc1" presStyleIdx="5" presStyleCnt="7"/>
      <dgm:spPr/>
    </dgm:pt>
    <dgm:pt modelId="{3D5075F5-9F2C-44CD-8B4B-CED64686BD31}" type="pres">
      <dgm:prSet presAssocID="{D79E4AE9-93C4-45E9-9B23-6C831BC0A502}" presName="Parent2" presStyleLbl="revTx" presStyleIdx="0" presStyleCnt="0">
        <dgm:presLayoutVars>
          <dgm:chMax val="1"/>
          <dgm:chPref val="1"/>
          <dgm:bulletEnabled val="1"/>
        </dgm:presLayoutVars>
      </dgm:prSet>
      <dgm:spPr/>
    </dgm:pt>
    <dgm:pt modelId="{2D324A88-A6CC-4E05-A7AE-AC4AD05ACC81}" type="pres">
      <dgm:prSet presAssocID="{7F2F8A47-4A19-4723-95A1-6A31D4C69321}" presName="Accent1" presStyleCnt="0"/>
      <dgm:spPr/>
    </dgm:pt>
    <dgm:pt modelId="{A66CAFD7-FE35-46F4-B5B4-58B7F3C010BC}" type="pres">
      <dgm:prSet presAssocID="{7F2F8A47-4A19-4723-95A1-6A31D4C69321}" presName="Accent" presStyleLbl="node1" presStyleIdx="6" presStyleCnt="7"/>
      <dgm:spPr/>
    </dgm:pt>
    <dgm:pt modelId="{71666631-DD17-46FE-BD2B-336E25DBB017}" type="pres">
      <dgm:prSet presAssocID="{7F2F8A47-4A19-4723-95A1-6A31D4C69321}" presName="ParentBackground1" presStyleCnt="0"/>
      <dgm:spPr/>
    </dgm:pt>
    <dgm:pt modelId="{F8B82BE4-CBE6-4B8E-B8D9-C8EC17F97ED0}" type="pres">
      <dgm:prSet presAssocID="{7F2F8A47-4A19-4723-95A1-6A31D4C69321}" presName="ParentBackground" presStyleLbl="fgAcc1" presStyleIdx="6" presStyleCnt="7"/>
      <dgm:spPr/>
    </dgm:pt>
    <dgm:pt modelId="{9E46315F-C53A-4533-B0B2-763780F68BBC}" type="pres">
      <dgm:prSet presAssocID="{7F2F8A47-4A19-4723-95A1-6A31D4C69321}" presName="Parent1" presStyleLbl="revTx" presStyleIdx="0" presStyleCnt="0">
        <dgm:presLayoutVars>
          <dgm:chMax val="1"/>
          <dgm:chPref val="1"/>
          <dgm:bulletEnabled val="1"/>
        </dgm:presLayoutVars>
      </dgm:prSet>
      <dgm:spPr/>
    </dgm:pt>
  </dgm:ptLst>
  <dgm:cxnLst>
    <dgm:cxn modelId="{ABAC9C0B-FA37-475D-84B1-ACA2D321BF6B}" type="presOf" srcId="{33E17AB4-2B13-4B66-980B-26341EA1CD0A}" destId="{F4C8A811-78A0-4F99-969E-16019E086E14}" srcOrd="1" destOrd="0" presId="urn:microsoft.com/office/officeart/2011/layout/CircleProcess"/>
    <dgm:cxn modelId="{4246310F-6951-42B9-869C-E0056D438677}" type="presOf" srcId="{D79E4AE9-93C4-45E9-9B23-6C831BC0A502}" destId="{45C78C08-883F-4B92-9E3B-F38A28634EB8}" srcOrd="0" destOrd="0" presId="urn:microsoft.com/office/officeart/2011/layout/CircleProcess"/>
    <dgm:cxn modelId="{3A338C0F-3EF3-4FAD-8488-FDE4327244A0}" srcId="{1A03CB86-3669-4298-96DA-F13B186CB0C6}" destId="{0B548152-6622-466C-B855-CE9AAFB22224}" srcOrd="5" destOrd="0" parTransId="{32602895-AE13-4DC8-AE74-5E105273C143}" sibTransId="{A034F83F-D002-458A-98EB-E0F15C014C4D}"/>
    <dgm:cxn modelId="{5F0CF018-C786-49C4-8A22-D10783609BF7}" srcId="{1A03CB86-3669-4298-96DA-F13B186CB0C6}" destId="{BD6BE139-F90C-4F11-9049-9E60C6A1706A}" srcOrd="3" destOrd="0" parTransId="{6B9489D0-5EC4-4A12-AD9D-83BCD353CA85}" sibTransId="{211EEC5D-6B2B-4287-B7DF-C83885593D49}"/>
    <dgm:cxn modelId="{97B82C19-15F4-4965-AA0E-465E73F149D9}" type="presOf" srcId="{BD6BE139-F90C-4F11-9049-9E60C6A1706A}" destId="{4060F57A-2C57-4CE9-A773-564AB434B0B6}" srcOrd="1" destOrd="0" presId="urn:microsoft.com/office/officeart/2011/layout/CircleProcess"/>
    <dgm:cxn modelId="{BEC3461E-B2EC-48A1-801E-A77E20423427}" type="presOf" srcId="{0B548152-6622-466C-B855-CE9AAFB22224}" destId="{2B222583-2516-4982-8205-7C85CD7769DE}" srcOrd="1" destOrd="0" presId="urn:microsoft.com/office/officeart/2011/layout/CircleProcess"/>
    <dgm:cxn modelId="{6AC9E624-202D-4A5C-A4D6-B7F54552AEFE}" type="presOf" srcId="{7F2F8A47-4A19-4723-95A1-6A31D4C69321}" destId="{F8B82BE4-CBE6-4B8E-B8D9-C8EC17F97ED0}" srcOrd="0" destOrd="0" presId="urn:microsoft.com/office/officeart/2011/layout/CircleProcess"/>
    <dgm:cxn modelId="{6E59FB24-9E86-459A-88CD-61370EEB909D}" srcId="{1A03CB86-3669-4298-96DA-F13B186CB0C6}" destId="{9FDE15E4-FEDA-4CEC-9965-1C7681F62DD7}" srcOrd="6" destOrd="0" parTransId="{D8574CF2-4159-4A9A-A7BA-94A688501AC0}" sibTransId="{D9AFE28B-5355-4DDE-9B41-BF42109B7E21}"/>
    <dgm:cxn modelId="{1246B85F-7BDF-4676-BB29-5BBB6D846F45}" srcId="{1A03CB86-3669-4298-96DA-F13B186CB0C6}" destId="{D79E4AE9-93C4-45E9-9B23-6C831BC0A502}" srcOrd="1" destOrd="0" parTransId="{AD687381-F7B6-482D-A653-F7C57A1E458C}" sibTransId="{64E2D2B3-8C5F-4846-8600-E87AE9B8FC96}"/>
    <dgm:cxn modelId="{11CDFC62-9A15-4E06-AB2F-CDDF2DABE459}" type="presOf" srcId="{7F2F8A47-4A19-4723-95A1-6A31D4C69321}" destId="{9E46315F-C53A-4533-B0B2-763780F68BBC}" srcOrd="1" destOrd="0" presId="urn:microsoft.com/office/officeart/2011/layout/CircleProcess"/>
    <dgm:cxn modelId="{90146563-C41B-4783-9CE0-1B826FDDDB4B}" type="presOf" srcId="{33E17AB4-2B13-4B66-980B-26341EA1CD0A}" destId="{8D796EFB-A74C-49E2-8D3A-A441D062CB65}" srcOrd="0" destOrd="0" presId="urn:microsoft.com/office/officeart/2011/layout/CircleProcess"/>
    <dgm:cxn modelId="{1BA96568-5139-4404-9DCF-FB0761AF9477}" type="presOf" srcId="{9FDE15E4-FEDA-4CEC-9965-1C7681F62DD7}" destId="{30C6B706-CB69-4573-B2E3-AF3C09F7A489}" srcOrd="1" destOrd="0" presId="urn:microsoft.com/office/officeart/2011/layout/CircleProcess"/>
    <dgm:cxn modelId="{A9E5E075-457C-4636-9197-4BC399EA6EFA}" type="presOf" srcId="{5DFA812A-006F-4043-BA67-5E79BC30F425}" destId="{4972C912-F1E9-46C9-8C5F-364448E0D637}" srcOrd="0" destOrd="0" presId="urn:microsoft.com/office/officeart/2011/layout/CircleProcess"/>
    <dgm:cxn modelId="{85869182-F3A1-42A9-9A0D-4081EE6C45E6}" type="presOf" srcId="{0B548152-6622-466C-B855-CE9AAFB22224}" destId="{B538769C-3503-4E41-8510-21679B91D0FA}" srcOrd="0" destOrd="0" presId="urn:microsoft.com/office/officeart/2011/layout/CircleProcess"/>
    <dgm:cxn modelId="{9923788F-8552-42F9-9E24-882C04606918}" type="presOf" srcId="{1A03CB86-3669-4298-96DA-F13B186CB0C6}" destId="{9745F3FB-F94D-4F9D-B4BD-449FD0396ED1}" srcOrd="0" destOrd="0" presId="urn:microsoft.com/office/officeart/2011/layout/CircleProcess"/>
    <dgm:cxn modelId="{52590D9A-6648-43F6-B5C9-F4A5C6B22458}" type="presOf" srcId="{D79E4AE9-93C4-45E9-9B23-6C831BC0A502}" destId="{3D5075F5-9F2C-44CD-8B4B-CED64686BD31}" srcOrd="1" destOrd="0" presId="urn:microsoft.com/office/officeart/2011/layout/CircleProcess"/>
    <dgm:cxn modelId="{E31B63A4-12DE-4DA8-BFD4-5FEFEA26A380}" srcId="{1A03CB86-3669-4298-96DA-F13B186CB0C6}" destId="{5DFA812A-006F-4043-BA67-5E79BC30F425}" srcOrd="2" destOrd="0" parTransId="{BE0F31AF-F624-4994-82E8-2BAB7408160D}" sibTransId="{CE5C1E10-D41B-4EC5-9DEC-49A2FA435A65}"/>
    <dgm:cxn modelId="{1A7BDDD7-BB97-441C-AD8D-CEAB4986E2CB}" type="presOf" srcId="{9FDE15E4-FEDA-4CEC-9965-1C7681F62DD7}" destId="{0F3992F4-79BB-4728-9CA1-B53F3DEC90A7}" srcOrd="0" destOrd="0" presId="urn:microsoft.com/office/officeart/2011/layout/CircleProcess"/>
    <dgm:cxn modelId="{0E1804DC-D798-4A77-94DB-0E8E94B82AEB}" srcId="{1A03CB86-3669-4298-96DA-F13B186CB0C6}" destId="{7F2F8A47-4A19-4723-95A1-6A31D4C69321}" srcOrd="0" destOrd="0" parTransId="{EE90AEB3-BFD8-4EA9-8632-250E4CABD9F9}" sibTransId="{9DE72641-0B79-404D-BEA4-9685040CD09B}"/>
    <dgm:cxn modelId="{A84039E4-3379-429E-8680-4A6A1BB4BFD5}" type="presOf" srcId="{5DFA812A-006F-4043-BA67-5E79BC30F425}" destId="{374E0CFC-21DA-4603-A839-32FDE42878DC}" srcOrd="1" destOrd="0" presId="urn:microsoft.com/office/officeart/2011/layout/CircleProcess"/>
    <dgm:cxn modelId="{2DFF57F8-F5DE-4A55-BD97-28E7E6583776}" type="presOf" srcId="{BD6BE139-F90C-4F11-9049-9E60C6A1706A}" destId="{7FAFD6D5-08C4-403D-90A7-BF5A59F13D24}" srcOrd="0" destOrd="0" presId="urn:microsoft.com/office/officeart/2011/layout/CircleProcess"/>
    <dgm:cxn modelId="{E4B126FC-5594-4B4F-ADC9-ADBC8D30A4CA}" srcId="{1A03CB86-3669-4298-96DA-F13B186CB0C6}" destId="{33E17AB4-2B13-4B66-980B-26341EA1CD0A}" srcOrd="4" destOrd="0" parTransId="{3AF3A778-CD88-4586-A533-4F8DE3453C99}" sibTransId="{CEB60AC5-0F83-4B4A-B4B8-EBC3507275DB}"/>
    <dgm:cxn modelId="{36F4D560-82B0-4390-B47C-E00098876C3C}" type="presParOf" srcId="{9745F3FB-F94D-4F9D-B4BD-449FD0396ED1}" destId="{3E1E9916-9E95-4994-8D92-53C9C0547F46}" srcOrd="0" destOrd="0" presId="urn:microsoft.com/office/officeart/2011/layout/CircleProcess"/>
    <dgm:cxn modelId="{72050010-5129-4B5F-A0A5-AE2CF2122DB9}" type="presParOf" srcId="{3E1E9916-9E95-4994-8D92-53C9C0547F46}" destId="{66C764E6-744A-489E-AE94-58A502B337F7}" srcOrd="0" destOrd="0" presId="urn:microsoft.com/office/officeart/2011/layout/CircleProcess"/>
    <dgm:cxn modelId="{883B6461-0F9B-471F-9698-D39A4FB065EC}" type="presParOf" srcId="{9745F3FB-F94D-4F9D-B4BD-449FD0396ED1}" destId="{0CAD3D4E-69AD-47B9-9706-510800F6AF8E}" srcOrd="1" destOrd="0" presId="urn:microsoft.com/office/officeart/2011/layout/CircleProcess"/>
    <dgm:cxn modelId="{5E383ADB-1905-4F43-9555-7F73AFFB6F6C}" type="presParOf" srcId="{0CAD3D4E-69AD-47B9-9706-510800F6AF8E}" destId="{0F3992F4-79BB-4728-9CA1-B53F3DEC90A7}" srcOrd="0" destOrd="0" presId="urn:microsoft.com/office/officeart/2011/layout/CircleProcess"/>
    <dgm:cxn modelId="{51FCF929-84E0-41F9-B0C9-2EBABB1DA7C4}" type="presParOf" srcId="{9745F3FB-F94D-4F9D-B4BD-449FD0396ED1}" destId="{30C6B706-CB69-4573-B2E3-AF3C09F7A489}" srcOrd="2" destOrd="0" presId="urn:microsoft.com/office/officeart/2011/layout/CircleProcess"/>
    <dgm:cxn modelId="{DF5BDADB-1B2E-4B89-8C9E-E05AA2298ABF}" type="presParOf" srcId="{9745F3FB-F94D-4F9D-B4BD-449FD0396ED1}" destId="{38A72DB9-576A-44FD-9AE2-7965715C9ED6}" srcOrd="3" destOrd="0" presId="urn:microsoft.com/office/officeart/2011/layout/CircleProcess"/>
    <dgm:cxn modelId="{F1EDBA30-FA4A-432D-8C5A-3D68669EA958}" type="presParOf" srcId="{38A72DB9-576A-44FD-9AE2-7965715C9ED6}" destId="{C28DB43B-36B4-420B-99DD-1C040F4CD282}" srcOrd="0" destOrd="0" presId="urn:microsoft.com/office/officeart/2011/layout/CircleProcess"/>
    <dgm:cxn modelId="{78630B0B-683A-4189-8850-661C8A0E1FA9}" type="presParOf" srcId="{9745F3FB-F94D-4F9D-B4BD-449FD0396ED1}" destId="{184ED5EA-C84C-4DEA-9735-D0A90EFE73ED}" srcOrd="4" destOrd="0" presId="urn:microsoft.com/office/officeart/2011/layout/CircleProcess"/>
    <dgm:cxn modelId="{67193DBE-BE0C-4F71-9467-83BD728DED94}" type="presParOf" srcId="{184ED5EA-C84C-4DEA-9735-D0A90EFE73ED}" destId="{B538769C-3503-4E41-8510-21679B91D0FA}" srcOrd="0" destOrd="0" presId="urn:microsoft.com/office/officeart/2011/layout/CircleProcess"/>
    <dgm:cxn modelId="{F7B24873-115B-4DB6-89CB-895996BB8239}" type="presParOf" srcId="{9745F3FB-F94D-4F9D-B4BD-449FD0396ED1}" destId="{2B222583-2516-4982-8205-7C85CD7769DE}" srcOrd="5" destOrd="0" presId="urn:microsoft.com/office/officeart/2011/layout/CircleProcess"/>
    <dgm:cxn modelId="{B3A0F20E-5DAE-4674-841F-7F262EB4FEE6}" type="presParOf" srcId="{9745F3FB-F94D-4F9D-B4BD-449FD0396ED1}" destId="{9E0619BC-88C7-4417-B3F6-8504299B9E23}" srcOrd="6" destOrd="0" presId="urn:microsoft.com/office/officeart/2011/layout/CircleProcess"/>
    <dgm:cxn modelId="{1766A395-FD26-453C-8200-453116598BC3}" type="presParOf" srcId="{9E0619BC-88C7-4417-B3F6-8504299B9E23}" destId="{FAB55809-4D4D-4AD4-BD2E-DA0A804ECFC6}" srcOrd="0" destOrd="0" presId="urn:microsoft.com/office/officeart/2011/layout/CircleProcess"/>
    <dgm:cxn modelId="{81B97325-DC3E-49BA-91A8-93E8901B60EC}" type="presParOf" srcId="{9745F3FB-F94D-4F9D-B4BD-449FD0396ED1}" destId="{A8DA27FA-D058-42E9-8952-25B31BA04A47}" srcOrd="7" destOrd="0" presId="urn:microsoft.com/office/officeart/2011/layout/CircleProcess"/>
    <dgm:cxn modelId="{1461F9B1-6BA0-4AB7-A417-29B6C8BCAD0B}" type="presParOf" srcId="{A8DA27FA-D058-42E9-8952-25B31BA04A47}" destId="{8D796EFB-A74C-49E2-8D3A-A441D062CB65}" srcOrd="0" destOrd="0" presId="urn:microsoft.com/office/officeart/2011/layout/CircleProcess"/>
    <dgm:cxn modelId="{900D066B-F60D-4874-9EA7-0684CCD1AE43}" type="presParOf" srcId="{9745F3FB-F94D-4F9D-B4BD-449FD0396ED1}" destId="{F4C8A811-78A0-4F99-969E-16019E086E14}" srcOrd="8" destOrd="0" presId="urn:microsoft.com/office/officeart/2011/layout/CircleProcess"/>
    <dgm:cxn modelId="{8E05BF01-303A-416B-B575-F6CB57F3BDA8}" type="presParOf" srcId="{9745F3FB-F94D-4F9D-B4BD-449FD0396ED1}" destId="{ACB9C5A3-F668-4E1C-9E31-675E717E39EF}" srcOrd="9" destOrd="0" presId="urn:microsoft.com/office/officeart/2011/layout/CircleProcess"/>
    <dgm:cxn modelId="{6B696F35-B0E9-4F8A-AC44-648C92E6D0CE}" type="presParOf" srcId="{ACB9C5A3-F668-4E1C-9E31-675E717E39EF}" destId="{4A329D1C-46B2-425E-B7BD-21394E969BEB}" srcOrd="0" destOrd="0" presId="urn:microsoft.com/office/officeart/2011/layout/CircleProcess"/>
    <dgm:cxn modelId="{C94128C2-28E7-4511-8361-F389C5E80D91}" type="presParOf" srcId="{9745F3FB-F94D-4F9D-B4BD-449FD0396ED1}" destId="{B8346A81-A21F-42BE-A097-EF038A00FF90}" srcOrd="10" destOrd="0" presId="urn:microsoft.com/office/officeart/2011/layout/CircleProcess"/>
    <dgm:cxn modelId="{4E1CB5DE-DB53-454B-A6E9-7FA336C8D164}" type="presParOf" srcId="{B8346A81-A21F-42BE-A097-EF038A00FF90}" destId="{7FAFD6D5-08C4-403D-90A7-BF5A59F13D24}" srcOrd="0" destOrd="0" presId="urn:microsoft.com/office/officeart/2011/layout/CircleProcess"/>
    <dgm:cxn modelId="{581FCA9C-E7E3-4910-B7E6-0266DA2B943C}" type="presParOf" srcId="{9745F3FB-F94D-4F9D-B4BD-449FD0396ED1}" destId="{4060F57A-2C57-4CE9-A773-564AB434B0B6}" srcOrd="11" destOrd="0" presId="urn:microsoft.com/office/officeart/2011/layout/CircleProcess"/>
    <dgm:cxn modelId="{340E9FAE-EB8F-44B7-98CD-919B8ABC6842}" type="presParOf" srcId="{9745F3FB-F94D-4F9D-B4BD-449FD0396ED1}" destId="{669005E4-67F1-441A-8E01-1AD73A7C69F4}" srcOrd="12" destOrd="0" presId="urn:microsoft.com/office/officeart/2011/layout/CircleProcess"/>
    <dgm:cxn modelId="{551F9A60-2F96-4768-8A5A-3D3DCDADFF66}" type="presParOf" srcId="{669005E4-67F1-441A-8E01-1AD73A7C69F4}" destId="{9E986080-D813-41A2-8274-9E1FBDCBBC31}" srcOrd="0" destOrd="0" presId="urn:microsoft.com/office/officeart/2011/layout/CircleProcess"/>
    <dgm:cxn modelId="{3295DE89-7094-413D-9B1F-10A321C3EE24}" type="presParOf" srcId="{9745F3FB-F94D-4F9D-B4BD-449FD0396ED1}" destId="{C1F6C06E-CEFB-42B2-A0BA-7813E98A66CF}" srcOrd="13" destOrd="0" presId="urn:microsoft.com/office/officeart/2011/layout/CircleProcess"/>
    <dgm:cxn modelId="{36705729-341D-4189-9063-5FD156479BB8}" type="presParOf" srcId="{C1F6C06E-CEFB-42B2-A0BA-7813E98A66CF}" destId="{4972C912-F1E9-46C9-8C5F-364448E0D637}" srcOrd="0" destOrd="0" presId="urn:microsoft.com/office/officeart/2011/layout/CircleProcess"/>
    <dgm:cxn modelId="{5FCD4B1E-D016-4F8B-8EDB-2B7BDF2701F6}" type="presParOf" srcId="{9745F3FB-F94D-4F9D-B4BD-449FD0396ED1}" destId="{374E0CFC-21DA-4603-A839-32FDE42878DC}" srcOrd="14" destOrd="0" presId="urn:microsoft.com/office/officeart/2011/layout/CircleProcess"/>
    <dgm:cxn modelId="{0F3CFE6E-82E9-4337-9039-756231F3E934}" type="presParOf" srcId="{9745F3FB-F94D-4F9D-B4BD-449FD0396ED1}" destId="{F6A4A581-E185-4252-9540-ABFB46DD265B}" srcOrd="15" destOrd="0" presId="urn:microsoft.com/office/officeart/2011/layout/CircleProcess"/>
    <dgm:cxn modelId="{4B47698B-9BEC-49A3-95AA-1B42B6A6F048}" type="presParOf" srcId="{F6A4A581-E185-4252-9540-ABFB46DD265B}" destId="{0F6A0B64-22CF-4767-A1BB-9B2924B75028}" srcOrd="0" destOrd="0" presId="urn:microsoft.com/office/officeart/2011/layout/CircleProcess"/>
    <dgm:cxn modelId="{5244E651-340D-436A-A6E1-A9DF2B97F2D4}" type="presParOf" srcId="{9745F3FB-F94D-4F9D-B4BD-449FD0396ED1}" destId="{CDA683D8-1B70-4A20-838B-FCCEAA9E1228}" srcOrd="16" destOrd="0" presId="urn:microsoft.com/office/officeart/2011/layout/CircleProcess"/>
    <dgm:cxn modelId="{EE983A00-70B2-4DB0-B865-8B5B73138EB0}" type="presParOf" srcId="{CDA683D8-1B70-4A20-838B-FCCEAA9E1228}" destId="{45C78C08-883F-4B92-9E3B-F38A28634EB8}" srcOrd="0" destOrd="0" presId="urn:microsoft.com/office/officeart/2011/layout/CircleProcess"/>
    <dgm:cxn modelId="{F5B15CFE-7239-4AE0-BDDB-D1B04FD77F2A}" type="presParOf" srcId="{9745F3FB-F94D-4F9D-B4BD-449FD0396ED1}" destId="{3D5075F5-9F2C-44CD-8B4B-CED64686BD31}" srcOrd="17" destOrd="0" presId="urn:microsoft.com/office/officeart/2011/layout/CircleProcess"/>
    <dgm:cxn modelId="{D04AF77C-E764-4A6C-971F-1CEEDEC90CDE}" type="presParOf" srcId="{9745F3FB-F94D-4F9D-B4BD-449FD0396ED1}" destId="{2D324A88-A6CC-4E05-A7AE-AC4AD05ACC81}" srcOrd="18" destOrd="0" presId="urn:microsoft.com/office/officeart/2011/layout/CircleProcess"/>
    <dgm:cxn modelId="{351851E7-1212-4FED-9B89-DF80ACD62181}" type="presParOf" srcId="{2D324A88-A6CC-4E05-A7AE-AC4AD05ACC81}" destId="{A66CAFD7-FE35-46F4-B5B4-58B7F3C010BC}" srcOrd="0" destOrd="0" presId="urn:microsoft.com/office/officeart/2011/layout/CircleProcess"/>
    <dgm:cxn modelId="{7EFD1E19-AE0E-4060-8713-68402462923C}" type="presParOf" srcId="{9745F3FB-F94D-4F9D-B4BD-449FD0396ED1}" destId="{71666631-DD17-46FE-BD2B-336E25DBB017}" srcOrd="19" destOrd="0" presId="urn:microsoft.com/office/officeart/2011/layout/CircleProcess"/>
    <dgm:cxn modelId="{B5FDC730-7AA5-4305-B810-00E92237E658}" type="presParOf" srcId="{71666631-DD17-46FE-BD2B-336E25DBB017}" destId="{F8B82BE4-CBE6-4B8E-B8D9-C8EC17F97ED0}" srcOrd="0" destOrd="0" presId="urn:microsoft.com/office/officeart/2011/layout/CircleProcess"/>
    <dgm:cxn modelId="{143EB931-04C5-4457-8598-EF03FC3D4C02}" type="presParOf" srcId="{9745F3FB-F94D-4F9D-B4BD-449FD0396ED1}" destId="{9E46315F-C53A-4533-B0B2-763780F68BBC}" srcOrd="2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E69878-F5DF-44B5-A9CF-040F6A4E7E2D}"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ZA"/>
        </a:p>
      </dgm:t>
    </dgm:pt>
    <dgm:pt modelId="{8180E3F2-385D-4710-9DC8-3757E5A6C80B}">
      <dgm:prSet custT="1"/>
      <dgm:spPr/>
      <dgm:t>
        <a:bodyPr/>
        <a:lstStyle/>
        <a:p>
          <a:pPr algn="l"/>
          <a:r>
            <a:rPr lang="en-US" sz="1200" b="0" i="0" baseline="0" dirty="0"/>
            <a:t>The </a:t>
          </a:r>
          <a:r>
            <a:rPr lang="en-US" sz="1200" b="1" i="0" baseline="0" dirty="0"/>
            <a:t>National Skills Development Plan (NSDP) </a:t>
          </a:r>
          <a:r>
            <a:rPr lang="en-US" sz="1200" b="0" i="0" baseline="0" dirty="0"/>
            <a:t>seeks to ensure that South Africa has adequate, appropriate and high quality skills that contribute towards economic growth, employment and social development. </a:t>
          </a:r>
          <a:endParaRPr lang="en-ZA" sz="1200" dirty="0"/>
        </a:p>
      </dgm:t>
    </dgm:pt>
    <dgm:pt modelId="{A5FDCE6F-CF06-4954-9451-A73D49630BC9}" type="parTrans" cxnId="{5F1CC498-0DD3-4051-ADE5-8831C2217A76}">
      <dgm:prSet/>
      <dgm:spPr/>
      <dgm:t>
        <a:bodyPr/>
        <a:lstStyle/>
        <a:p>
          <a:endParaRPr lang="en-ZA" sz="1200"/>
        </a:p>
      </dgm:t>
    </dgm:pt>
    <dgm:pt modelId="{8AEF4438-7912-4929-AE47-72A1FA6BB2F9}" type="sibTrans" cxnId="{5F1CC498-0DD3-4051-ADE5-8831C2217A76}">
      <dgm:prSet/>
      <dgm:spPr/>
      <dgm:t>
        <a:bodyPr/>
        <a:lstStyle/>
        <a:p>
          <a:endParaRPr lang="en-ZA" sz="1200"/>
        </a:p>
      </dgm:t>
    </dgm:pt>
    <dgm:pt modelId="{1E67F52F-B76A-4956-9E25-DAC8500A32BF}">
      <dgm:prSet custT="1"/>
      <dgm:spPr/>
      <dgm:t>
        <a:bodyPr/>
        <a:lstStyle/>
        <a:p>
          <a:pPr algn="l"/>
          <a:r>
            <a:rPr lang="en-US" sz="1200" b="0" i="0" baseline="0" dirty="0"/>
            <a:t>NSDP derives its mandate from the National Development Plan (NDP), which emphasizes the importance of skills development against the skills deficit in our country.</a:t>
          </a:r>
          <a:endParaRPr lang="en-ZA" sz="1200" dirty="0"/>
        </a:p>
      </dgm:t>
    </dgm:pt>
    <dgm:pt modelId="{6704B3D0-C632-495F-8F65-C64C951908B1}" type="parTrans" cxnId="{13CF4905-DFAF-45E0-90C8-43F432ED57EF}">
      <dgm:prSet/>
      <dgm:spPr/>
      <dgm:t>
        <a:bodyPr/>
        <a:lstStyle/>
        <a:p>
          <a:endParaRPr lang="en-ZA" sz="1200"/>
        </a:p>
      </dgm:t>
    </dgm:pt>
    <dgm:pt modelId="{05DA3FAD-ECF9-4D39-9068-75C10A54E539}" type="sibTrans" cxnId="{13CF4905-DFAF-45E0-90C8-43F432ED57EF}">
      <dgm:prSet/>
      <dgm:spPr/>
      <dgm:t>
        <a:bodyPr/>
        <a:lstStyle/>
        <a:p>
          <a:endParaRPr lang="en-ZA" sz="1200"/>
        </a:p>
      </dgm:t>
    </dgm:pt>
    <dgm:pt modelId="{856D4CB8-A917-46A5-B7DE-CAD62C4F49E4}">
      <dgm:prSet custT="1"/>
      <dgm:spPr/>
      <dgm:t>
        <a:bodyPr/>
        <a:lstStyle/>
        <a:p>
          <a:pPr algn="l"/>
          <a:r>
            <a:rPr lang="en-US" sz="1200" b="0" i="0" baseline="0" dirty="0"/>
            <a:t>Chapter 9 of the National Development Plan sets out a range of objectives to be met by 2030. </a:t>
          </a:r>
          <a:r>
            <a:rPr lang="en-US" sz="1200" b="1" i="0" baseline="0" dirty="0"/>
            <a:t>Among others the following apply:</a:t>
          </a:r>
        </a:p>
        <a:p>
          <a:pPr algn="l"/>
          <a:endParaRPr lang="en-ZA" sz="1200" dirty="0"/>
        </a:p>
      </dgm:t>
    </dgm:pt>
    <dgm:pt modelId="{9123F1C9-482F-4E3F-9C64-CEB4ACBCEDA8}" type="parTrans" cxnId="{105665E7-9E4D-407E-948C-51D441979FB7}">
      <dgm:prSet/>
      <dgm:spPr/>
      <dgm:t>
        <a:bodyPr/>
        <a:lstStyle/>
        <a:p>
          <a:endParaRPr lang="en-ZA" sz="1200"/>
        </a:p>
      </dgm:t>
    </dgm:pt>
    <dgm:pt modelId="{8FE9A037-7587-4F1B-AE42-20B7CC7AFF21}" type="sibTrans" cxnId="{105665E7-9E4D-407E-948C-51D441979FB7}">
      <dgm:prSet/>
      <dgm:spPr/>
      <dgm:t>
        <a:bodyPr/>
        <a:lstStyle/>
        <a:p>
          <a:endParaRPr lang="en-ZA" sz="1200"/>
        </a:p>
      </dgm:t>
    </dgm:pt>
    <dgm:pt modelId="{9E187936-75F0-4AC3-B036-0B511019686F}">
      <dgm:prSet custT="1"/>
      <dgm:spPr/>
      <dgm:t>
        <a:bodyPr/>
        <a:lstStyle/>
        <a:p>
          <a:pPr algn="ctr"/>
          <a:r>
            <a:rPr lang="en-US" sz="1200" b="0" i="0" baseline="0" dirty="0">
              <a:solidFill>
                <a:srgbClr val="FF0000"/>
              </a:solidFill>
            </a:rPr>
            <a:t>Expansion of the college system with a focus to improve quality. The recommended participation rate in the TVET College sector is 1,25 million enrolments</a:t>
          </a:r>
          <a:endParaRPr lang="en-ZA" sz="1200" dirty="0">
            <a:solidFill>
              <a:srgbClr val="FF0000"/>
            </a:solidFill>
          </a:endParaRPr>
        </a:p>
      </dgm:t>
    </dgm:pt>
    <dgm:pt modelId="{A3071E71-83C3-4D0A-870C-35CEF09DFFC5}" type="parTrans" cxnId="{09D147B7-B368-4908-9BF1-C2062C3BA695}">
      <dgm:prSet/>
      <dgm:spPr/>
      <dgm:t>
        <a:bodyPr/>
        <a:lstStyle/>
        <a:p>
          <a:endParaRPr lang="en-ZA" sz="1200"/>
        </a:p>
      </dgm:t>
    </dgm:pt>
    <dgm:pt modelId="{C5B27497-01D6-41EA-BDD3-E81DD14C5FA6}" type="sibTrans" cxnId="{09D147B7-B368-4908-9BF1-C2062C3BA695}">
      <dgm:prSet/>
      <dgm:spPr/>
      <dgm:t>
        <a:bodyPr/>
        <a:lstStyle/>
        <a:p>
          <a:endParaRPr lang="en-ZA" sz="1200"/>
        </a:p>
      </dgm:t>
    </dgm:pt>
    <dgm:pt modelId="{C4DCAEC1-6725-464F-B60A-54802DC48EE9}">
      <dgm:prSet custT="1"/>
      <dgm:spPr/>
      <dgm:t>
        <a:bodyPr/>
        <a:lstStyle/>
        <a:p>
          <a:pPr algn="ctr"/>
          <a:r>
            <a:rPr lang="en-US" sz="1200" b="0" i="0" baseline="0" dirty="0">
              <a:solidFill>
                <a:srgbClr val="FF0000"/>
              </a:solidFill>
            </a:rPr>
            <a:t>Production of 30 000 artisans by 2030.</a:t>
          </a:r>
          <a:endParaRPr lang="en-ZA" sz="1200" dirty="0">
            <a:solidFill>
              <a:srgbClr val="FF0000"/>
            </a:solidFill>
          </a:endParaRPr>
        </a:p>
      </dgm:t>
    </dgm:pt>
    <dgm:pt modelId="{B8A099F0-4903-48FC-B5ED-A8A20DBF6CD4}" type="parTrans" cxnId="{9A5233EE-42AB-4E86-B1AD-8233446205CC}">
      <dgm:prSet/>
      <dgm:spPr/>
      <dgm:t>
        <a:bodyPr/>
        <a:lstStyle/>
        <a:p>
          <a:endParaRPr lang="en-ZA" sz="1200"/>
        </a:p>
      </dgm:t>
    </dgm:pt>
    <dgm:pt modelId="{E80B72DC-FAD4-4EFE-88C3-74FA5E21718A}" type="sibTrans" cxnId="{9A5233EE-42AB-4E86-B1AD-8233446205CC}">
      <dgm:prSet/>
      <dgm:spPr/>
      <dgm:t>
        <a:bodyPr/>
        <a:lstStyle/>
        <a:p>
          <a:endParaRPr lang="en-ZA" sz="1200"/>
        </a:p>
      </dgm:t>
    </dgm:pt>
    <dgm:pt modelId="{F28E2C40-3E61-4330-8468-E77DD352B239}">
      <dgm:prSet custT="1"/>
      <dgm:spPr/>
      <dgm:t>
        <a:bodyPr/>
        <a:lstStyle/>
        <a:p>
          <a:pPr algn="ctr"/>
          <a:r>
            <a:rPr lang="en-US" sz="1200" b="0" i="0" baseline="0" dirty="0">
              <a:solidFill>
                <a:srgbClr val="FF0000"/>
              </a:solidFill>
            </a:rPr>
            <a:t>The NDP situates TVET Colleges as critical pillars of the Post School Education and Training System, vital for social and economic development</a:t>
          </a:r>
          <a:endParaRPr lang="en-ZA" sz="1200" dirty="0">
            <a:solidFill>
              <a:srgbClr val="FF0000"/>
            </a:solidFill>
          </a:endParaRPr>
        </a:p>
      </dgm:t>
    </dgm:pt>
    <dgm:pt modelId="{1344BFD5-59F4-4B71-8252-13C898D4382E}" type="parTrans" cxnId="{402914D5-13D1-4184-BAFF-59DCEB8A31F2}">
      <dgm:prSet/>
      <dgm:spPr/>
      <dgm:t>
        <a:bodyPr/>
        <a:lstStyle/>
        <a:p>
          <a:endParaRPr lang="en-ZA" sz="1200"/>
        </a:p>
      </dgm:t>
    </dgm:pt>
    <dgm:pt modelId="{B9E60F26-C9DA-4265-9B13-51CD942CEA51}" type="sibTrans" cxnId="{402914D5-13D1-4184-BAFF-59DCEB8A31F2}">
      <dgm:prSet/>
      <dgm:spPr/>
      <dgm:t>
        <a:bodyPr/>
        <a:lstStyle/>
        <a:p>
          <a:endParaRPr lang="en-ZA" sz="1200"/>
        </a:p>
      </dgm:t>
    </dgm:pt>
    <dgm:pt modelId="{6CB7BA1F-465B-4496-BC65-C74027A38386}">
      <dgm:prSet/>
      <dgm:spPr/>
      <dgm:t>
        <a:bodyPr/>
        <a:lstStyle/>
        <a:p>
          <a:endParaRPr lang="en-ZA"/>
        </a:p>
      </dgm:t>
    </dgm:pt>
    <dgm:pt modelId="{3052EACD-7E71-4D39-9F23-EC6BF82161A8}" type="parTrans" cxnId="{4B633799-9511-4AE4-A8F7-8C26D7DDDEC3}">
      <dgm:prSet/>
      <dgm:spPr/>
      <dgm:t>
        <a:bodyPr/>
        <a:lstStyle/>
        <a:p>
          <a:endParaRPr lang="en-ZA" sz="1200"/>
        </a:p>
      </dgm:t>
    </dgm:pt>
    <dgm:pt modelId="{FE35D241-2C23-4B76-9CB7-E06CF6C35CBF}" type="sibTrans" cxnId="{4B633799-9511-4AE4-A8F7-8C26D7DDDEC3}">
      <dgm:prSet/>
      <dgm:spPr/>
      <dgm:t>
        <a:bodyPr/>
        <a:lstStyle/>
        <a:p>
          <a:endParaRPr lang="en-ZA" sz="1200"/>
        </a:p>
      </dgm:t>
    </dgm:pt>
    <dgm:pt modelId="{4C8D7FB9-AE99-4EF5-9C24-92205BC9427A}">
      <dgm:prSet custT="1"/>
      <dgm:spPr/>
      <dgm:t>
        <a:bodyPr/>
        <a:lstStyle/>
        <a:p>
          <a:pPr algn="l"/>
          <a:r>
            <a:rPr lang="en-US" sz="1200" b="0" i="0" baseline="0" dirty="0"/>
            <a:t>The </a:t>
          </a:r>
          <a:r>
            <a:rPr lang="en-US" sz="1200" b="1" i="0" baseline="0" dirty="0"/>
            <a:t>Continuing Education and Training Act </a:t>
          </a:r>
          <a:r>
            <a:rPr lang="en-US" sz="1200" b="0" i="0" baseline="0" dirty="0"/>
            <a:t>(previously known as Further Education and Training Colleges Act) 16 of 2006 as amended, is the primary legislation that establishes TVET Colleges.</a:t>
          </a:r>
          <a:endParaRPr lang="en-ZA" sz="1200" dirty="0"/>
        </a:p>
      </dgm:t>
    </dgm:pt>
    <dgm:pt modelId="{318DF7DE-354C-4818-9F76-C865FF60C08D}" type="sibTrans" cxnId="{51321F9F-6CAD-4CA1-BE6A-876A93DB02F0}">
      <dgm:prSet/>
      <dgm:spPr/>
      <dgm:t>
        <a:bodyPr/>
        <a:lstStyle/>
        <a:p>
          <a:endParaRPr lang="en-ZA" sz="1200"/>
        </a:p>
      </dgm:t>
    </dgm:pt>
    <dgm:pt modelId="{1ABF427A-FA39-4D9A-BE90-A34373F45E1D}" type="parTrans" cxnId="{51321F9F-6CAD-4CA1-BE6A-876A93DB02F0}">
      <dgm:prSet/>
      <dgm:spPr/>
      <dgm:t>
        <a:bodyPr/>
        <a:lstStyle/>
        <a:p>
          <a:endParaRPr lang="en-ZA" sz="1200"/>
        </a:p>
      </dgm:t>
    </dgm:pt>
    <dgm:pt modelId="{17CF3725-3575-4351-91D9-4CD82BA9A75D}" type="pres">
      <dgm:prSet presAssocID="{63E69878-F5DF-44B5-A9CF-040F6A4E7E2D}" presName="Name0" presStyleCnt="0">
        <dgm:presLayoutVars>
          <dgm:chMax val="7"/>
          <dgm:dir/>
          <dgm:animLvl val="lvl"/>
          <dgm:resizeHandles val="exact"/>
        </dgm:presLayoutVars>
      </dgm:prSet>
      <dgm:spPr/>
    </dgm:pt>
    <dgm:pt modelId="{644D2B8E-FF49-42BE-B438-342B4D8A2348}" type="pres">
      <dgm:prSet presAssocID="{4C8D7FB9-AE99-4EF5-9C24-92205BC9427A}" presName="circle1" presStyleLbl="node1" presStyleIdx="0" presStyleCnt="7"/>
      <dgm:spPr/>
    </dgm:pt>
    <dgm:pt modelId="{491F9597-3A7F-46E6-B377-98D066AAE1DE}" type="pres">
      <dgm:prSet presAssocID="{4C8D7FB9-AE99-4EF5-9C24-92205BC9427A}" presName="space" presStyleCnt="0"/>
      <dgm:spPr/>
    </dgm:pt>
    <dgm:pt modelId="{CF097AA0-984A-4EA5-BBE9-2C7CF35EF8FF}" type="pres">
      <dgm:prSet presAssocID="{4C8D7FB9-AE99-4EF5-9C24-92205BC9427A}" presName="rect1" presStyleLbl="alignAcc1" presStyleIdx="0" presStyleCnt="7" custScaleY="100534"/>
      <dgm:spPr/>
    </dgm:pt>
    <dgm:pt modelId="{45F58181-CDA2-4E61-9B3F-5E42E0E5C3D3}" type="pres">
      <dgm:prSet presAssocID="{8180E3F2-385D-4710-9DC8-3757E5A6C80B}" presName="vertSpace2" presStyleLbl="node1" presStyleIdx="0" presStyleCnt="7"/>
      <dgm:spPr/>
    </dgm:pt>
    <dgm:pt modelId="{AB64DE62-5C07-4326-8A5F-ECCF632C966C}" type="pres">
      <dgm:prSet presAssocID="{8180E3F2-385D-4710-9DC8-3757E5A6C80B}" presName="circle2" presStyleLbl="node1" presStyleIdx="1" presStyleCnt="7" custScaleY="100569"/>
      <dgm:spPr>
        <a:solidFill>
          <a:srgbClr val="FFC000"/>
        </a:solidFill>
      </dgm:spPr>
    </dgm:pt>
    <dgm:pt modelId="{3EC144B0-0856-4F68-8001-B27B308915CF}" type="pres">
      <dgm:prSet presAssocID="{8180E3F2-385D-4710-9DC8-3757E5A6C80B}" presName="rect2" presStyleLbl="alignAcc1" presStyleIdx="1" presStyleCnt="7" custLinFactNeighborX="84"/>
      <dgm:spPr/>
    </dgm:pt>
    <dgm:pt modelId="{4C77AAC7-5109-48D5-83CD-D59AAC9C2121}" type="pres">
      <dgm:prSet presAssocID="{1E67F52F-B76A-4956-9E25-DAC8500A32BF}" presName="vertSpace3" presStyleLbl="node1" presStyleIdx="1" presStyleCnt="7"/>
      <dgm:spPr/>
    </dgm:pt>
    <dgm:pt modelId="{7112A13E-DB73-42F0-8E59-433BF58C0DA6}" type="pres">
      <dgm:prSet presAssocID="{1E67F52F-B76A-4956-9E25-DAC8500A32BF}" presName="circle3" presStyleLbl="node1" presStyleIdx="2" presStyleCnt="7" custScaleX="100646" custLinFactNeighborX="716"/>
      <dgm:spPr/>
    </dgm:pt>
    <dgm:pt modelId="{44798B37-E983-4491-9987-BDD1FF06D8FF}" type="pres">
      <dgm:prSet presAssocID="{1E67F52F-B76A-4956-9E25-DAC8500A32BF}" presName="rect3" presStyleLbl="alignAcc1" presStyleIdx="2" presStyleCnt="7" custScaleX="100335"/>
      <dgm:spPr/>
    </dgm:pt>
    <dgm:pt modelId="{17F4492C-E106-4750-A3C7-067CFCCD7D99}" type="pres">
      <dgm:prSet presAssocID="{856D4CB8-A917-46A5-B7DE-CAD62C4F49E4}" presName="vertSpace4" presStyleLbl="node1" presStyleIdx="2" presStyleCnt="7"/>
      <dgm:spPr/>
    </dgm:pt>
    <dgm:pt modelId="{8DF90D36-AE04-45DC-9FF1-2CDAB3022171}" type="pres">
      <dgm:prSet presAssocID="{856D4CB8-A917-46A5-B7DE-CAD62C4F49E4}" presName="circle4" presStyleLbl="node1" presStyleIdx="3" presStyleCnt="7"/>
      <dgm:spPr/>
    </dgm:pt>
    <dgm:pt modelId="{486F945F-42EA-4016-AE7E-51726D2EA690}" type="pres">
      <dgm:prSet presAssocID="{856D4CB8-A917-46A5-B7DE-CAD62C4F49E4}" presName="rect4" presStyleLbl="alignAcc1" presStyleIdx="3" presStyleCnt="7" custLinFactNeighborY="1048"/>
      <dgm:spPr/>
    </dgm:pt>
    <dgm:pt modelId="{D6FA19BE-DE7E-455B-AB7C-655265E83924}" type="pres">
      <dgm:prSet presAssocID="{9E187936-75F0-4AC3-B036-0B511019686F}" presName="vertSpace5" presStyleLbl="node1" presStyleIdx="3" presStyleCnt="7"/>
      <dgm:spPr/>
    </dgm:pt>
    <dgm:pt modelId="{EB8A913A-3070-40C6-8721-A83FE2CD2302}" type="pres">
      <dgm:prSet presAssocID="{9E187936-75F0-4AC3-B036-0B511019686F}" presName="circle5" presStyleLbl="node1" presStyleIdx="4" presStyleCnt="7"/>
      <dgm:spPr/>
    </dgm:pt>
    <dgm:pt modelId="{7D349C1D-DC84-4174-9975-DF0CD39EF6F6}" type="pres">
      <dgm:prSet presAssocID="{9E187936-75F0-4AC3-B036-0B511019686F}" presName="rect5" presStyleLbl="alignAcc1" presStyleIdx="4" presStyleCnt="7"/>
      <dgm:spPr/>
    </dgm:pt>
    <dgm:pt modelId="{3B95B622-A84B-4F50-9173-EEAB6780D144}" type="pres">
      <dgm:prSet presAssocID="{C4DCAEC1-6725-464F-B60A-54802DC48EE9}" presName="vertSpace6" presStyleLbl="node1" presStyleIdx="4" presStyleCnt="7"/>
      <dgm:spPr/>
    </dgm:pt>
    <dgm:pt modelId="{560B86BC-F266-471B-B081-F8A0C915FC1A}" type="pres">
      <dgm:prSet presAssocID="{C4DCAEC1-6725-464F-B60A-54802DC48EE9}" presName="circle6" presStyleLbl="node1" presStyleIdx="5" presStyleCnt="7"/>
      <dgm:spPr/>
    </dgm:pt>
    <dgm:pt modelId="{234ED65D-007B-4537-8193-2702EDE91EF4}" type="pres">
      <dgm:prSet presAssocID="{C4DCAEC1-6725-464F-B60A-54802DC48EE9}" presName="rect6" presStyleLbl="alignAcc1" presStyleIdx="5" presStyleCnt="7" custScaleY="86611" custLinFactNeighborX="84"/>
      <dgm:spPr/>
    </dgm:pt>
    <dgm:pt modelId="{977D24D3-A542-4861-A657-6B84936B884C}" type="pres">
      <dgm:prSet presAssocID="{F28E2C40-3E61-4330-8468-E77DD352B239}" presName="vertSpace7" presStyleLbl="node1" presStyleIdx="5" presStyleCnt="7"/>
      <dgm:spPr/>
    </dgm:pt>
    <dgm:pt modelId="{B38C59DE-93CD-4A29-904C-6E204B2513CF}" type="pres">
      <dgm:prSet presAssocID="{F28E2C40-3E61-4330-8468-E77DD352B239}" presName="circle7" presStyleLbl="node1" presStyleIdx="6" presStyleCnt="7"/>
      <dgm:spPr/>
    </dgm:pt>
    <dgm:pt modelId="{E5BA912F-95B0-4298-B32D-942C76B8C0FF}" type="pres">
      <dgm:prSet presAssocID="{F28E2C40-3E61-4330-8468-E77DD352B239}" presName="rect7" presStyleLbl="alignAcc1" presStyleIdx="6" presStyleCnt="7" custScaleY="106001"/>
      <dgm:spPr/>
    </dgm:pt>
    <dgm:pt modelId="{886BAEF1-A051-4D9F-8A7D-4D9F89777D9B}" type="pres">
      <dgm:prSet presAssocID="{4C8D7FB9-AE99-4EF5-9C24-92205BC9427A}" presName="rect1ParTxNoCh" presStyleLbl="alignAcc1" presStyleIdx="6" presStyleCnt="7">
        <dgm:presLayoutVars>
          <dgm:chMax val="1"/>
          <dgm:bulletEnabled val="1"/>
        </dgm:presLayoutVars>
      </dgm:prSet>
      <dgm:spPr/>
    </dgm:pt>
    <dgm:pt modelId="{E24596CD-4F99-45FB-AE89-62C8D8F566D4}" type="pres">
      <dgm:prSet presAssocID="{8180E3F2-385D-4710-9DC8-3757E5A6C80B}" presName="rect2ParTxNoCh" presStyleLbl="alignAcc1" presStyleIdx="6" presStyleCnt="7">
        <dgm:presLayoutVars>
          <dgm:chMax val="1"/>
          <dgm:bulletEnabled val="1"/>
        </dgm:presLayoutVars>
      </dgm:prSet>
      <dgm:spPr/>
    </dgm:pt>
    <dgm:pt modelId="{D3F46D83-692D-4719-8C12-C5D507FEBFEA}" type="pres">
      <dgm:prSet presAssocID="{1E67F52F-B76A-4956-9E25-DAC8500A32BF}" presName="rect3ParTxNoCh" presStyleLbl="alignAcc1" presStyleIdx="6" presStyleCnt="7">
        <dgm:presLayoutVars>
          <dgm:chMax val="1"/>
          <dgm:bulletEnabled val="1"/>
        </dgm:presLayoutVars>
      </dgm:prSet>
      <dgm:spPr/>
    </dgm:pt>
    <dgm:pt modelId="{B6C73B30-4336-45E7-AAEC-26F337449EE3}" type="pres">
      <dgm:prSet presAssocID="{856D4CB8-A917-46A5-B7DE-CAD62C4F49E4}" presName="rect4ParTxNoCh" presStyleLbl="alignAcc1" presStyleIdx="6" presStyleCnt="7">
        <dgm:presLayoutVars>
          <dgm:chMax val="1"/>
          <dgm:bulletEnabled val="1"/>
        </dgm:presLayoutVars>
      </dgm:prSet>
      <dgm:spPr/>
    </dgm:pt>
    <dgm:pt modelId="{A1A07626-33F2-419C-AE0B-946E737B4117}" type="pres">
      <dgm:prSet presAssocID="{9E187936-75F0-4AC3-B036-0B511019686F}" presName="rect5ParTxNoCh" presStyleLbl="alignAcc1" presStyleIdx="6" presStyleCnt="7">
        <dgm:presLayoutVars>
          <dgm:chMax val="1"/>
          <dgm:bulletEnabled val="1"/>
        </dgm:presLayoutVars>
      </dgm:prSet>
      <dgm:spPr/>
    </dgm:pt>
    <dgm:pt modelId="{161708D7-E6A7-43D1-9BB3-DD18DB7BBA9F}" type="pres">
      <dgm:prSet presAssocID="{C4DCAEC1-6725-464F-B60A-54802DC48EE9}" presName="rect6ParTxNoCh" presStyleLbl="alignAcc1" presStyleIdx="6" presStyleCnt="7">
        <dgm:presLayoutVars>
          <dgm:chMax val="1"/>
          <dgm:bulletEnabled val="1"/>
        </dgm:presLayoutVars>
      </dgm:prSet>
      <dgm:spPr/>
    </dgm:pt>
    <dgm:pt modelId="{CC403301-AF4B-462D-A9E5-500BBE5FE4B8}" type="pres">
      <dgm:prSet presAssocID="{F28E2C40-3E61-4330-8468-E77DD352B239}" presName="rect7ParTxNoCh" presStyleLbl="alignAcc1" presStyleIdx="6" presStyleCnt="7">
        <dgm:presLayoutVars>
          <dgm:chMax val="1"/>
          <dgm:bulletEnabled val="1"/>
        </dgm:presLayoutVars>
      </dgm:prSet>
      <dgm:spPr/>
    </dgm:pt>
  </dgm:ptLst>
  <dgm:cxnLst>
    <dgm:cxn modelId="{13CF4905-DFAF-45E0-90C8-43F432ED57EF}" srcId="{63E69878-F5DF-44B5-A9CF-040F6A4E7E2D}" destId="{1E67F52F-B76A-4956-9E25-DAC8500A32BF}" srcOrd="2" destOrd="0" parTransId="{6704B3D0-C632-495F-8F65-C64C951908B1}" sibTransId="{05DA3FAD-ECF9-4D39-9068-75C10A54E539}"/>
    <dgm:cxn modelId="{78E7B120-0235-4C43-BD91-DBDABC60E883}" type="presOf" srcId="{C4DCAEC1-6725-464F-B60A-54802DC48EE9}" destId="{234ED65D-007B-4537-8193-2702EDE91EF4}" srcOrd="0" destOrd="0" presId="urn:microsoft.com/office/officeart/2005/8/layout/target3"/>
    <dgm:cxn modelId="{BD72332D-2C18-481A-B15F-8893E4F49F36}" type="presOf" srcId="{856D4CB8-A917-46A5-B7DE-CAD62C4F49E4}" destId="{486F945F-42EA-4016-AE7E-51726D2EA690}" srcOrd="0" destOrd="0" presId="urn:microsoft.com/office/officeart/2005/8/layout/target3"/>
    <dgm:cxn modelId="{5AA74633-EE70-4A01-83DD-721C48825229}" type="presOf" srcId="{4C8D7FB9-AE99-4EF5-9C24-92205BC9427A}" destId="{CF097AA0-984A-4EA5-BBE9-2C7CF35EF8FF}" srcOrd="0" destOrd="0" presId="urn:microsoft.com/office/officeart/2005/8/layout/target3"/>
    <dgm:cxn modelId="{104F273F-8AA4-42D5-BCA1-56CE1BB62163}" type="presOf" srcId="{1E67F52F-B76A-4956-9E25-DAC8500A32BF}" destId="{D3F46D83-692D-4719-8C12-C5D507FEBFEA}" srcOrd="1" destOrd="0" presId="urn:microsoft.com/office/officeart/2005/8/layout/target3"/>
    <dgm:cxn modelId="{6CB8A86A-EE41-4035-92F8-6F755A0C2DA4}" type="presOf" srcId="{9E187936-75F0-4AC3-B036-0B511019686F}" destId="{7D349C1D-DC84-4174-9975-DF0CD39EF6F6}" srcOrd="0" destOrd="0" presId="urn:microsoft.com/office/officeart/2005/8/layout/target3"/>
    <dgm:cxn modelId="{82C3B14A-1FF5-4436-80A3-4AFE4C490103}" type="presOf" srcId="{F28E2C40-3E61-4330-8468-E77DD352B239}" destId="{CC403301-AF4B-462D-A9E5-500BBE5FE4B8}" srcOrd="1" destOrd="0" presId="urn:microsoft.com/office/officeart/2005/8/layout/target3"/>
    <dgm:cxn modelId="{5078604F-41DD-4B9C-AB35-E71FA789614C}" type="presOf" srcId="{8180E3F2-385D-4710-9DC8-3757E5A6C80B}" destId="{3EC144B0-0856-4F68-8001-B27B308915CF}" srcOrd="0" destOrd="0" presId="urn:microsoft.com/office/officeart/2005/8/layout/target3"/>
    <dgm:cxn modelId="{14577054-818D-4507-80F3-FEF7B3585C1F}" type="presOf" srcId="{9E187936-75F0-4AC3-B036-0B511019686F}" destId="{A1A07626-33F2-419C-AE0B-946E737B4117}" srcOrd="1" destOrd="0" presId="urn:microsoft.com/office/officeart/2005/8/layout/target3"/>
    <dgm:cxn modelId="{09DDA192-682C-425E-879C-C45A6A890507}" type="presOf" srcId="{1E67F52F-B76A-4956-9E25-DAC8500A32BF}" destId="{44798B37-E983-4491-9987-BDD1FF06D8FF}" srcOrd="0" destOrd="0" presId="urn:microsoft.com/office/officeart/2005/8/layout/target3"/>
    <dgm:cxn modelId="{5F1CC498-0DD3-4051-ADE5-8831C2217A76}" srcId="{63E69878-F5DF-44B5-A9CF-040F6A4E7E2D}" destId="{8180E3F2-385D-4710-9DC8-3757E5A6C80B}" srcOrd="1" destOrd="0" parTransId="{A5FDCE6F-CF06-4954-9451-A73D49630BC9}" sibTransId="{8AEF4438-7912-4929-AE47-72A1FA6BB2F9}"/>
    <dgm:cxn modelId="{4B633799-9511-4AE4-A8F7-8C26D7DDDEC3}" srcId="{63E69878-F5DF-44B5-A9CF-040F6A4E7E2D}" destId="{6CB7BA1F-465B-4496-BC65-C74027A38386}" srcOrd="7" destOrd="0" parTransId="{3052EACD-7E71-4D39-9F23-EC6BF82161A8}" sibTransId="{FE35D241-2C23-4B76-9CB7-E06CF6C35CBF}"/>
    <dgm:cxn modelId="{51321F9F-6CAD-4CA1-BE6A-876A93DB02F0}" srcId="{63E69878-F5DF-44B5-A9CF-040F6A4E7E2D}" destId="{4C8D7FB9-AE99-4EF5-9C24-92205BC9427A}" srcOrd="0" destOrd="0" parTransId="{1ABF427A-FA39-4D9A-BE90-A34373F45E1D}" sibTransId="{318DF7DE-354C-4818-9F76-C865FF60C08D}"/>
    <dgm:cxn modelId="{2C0A5CA7-F42F-4559-A954-C2047AC07438}" type="presOf" srcId="{8180E3F2-385D-4710-9DC8-3757E5A6C80B}" destId="{E24596CD-4F99-45FB-AE89-62C8D8F566D4}" srcOrd="1" destOrd="0" presId="urn:microsoft.com/office/officeart/2005/8/layout/target3"/>
    <dgm:cxn modelId="{2C5DA2AA-75ED-4797-BF22-DFA2DDBAEA7B}" type="presOf" srcId="{F28E2C40-3E61-4330-8468-E77DD352B239}" destId="{E5BA912F-95B0-4298-B32D-942C76B8C0FF}" srcOrd="0" destOrd="0" presId="urn:microsoft.com/office/officeart/2005/8/layout/target3"/>
    <dgm:cxn modelId="{C92EFCAB-77CF-4150-8B23-6BF11ED13F3B}" type="presOf" srcId="{856D4CB8-A917-46A5-B7DE-CAD62C4F49E4}" destId="{B6C73B30-4336-45E7-AAEC-26F337449EE3}" srcOrd="1" destOrd="0" presId="urn:microsoft.com/office/officeart/2005/8/layout/target3"/>
    <dgm:cxn modelId="{410371AD-CDEF-49B1-BE81-2971D9AC8B3B}" type="presOf" srcId="{C4DCAEC1-6725-464F-B60A-54802DC48EE9}" destId="{161708D7-E6A7-43D1-9BB3-DD18DB7BBA9F}" srcOrd="1" destOrd="0" presId="urn:microsoft.com/office/officeart/2005/8/layout/target3"/>
    <dgm:cxn modelId="{09D147B7-B368-4908-9BF1-C2062C3BA695}" srcId="{63E69878-F5DF-44B5-A9CF-040F6A4E7E2D}" destId="{9E187936-75F0-4AC3-B036-0B511019686F}" srcOrd="4" destOrd="0" parTransId="{A3071E71-83C3-4D0A-870C-35CEF09DFFC5}" sibTransId="{C5B27497-01D6-41EA-BDD3-E81DD14C5FA6}"/>
    <dgm:cxn modelId="{70C349C2-8058-40AC-9922-9482786CE6DB}" type="presOf" srcId="{63E69878-F5DF-44B5-A9CF-040F6A4E7E2D}" destId="{17CF3725-3575-4351-91D9-4CD82BA9A75D}" srcOrd="0" destOrd="0" presId="urn:microsoft.com/office/officeart/2005/8/layout/target3"/>
    <dgm:cxn modelId="{402914D5-13D1-4184-BAFF-59DCEB8A31F2}" srcId="{63E69878-F5DF-44B5-A9CF-040F6A4E7E2D}" destId="{F28E2C40-3E61-4330-8468-E77DD352B239}" srcOrd="6" destOrd="0" parTransId="{1344BFD5-59F4-4B71-8252-13C898D4382E}" sibTransId="{B9E60F26-C9DA-4265-9B13-51CD942CEA51}"/>
    <dgm:cxn modelId="{105665E7-9E4D-407E-948C-51D441979FB7}" srcId="{63E69878-F5DF-44B5-A9CF-040F6A4E7E2D}" destId="{856D4CB8-A917-46A5-B7DE-CAD62C4F49E4}" srcOrd="3" destOrd="0" parTransId="{9123F1C9-482F-4E3F-9C64-CEB4ACBCEDA8}" sibTransId="{8FE9A037-7587-4F1B-AE42-20B7CC7AFF21}"/>
    <dgm:cxn modelId="{9A5233EE-42AB-4E86-B1AD-8233446205CC}" srcId="{63E69878-F5DF-44B5-A9CF-040F6A4E7E2D}" destId="{C4DCAEC1-6725-464F-B60A-54802DC48EE9}" srcOrd="5" destOrd="0" parTransId="{B8A099F0-4903-48FC-B5ED-A8A20DBF6CD4}" sibTransId="{E80B72DC-FAD4-4EFE-88C3-74FA5E21718A}"/>
    <dgm:cxn modelId="{2BBB59FA-01BF-4A09-A760-9919D34DFFEA}" type="presOf" srcId="{4C8D7FB9-AE99-4EF5-9C24-92205BC9427A}" destId="{886BAEF1-A051-4D9F-8A7D-4D9F89777D9B}" srcOrd="1" destOrd="0" presId="urn:microsoft.com/office/officeart/2005/8/layout/target3"/>
    <dgm:cxn modelId="{545EA96A-148F-416D-B50A-1E7E7BA134AF}" type="presParOf" srcId="{17CF3725-3575-4351-91D9-4CD82BA9A75D}" destId="{644D2B8E-FF49-42BE-B438-342B4D8A2348}" srcOrd="0" destOrd="0" presId="urn:microsoft.com/office/officeart/2005/8/layout/target3"/>
    <dgm:cxn modelId="{46DBCEBB-90AE-4A81-819B-7271C5EE9197}" type="presParOf" srcId="{17CF3725-3575-4351-91D9-4CD82BA9A75D}" destId="{491F9597-3A7F-46E6-B377-98D066AAE1DE}" srcOrd="1" destOrd="0" presId="urn:microsoft.com/office/officeart/2005/8/layout/target3"/>
    <dgm:cxn modelId="{85E64F8A-1180-4DE6-9D3F-B0D2C15D0CC7}" type="presParOf" srcId="{17CF3725-3575-4351-91D9-4CD82BA9A75D}" destId="{CF097AA0-984A-4EA5-BBE9-2C7CF35EF8FF}" srcOrd="2" destOrd="0" presId="urn:microsoft.com/office/officeart/2005/8/layout/target3"/>
    <dgm:cxn modelId="{5B9160AC-3732-4323-B7CE-45215513F157}" type="presParOf" srcId="{17CF3725-3575-4351-91D9-4CD82BA9A75D}" destId="{45F58181-CDA2-4E61-9B3F-5E42E0E5C3D3}" srcOrd="3" destOrd="0" presId="urn:microsoft.com/office/officeart/2005/8/layout/target3"/>
    <dgm:cxn modelId="{FF2883D3-312D-4370-99DA-30D5EE185C3A}" type="presParOf" srcId="{17CF3725-3575-4351-91D9-4CD82BA9A75D}" destId="{AB64DE62-5C07-4326-8A5F-ECCF632C966C}" srcOrd="4" destOrd="0" presId="urn:microsoft.com/office/officeart/2005/8/layout/target3"/>
    <dgm:cxn modelId="{7CF26332-C2D5-4859-A4B4-E412A0042CEA}" type="presParOf" srcId="{17CF3725-3575-4351-91D9-4CD82BA9A75D}" destId="{3EC144B0-0856-4F68-8001-B27B308915CF}" srcOrd="5" destOrd="0" presId="urn:microsoft.com/office/officeart/2005/8/layout/target3"/>
    <dgm:cxn modelId="{95294BA1-CA2E-4627-A5B5-300DCF13B689}" type="presParOf" srcId="{17CF3725-3575-4351-91D9-4CD82BA9A75D}" destId="{4C77AAC7-5109-48D5-83CD-D59AAC9C2121}" srcOrd="6" destOrd="0" presId="urn:microsoft.com/office/officeart/2005/8/layout/target3"/>
    <dgm:cxn modelId="{870094ED-73C4-449F-8F97-23E8557C4F92}" type="presParOf" srcId="{17CF3725-3575-4351-91D9-4CD82BA9A75D}" destId="{7112A13E-DB73-42F0-8E59-433BF58C0DA6}" srcOrd="7" destOrd="0" presId="urn:microsoft.com/office/officeart/2005/8/layout/target3"/>
    <dgm:cxn modelId="{681E2475-F6ED-4B29-BE2D-D0CE3E326A7C}" type="presParOf" srcId="{17CF3725-3575-4351-91D9-4CD82BA9A75D}" destId="{44798B37-E983-4491-9987-BDD1FF06D8FF}" srcOrd="8" destOrd="0" presId="urn:microsoft.com/office/officeart/2005/8/layout/target3"/>
    <dgm:cxn modelId="{12B5724E-8A25-47EB-AA96-FD1258E11CEB}" type="presParOf" srcId="{17CF3725-3575-4351-91D9-4CD82BA9A75D}" destId="{17F4492C-E106-4750-A3C7-067CFCCD7D99}" srcOrd="9" destOrd="0" presId="urn:microsoft.com/office/officeart/2005/8/layout/target3"/>
    <dgm:cxn modelId="{5C4C4509-C480-43C8-9873-6EE32D5C1ACB}" type="presParOf" srcId="{17CF3725-3575-4351-91D9-4CD82BA9A75D}" destId="{8DF90D36-AE04-45DC-9FF1-2CDAB3022171}" srcOrd="10" destOrd="0" presId="urn:microsoft.com/office/officeart/2005/8/layout/target3"/>
    <dgm:cxn modelId="{B57414D2-CB2F-4080-AF94-910917D44BA0}" type="presParOf" srcId="{17CF3725-3575-4351-91D9-4CD82BA9A75D}" destId="{486F945F-42EA-4016-AE7E-51726D2EA690}" srcOrd="11" destOrd="0" presId="urn:microsoft.com/office/officeart/2005/8/layout/target3"/>
    <dgm:cxn modelId="{8F05A827-5A39-4610-A6C2-FB0408BD6CC4}" type="presParOf" srcId="{17CF3725-3575-4351-91D9-4CD82BA9A75D}" destId="{D6FA19BE-DE7E-455B-AB7C-655265E83924}" srcOrd="12" destOrd="0" presId="urn:microsoft.com/office/officeart/2005/8/layout/target3"/>
    <dgm:cxn modelId="{F4C98ADB-001A-4617-A286-E4C465A22A78}" type="presParOf" srcId="{17CF3725-3575-4351-91D9-4CD82BA9A75D}" destId="{EB8A913A-3070-40C6-8721-A83FE2CD2302}" srcOrd="13" destOrd="0" presId="urn:microsoft.com/office/officeart/2005/8/layout/target3"/>
    <dgm:cxn modelId="{4A9A1240-A34A-4E8E-9807-08F51ED7B868}" type="presParOf" srcId="{17CF3725-3575-4351-91D9-4CD82BA9A75D}" destId="{7D349C1D-DC84-4174-9975-DF0CD39EF6F6}" srcOrd="14" destOrd="0" presId="urn:microsoft.com/office/officeart/2005/8/layout/target3"/>
    <dgm:cxn modelId="{FD01B64E-7A5B-4D06-A9C5-2835DD64FA58}" type="presParOf" srcId="{17CF3725-3575-4351-91D9-4CD82BA9A75D}" destId="{3B95B622-A84B-4F50-9173-EEAB6780D144}" srcOrd="15" destOrd="0" presId="urn:microsoft.com/office/officeart/2005/8/layout/target3"/>
    <dgm:cxn modelId="{A4BA8649-8563-4F67-844D-E6387629F4AD}" type="presParOf" srcId="{17CF3725-3575-4351-91D9-4CD82BA9A75D}" destId="{560B86BC-F266-471B-B081-F8A0C915FC1A}" srcOrd="16" destOrd="0" presId="urn:microsoft.com/office/officeart/2005/8/layout/target3"/>
    <dgm:cxn modelId="{615926D5-A9B4-47DE-BE2D-D91CDA8B0E92}" type="presParOf" srcId="{17CF3725-3575-4351-91D9-4CD82BA9A75D}" destId="{234ED65D-007B-4537-8193-2702EDE91EF4}" srcOrd="17" destOrd="0" presId="urn:microsoft.com/office/officeart/2005/8/layout/target3"/>
    <dgm:cxn modelId="{30E0E4D6-C10A-435D-8FEA-01EF3770A4AF}" type="presParOf" srcId="{17CF3725-3575-4351-91D9-4CD82BA9A75D}" destId="{977D24D3-A542-4861-A657-6B84936B884C}" srcOrd="18" destOrd="0" presId="urn:microsoft.com/office/officeart/2005/8/layout/target3"/>
    <dgm:cxn modelId="{11B54942-9ABE-4B0C-A168-73FD8D35CA82}" type="presParOf" srcId="{17CF3725-3575-4351-91D9-4CD82BA9A75D}" destId="{B38C59DE-93CD-4A29-904C-6E204B2513CF}" srcOrd="19" destOrd="0" presId="urn:microsoft.com/office/officeart/2005/8/layout/target3"/>
    <dgm:cxn modelId="{D7F7000A-6CC3-4162-BA88-CC0CCF97443C}" type="presParOf" srcId="{17CF3725-3575-4351-91D9-4CD82BA9A75D}" destId="{E5BA912F-95B0-4298-B32D-942C76B8C0FF}" srcOrd="20" destOrd="0" presId="urn:microsoft.com/office/officeart/2005/8/layout/target3"/>
    <dgm:cxn modelId="{4F955BFA-9743-4E2D-879A-19F2FF8C5E87}" type="presParOf" srcId="{17CF3725-3575-4351-91D9-4CD82BA9A75D}" destId="{886BAEF1-A051-4D9F-8A7D-4D9F89777D9B}" srcOrd="21" destOrd="0" presId="urn:microsoft.com/office/officeart/2005/8/layout/target3"/>
    <dgm:cxn modelId="{13C22F68-0219-4F0A-9923-86278590DF4E}" type="presParOf" srcId="{17CF3725-3575-4351-91D9-4CD82BA9A75D}" destId="{E24596CD-4F99-45FB-AE89-62C8D8F566D4}" srcOrd="22" destOrd="0" presId="urn:microsoft.com/office/officeart/2005/8/layout/target3"/>
    <dgm:cxn modelId="{431E4583-4AA1-46DE-90FB-C061413B71F9}" type="presParOf" srcId="{17CF3725-3575-4351-91D9-4CD82BA9A75D}" destId="{D3F46D83-692D-4719-8C12-C5D507FEBFEA}" srcOrd="23" destOrd="0" presId="urn:microsoft.com/office/officeart/2005/8/layout/target3"/>
    <dgm:cxn modelId="{6F5E0BEC-5EF4-41CB-A468-3A61C4577E9A}" type="presParOf" srcId="{17CF3725-3575-4351-91D9-4CD82BA9A75D}" destId="{B6C73B30-4336-45E7-AAEC-26F337449EE3}" srcOrd="24" destOrd="0" presId="urn:microsoft.com/office/officeart/2005/8/layout/target3"/>
    <dgm:cxn modelId="{68549F5B-6F7E-49BF-A7A7-B84313690FBA}" type="presParOf" srcId="{17CF3725-3575-4351-91D9-4CD82BA9A75D}" destId="{A1A07626-33F2-419C-AE0B-946E737B4117}" srcOrd="25" destOrd="0" presId="urn:microsoft.com/office/officeart/2005/8/layout/target3"/>
    <dgm:cxn modelId="{4680B6C1-9236-4428-AA5C-21842F410D43}" type="presParOf" srcId="{17CF3725-3575-4351-91D9-4CD82BA9A75D}" destId="{161708D7-E6A7-43D1-9BB3-DD18DB7BBA9F}" srcOrd="26" destOrd="0" presId="urn:microsoft.com/office/officeart/2005/8/layout/target3"/>
    <dgm:cxn modelId="{284B143F-52EF-48E3-B693-3CEB487F6A41}" type="presParOf" srcId="{17CF3725-3575-4351-91D9-4CD82BA9A75D}" destId="{CC403301-AF4B-462D-A9E5-500BBE5FE4B8}" srcOrd="2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C3F4B2-9193-409A-A7DA-1C538C83BD0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ZA"/>
        </a:p>
      </dgm:t>
    </dgm:pt>
    <dgm:pt modelId="{70542E48-EDF6-47B0-85FB-624D65BC055B}">
      <dgm:prSet phldrT="[Text]" custT="1"/>
      <dgm:spPr>
        <a:solidFill>
          <a:srgbClr val="FFC000"/>
        </a:solidFill>
      </dgm:spPr>
      <dgm:t>
        <a:bodyPr/>
        <a:lstStyle/>
        <a:p>
          <a:r>
            <a:rPr lang="en-GB" sz="1100" dirty="0">
              <a:solidFill>
                <a:srgbClr val="000000"/>
              </a:solidFill>
            </a:rPr>
            <a:t>World Economic Forum's </a:t>
          </a:r>
          <a:r>
            <a:rPr lang="en-GB" sz="1100" dirty="0">
              <a:solidFill>
                <a:srgbClr val="0065F2"/>
              </a:solidFill>
              <a:hlinkClick xmlns:r="http://schemas.openxmlformats.org/officeDocument/2006/relationships" r:id="rId1"/>
            </a:rPr>
            <a:t>Future of Jobs Report</a:t>
          </a:r>
          <a:r>
            <a:rPr lang="en-GB" sz="1100" i="1" dirty="0">
              <a:solidFill>
                <a:srgbClr val="000000"/>
              </a:solidFill>
            </a:rPr>
            <a:t>, </a:t>
          </a:r>
          <a:r>
            <a:rPr lang="en-GB" sz="1100" dirty="0">
              <a:solidFill>
                <a:srgbClr val="000000"/>
              </a:solidFill>
            </a:rPr>
            <a:t>which maps the jobs and skills of the future</a:t>
          </a:r>
          <a:endParaRPr lang="en-ZA" sz="1100" dirty="0"/>
        </a:p>
      </dgm:t>
    </dgm:pt>
    <dgm:pt modelId="{6DA7EEE1-6818-4F6E-9069-F935DB922E56}" type="parTrans" cxnId="{E4F44234-2D1B-4C9B-9D9E-8B91EAA3A05F}">
      <dgm:prSet/>
      <dgm:spPr/>
      <dgm:t>
        <a:bodyPr/>
        <a:lstStyle/>
        <a:p>
          <a:endParaRPr lang="en-ZA" sz="1100"/>
        </a:p>
      </dgm:t>
    </dgm:pt>
    <dgm:pt modelId="{77E19128-A5D4-47F9-9E95-965B2614AF7A}" type="sibTrans" cxnId="{E4F44234-2D1B-4C9B-9D9E-8B91EAA3A05F}">
      <dgm:prSet custT="1"/>
      <dgm:spPr>
        <a:solidFill>
          <a:srgbClr val="00B050"/>
        </a:solidFill>
      </dgm:spPr>
      <dgm:t>
        <a:bodyPr/>
        <a:lstStyle/>
        <a:p>
          <a:endParaRPr lang="en-ZA" sz="1100"/>
        </a:p>
      </dgm:t>
    </dgm:pt>
    <dgm:pt modelId="{D038F920-1D57-4D2F-A664-313D00433608}">
      <dgm:prSet phldrT="[Text]" custT="1"/>
      <dgm:spPr/>
      <dgm:t>
        <a:bodyPr/>
        <a:lstStyle/>
        <a:p>
          <a:r>
            <a:rPr lang="en-GB" sz="1100" dirty="0">
              <a:solidFill>
                <a:srgbClr val="000000"/>
              </a:solidFill>
            </a:rPr>
            <a:t>For those workers who stay in their roles, the share of core skills that will change </a:t>
          </a:r>
          <a:endParaRPr lang="en-ZA" sz="1100" dirty="0"/>
        </a:p>
      </dgm:t>
    </dgm:pt>
    <dgm:pt modelId="{E53327D7-72D2-4AFC-9FEC-C2DF77BD321F}" type="parTrans" cxnId="{ED5B24EF-7561-4A3F-8591-9B5448BF5A22}">
      <dgm:prSet/>
      <dgm:spPr/>
      <dgm:t>
        <a:bodyPr/>
        <a:lstStyle/>
        <a:p>
          <a:endParaRPr lang="en-ZA" sz="1100"/>
        </a:p>
      </dgm:t>
    </dgm:pt>
    <dgm:pt modelId="{1723CC61-554A-400D-87B3-27D1B9E0902B}" type="sibTrans" cxnId="{ED5B24EF-7561-4A3F-8591-9B5448BF5A22}">
      <dgm:prSet/>
      <dgm:spPr/>
      <dgm:t>
        <a:bodyPr/>
        <a:lstStyle/>
        <a:p>
          <a:endParaRPr lang="en-ZA" sz="1100"/>
        </a:p>
      </dgm:t>
    </dgm:pt>
    <dgm:pt modelId="{32361E97-6328-4DAF-87B4-2B46276E875E}">
      <dgm:prSet phldrT="[Text]" custT="1"/>
      <dgm:spPr>
        <a:solidFill>
          <a:srgbClr val="0070C0"/>
        </a:solidFill>
      </dgm:spPr>
      <dgm:t>
        <a:bodyPr/>
        <a:lstStyle/>
        <a:p>
          <a:r>
            <a:rPr lang="en-GB" sz="1100" dirty="0">
              <a:solidFill>
                <a:srgbClr val="000000"/>
              </a:solidFill>
            </a:rPr>
            <a:t>Forum estimates that by 2025, 85 million jobs may be displaced by a shift in the division of labour between humans and machines.</a:t>
          </a:r>
          <a:endParaRPr lang="en-ZA" sz="1100" dirty="0"/>
        </a:p>
      </dgm:t>
    </dgm:pt>
    <dgm:pt modelId="{E81FB5A9-C2E8-461F-A70B-E59B019F6F98}" type="parTrans" cxnId="{7BD4142F-AD40-47D4-8C60-8B277A37B23B}">
      <dgm:prSet/>
      <dgm:spPr/>
      <dgm:t>
        <a:bodyPr/>
        <a:lstStyle/>
        <a:p>
          <a:endParaRPr lang="en-ZA" sz="1100"/>
        </a:p>
      </dgm:t>
    </dgm:pt>
    <dgm:pt modelId="{0761DEC8-9564-432E-8619-604E0DB04CF8}" type="sibTrans" cxnId="{7BD4142F-AD40-47D4-8C60-8B277A37B23B}">
      <dgm:prSet custT="1"/>
      <dgm:spPr>
        <a:solidFill>
          <a:srgbClr val="92D050"/>
        </a:solidFill>
      </dgm:spPr>
      <dgm:t>
        <a:bodyPr/>
        <a:lstStyle/>
        <a:p>
          <a:endParaRPr lang="en-ZA" sz="1100"/>
        </a:p>
      </dgm:t>
    </dgm:pt>
    <dgm:pt modelId="{F648C37A-1E9F-4FDD-8A29-B41385B22C96}">
      <dgm:prSet phldrT="[Text]" custT="1"/>
      <dgm:spPr/>
      <dgm:t>
        <a:bodyPr/>
        <a:lstStyle/>
        <a:p>
          <a:r>
            <a:rPr lang="en-GB" sz="1100" dirty="0">
              <a:solidFill>
                <a:srgbClr val="000000"/>
              </a:solidFill>
            </a:rPr>
            <a:t>Critical thinking and problem-solving top the list of skills that employers believe will grow in prominence in the next five years.</a:t>
          </a:r>
          <a:endParaRPr lang="en-ZA" sz="1100" dirty="0"/>
        </a:p>
      </dgm:t>
    </dgm:pt>
    <dgm:pt modelId="{0EDEB18C-1465-4F38-BBCA-AA470AD474D1}" type="parTrans" cxnId="{FEC4D0F5-F8CE-445D-9A42-762E3CAEEC1F}">
      <dgm:prSet/>
      <dgm:spPr/>
      <dgm:t>
        <a:bodyPr/>
        <a:lstStyle/>
        <a:p>
          <a:endParaRPr lang="en-ZA" sz="1100"/>
        </a:p>
      </dgm:t>
    </dgm:pt>
    <dgm:pt modelId="{07F60945-286E-4359-A051-2FFCB5E532DD}" type="sibTrans" cxnId="{FEC4D0F5-F8CE-445D-9A42-762E3CAEEC1F}">
      <dgm:prSet/>
      <dgm:spPr/>
      <dgm:t>
        <a:bodyPr/>
        <a:lstStyle/>
        <a:p>
          <a:endParaRPr lang="en-ZA" sz="1100"/>
        </a:p>
      </dgm:t>
    </dgm:pt>
    <dgm:pt modelId="{D8121FBC-28BF-4EE2-A624-B641C4888D33}">
      <dgm:prSet phldrT="[Text]" custT="1"/>
      <dgm:spPr>
        <a:solidFill>
          <a:srgbClr val="FF0000"/>
        </a:solidFill>
      </dgm:spPr>
      <dgm:t>
        <a:bodyPr/>
        <a:lstStyle/>
        <a:p>
          <a:r>
            <a:rPr lang="en-GB" sz="1100" dirty="0">
              <a:solidFill>
                <a:srgbClr val="000000"/>
              </a:solidFill>
            </a:rPr>
            <a:t>Greater adoption of technology-demand of new skills across </a:t>
          </a:r>
          <a:r>
            <a:rPr lang="en-GB" sz="900" dirty="0">
              <a:solidFill>
                <a:srgbClr val="000000"/>
              </a:solidFill>
            </a:rPr>
            <a:t>jobs</a:t>
          </a:r>
          <a:r>
            <a:rPr lang="en-GB" sz="1100" dirty="0">
              <a:solidFill>
                <a:srgbClr val="000000"/>
              </a:solidFill>
            </a:rPr>
            <a:t>, and skills gaps will continue to be high.</a:t>
          </a:r>
          <a:endParaRPr lang="en-ZA" sz="1100" dirty="0"/>
        </a:p>
      </dgm:t>
    </dgm:pt>
    <dgm:pt modelId="{34707D6A-A20B-4600-A402-CB562C7760C9}" type="parTrans" cxnId="{74F94CD0-4B48-4E4E-B3FA-B356880238D8}">
      <dgm:prSet/>
      <dgm:spPr/>
      <dgm:t>
        <a:bodyPr/>
        <a:lstStyle/>
        <a:p>
          <a:endParaRPr lang="en-ZA" sz="1100"/>
        </a:p>
      </dgm:t>
    </dgm:pt>
    <dgm:pt modelId="{78AB178E-3571-4379-9129-F1D0878C4AD2}" type="sibTrans" cxnId="{74F94CD0-4B48-4E4E-B3FA-B356880238D8}">
      <dgm:prSet custT="1"/>
      <dgm:spPr>
        <a:solidFill>
          <a:srgbClr val="FFFF00"/>
        </a:solidFill>
      </dgm:spPr>
      <dgm:t>
        <a:bodyPr/>
        <a:lstStyle/>
        <a:p>
          <a:endParaRPr lang="en-ZA" sz="1100"/>
        </a:p>
      </dgm:t>
    </dgm:pt>
    <dgm:pt modelId="{9C4F30B3-E696-48DA-94B1-31EEF4EA6F2E}">
      <dgm:prSet phldrT="[Text]" custT="1"/>
      <dgm:spPr/>
      <dgm:t>
        <a:bodyPr/>
        <a:lstStyle/>
        <a:p>
          <a:r>
            <a:rPr lang="en-GB" sz="1100" dirty="0">
              <a:solidFill>
                <a:srgbClr val="000000"/>
              </a:solidFill>
            </a:rPr>
            <a:t>Newly emerging this year are skills in </a:t>
          </a:r>
          <a:r>
            <a:rPr lang="en-GB" sz="1100" b="1" dirty="0">
              <a:solidFill>
                <a:srgbClr val="000000"/>
              </a:solidFill>
            </a:rPr>
            <a:t>self-management</a:t>
          </a:r>
          <a:r>
            <a:rPr lang="en-GB" sz="1100" dirty="0">
              <a:solidFill>
                <a:srgbClr val="000000"/>
              </a:solidFill>
            </a:rPr>
            <a:t> such as active learning, resilience, stress tolerance and </a:t>
          </a:r>
          <a:r>
            <a:rPr lang="en-GB" sz="1100" b="1" dirty="0">
              <a:solidFill>
                <a:srgbClr val="000000"/>
              </a:solidFill>
            </a:rPr>
            <a:t>flexibility</a:t>
          </a:r>
          <a:r>
            <a:rPr lang="en-GB" sz="1100" dirty="0">
              <a:solidFill>
                <a:srgbClr val="000000"/>
              </a:solidFill>
            </a:rPr>
            <a:t>.</a:t>
          </a:r>
          <a:endParaRPr lang="en-ZA" sz="1100" dirty="0"/>
        </a:p>
      </dgm:t>
    </dgm:pt>
    <dgm:pt modelId="{C9062FD8-1EB0-43F6-AA94-E9C5FF143C5F}" type="parTrans" cxnId="{6678CE1B-25D9-467A-95D8-E7B8F876551B}">
      <dgm:prSet/>
      <dgm:spPr/>
      <dgm:t>
        <a:bodyPr/>
        <a:lstStyle/>
        <a:p>
          <a:endParaRPr lang="en-ZA" sz="1100"/>
        </a:p>
      </dgm:t>
    </dgm:pt>
    <dgm:pt modelId="{BD7CA4D7-4E23-44DA-92BB-B3B40F6E65EC}" type="sibTrans" cxnId="{6678CE1B-25D9-467A-95D8-E7B8F876551B}">
      <dgm:prSet/>
      <dgm:spPr/>
      <dgm:t>
        <a:bodyPr/>
        <a:lstStyle/>
        <a:p>
          <a:endParaRPr lang="en-ZA" sz="1100"/>
        </a:p>
      </dgm:t>
    </dgm:pt>
    <dgm:pt modelId="{0099DD7F-5195-4D24-B155-6A22197DBF00}" type="pres">
      <dgm:prSet presAssocID="{63C3F4B2-9193-409A-A7DA-1C538C83BD09}" presName="Name0" presStyleCnt="0">
        <dgm:presLayoutVars>
          <dgm:chMax/>
          <dgm:chPref/>
          <dgm:dir/>
          <dgm:animLvl val="lvl"/>
        </dgm:presLayoutVars>
      </dgm:prSet>
      <dgm:spPr/>
    </dgm:pt>
    <dgm:pt modelId="{CB363DFF-3B36-4B01-B663-1DC1090E5811}" type="pres">
      <dgm:prSet presAssocID="{70542E48-EDF6-47B0-85FB-624D65BC055B}" presName="composite" presStyleCnt="0"/>
      <dgm:spPr/>
    </dgm:pt>
    <dgm:pt modelId="{232AB152-9550-4D84-834E-60C2E759DFF4}" type="pres">
      <dgm:prSet presAssocID="{70542E48-EDF6-47B0-85FB-624D65BC055B}" presName="Parent1" presStyleLbl="node1" presStyleIdx="0" presStyleCnt="6" custScaleY="108494" custLinFactNeighborY="0">
        <dgm:presLayoutVars>
          <dgm:chMax val="1"/>
          <dgm:chPref val="1"/>
          <dgm:bulletEnabled val="1"/>
        </dgm:presLayoutVars>
      </dgm:prSet>
      <dgm:spPr/>
    </dgm:pt>
    <dgm:pt modelId="{93039C02-D7E1-4DEB-A03F-DA46AFF3CCCF}" type="pres">
      <dgm:prSet presAssocID="{70542E48-EDF6-47B0-85FB-624D65BC055B}" presName="Childtext1" presStyleLbl="revTx" presStyleIdx="0" presStyleCnt="3">
        <dgm:presLayoutVars>
          <dgm:chMax val="0"/>
          <dgm:chPref val="0"/>
          <dgm:bulletEnabled val="1"/>
        </dgm:presLayoutVars>
      </dgm:prSet>
      <dgm:spPr/>
    </dgm:pt>
    <dgm:pt modelId="{7B6D1EBD-73A2-41ED-AEC2-F28B2C932797}" type="pres">
      <dgm:prSet presAssocID="{70542E48-EDF6-47B0-85FB-624D65BC055B}" presName="BalanceSpacing" presStyleCnt="0"/>
      <dgm:spPr/>
    </dgm:pt>
    <dgm:pt modelId="{E8725F72-BA69-48E2-AE82-0E6D1615FF64}" type="pres">
      <dgm:prSet presAssocID="{70542E48-EDF6-47B0-85FB-624D65BC055B}" presName="BalanceSpacing1" presStyleCnt="0"/>
      <dgm:spPr/>
    </dgm:pt>
    <dgm:pt modelId="{44FCA52D-3545-4E2B-88E9-EFB7B9EB7BAF}" type="pres">
      <dgm:prSet presAssocID="{77E19128-A5D4-47F9-9E95-965B2614AF7A}" presName="Accent1Text" presStyleLbl="node1" presStyleIdx="1" presStyleCnt="6" custLinFactNeighborX="3708" custLinFactNeighborY="0"/>
      <dgm:spPr/>
    </dgm:pt>
    <dgm:pt modelId="{45931B99-CE5C-4916-ACC5-B9B3A20488AF}" type="pres">
      <dgm:prSet presAssocID="{77E19128-A5D4-47F9-9E95-965B2614AF7A}" presName="spaceBetweenRectangles" presStyleCnt="0"/>
      <dgm:spPr/>
    </dgm:pt>
    <dgm:pt modelId="{3A2BB138-6D3C-4303-9A59-85603610F004}" type="pres">
      <dgm:prSet presAssocID="{32361E97-6328-4DAF-87B4-2B46276E875E}" presName="composite" presStyleCnt="0"/>
      <dgm:spPr/>
    </dgm:pt>
    <dgm:pt modelId="{CE94BC5E-E7F0-4317-8BE0-4FCE71027011}" type="pres">
      <dgm:prSet presAssocID="{32361E97-6328-4DAF-87B4-2B46276E875E}" presName="Parent1" presStyleLbl="node1" presStyleIdx="2" presStyleCnt="6" custLinFactNeighborY="0">
        <dgm:presLayoutVars>
          <dgm:chMax val="1"/>
          <dgm:chPref val="1"/>
          <dgm:bulletEnabled val="1"/>
        </dgm:presLayoutVars>
      </dgm:prSet>
      <dgm:spPr/>
    </dgm:pt>
    <dgm:pt modelId="{546FE504-A22D-49CA-AD21-DACA0543CA48}" type="pres">
      <dgm:prSet presAssocID="{32361E97-6328-4DAF-87B4-2B46276E875E}" presName="Childtext1" presStyleLbl="revTx" presStyleIdx="1" presStyleCnt="3">
        <dgm:presLayoutVars>
          <dgm:chMax val="0"/>
          <dgm:chPref val="0"/>
          <dgm:bulletEnabled val="1"/>
        </dgm:presLayoutVars>
      </dgm:prSet>
      <dgm:spPr/>
    </dgm:pt>
    <dgm:pt modelId="{49C9B929-A6C0-4BA0-994B-2CD80EDAB30A}" type="pres">
      <dgm:prSet presAssocID="{32361E97-6328-4DAF-87B4-2B46276E875E}" presName="BalanceSpacing" presStyleCnt="0"/>
      <dgm:spPr/>
    </dgm:pt>
    <dgm:pt modelId="{3EF0B283-FB91-4748-B57A-37499EBF6BCC}" type="pres">
      <dgm:prSet presAssocID="{32361E97-6328-4DAF-87B4-2B46276E875E}" presName="BalanceSpacing1" presStyleCnt="0"/>
      <dgm:spPr/>
    </dgm:pt>
    <dgm:pt modelId="{AAAB8A18-8830-4830-ADB2-4E573E7C7E5C}" type="pres">
      <dgm:prSet presAssocID="{0761DEC8-9564-432E-8619-604E0DB04CF8}" presName="Accent1Text" presStyleLbl="node1" presStyleIdx="3" presStyleCnt="6" custLinFactNeighborY="0"/>
      <dgm:spPr/>
    </dgm:pt>
    <dgm:pt modelId="{4CEF2FD8-F4CB-4834-B3B1-EAB55A90B817}" type="pres">
      <dgm:prSet presAssocID="{0761DEC8-9564-432E-8619-604E0DB04CF8}" presName="spaceBetweenRectangles" presStyleCnt="0"/>
      <dgm:spPr/>
    </dgm:pt>
    <dgm:pt modelId="{AAF62A62-8230-482F-8955-AFD433CA0539}" type="pres">
      <dgm:prSet presAssocID="{D8121FBC-28BF-4EE2-A624-B641C4888D33}" presName="composite" presStyleCnt="0"/>
      <dgm:spPr/>
    </dgm:pt>
    <dgm:pt modelId="{214A7B26-E722-40AC-81C4-763DF4A2A375}" type="pres">
      <dgm:prSet presAssocID="{D8121FBC-28BF-4EE2-A624-B641C4888D33}" presName="Parent1" presStyleLbl="node1" presStyleIdx="4" presStyleCnt="6" custLinFactNeighborY="0">
        <dgm:presLayoutVars>
          <dgm:chMax val="1"/>
          <dgm:chPref val="1"/>
          <dgm:bulletEnabled val="1"/>
        </dgm:presLayoutVars>
      </dgm:prSet>
      <dgm:spPr/>
    </dgm:pt>
    <dgm:pt modelId="{B9DBDE82-7595-42BA-AA1D-BACB6A4A31D1}" type="pres">
      <dgm:prSet presAssocID="{D8121FBC-28BF-4EE2-A624-B641C4888D33}" presName="Childtext1" presStyleLbl="revTx" presStyleIdx="2" presStyleCnt="3">
        <dgm:presLayoutVars>
          <dgm:chMax val="0"/>
          <dgm:chPref val="0"/>
          <dgm:bulletEnabled val="1"/>
        </dgm:presLayoutVars>
      </dgm:prSet>
      <dgm:spPr/>
    </dgm:pt>
    <dgm:pt modelId="{AEAB0EAA-8E98-4FA0-BDFA-5FA4D0696D2E}" type="pres">
      <dgm:prSet presAssocID="{D8121FBC-28BF-4EE2-A624-B641C4888D33}" presName="BalanceSpacing" presStyleCnt="0"/>
      <dgm:spPr/>
    </dgm:pt>
    <dgm:pt modelId="{B27A576D-784B-4F3B-9A4B-3F30B05F0D92}" type="pres">
      <dgm:prSet presAssocID="{D8121FBC-28BF-4EE2-A624-B641C4888D33}" presName="BalanceSpacing1" presStyleCnt="0"/>
      <dgm:spPr/>
    </dgm:pt>
    <dgm:pt modelId="{D879A098-EADF-4631-A19D-5C99D0E472F0}" type="pres">
      <dgm:prSet presAssocID="{78AB178E-3571-4379-9129-F1D0878C4AD2}" presName="Accent1Text" presStyleLbl="node1" presStyleIdx="5" presStyleCnt="6" custLinFactNeighborY="151"/>
      <dgm:spPr/>
    </dgm:pt>
  </dgm:ptLst>
  <dgm:cxnLst>
    <dgm:cxn modelId="{BD8C370D-D16F-46DB-AC19-1EAA1EE2E1C0}" type="presOf" srcId="{0761DEC8-9564-432E-8619-604E0DB04CF8}" destId="{AAAB8A18-8830-4830-ADB2-4E573E7C7E5C}" srcOrd="0" destOrd="0" presId="urn:microsoft.com/office/officeart/2008/layout/AlternatingHexagons"/>
    <dgm:cxn modelId="{59C45418-E666-4623-8CE7-D23E2D7178F8}" type="presOf" srcId="{78AB178E-3571-4379-9129-F1D0878C4AD2}" destId="{D879A098-EADF-4631-A19D-5C99D0E472F0}" srcOrd="0" destOrd="0" presId="urn:microsoft.com/office/officeart/2008/layout/AlternatingHexagons"/>
    <dgm:cxn modelId="{6678CE1B-25D9-467A-95D8-E7B8F876551B}" srcId="{D8121FBC-28BF-4EE2-A624-B641C4888D33}" destId="{9C4F30B3-E696-48DA-94B1-31EEF4EA6F2E}" srcOrd="0" destOrd="0" parTransId="{C9062FD8-1EB0-43F6-AA94-E9C5FF143C5F}" sibTransId="{BD7CA4D7-4E23-44DA-92BB-B3B40F6E65EC}"/>
    <dgm:cxn modelId="{7BD4142F-AD40-47D4-8C60-8B277A37B23B}" srcId="{63C3F4B2-9193-409A-A7DA-1C538C83BD09}" destId="{32361E97-6328-4DAF-87B4-2B46276E875E}" srcOrd="1" destOrd="0" parTransId="{E81FB5A9-C2E8-461F-A70B-E59B019F6F98}" sibTransId="{0761DEC8-9564-432E-8619-604E0DB04CF8}"/>
    <dgm:cxn modelId="{E4F44234-2D1B-4C9B-9D9E-8B91EAA3A05F}" srcId="{63C3F4B2-9193-409A-A7DA-1C538C83BD09}" destId="{70542E48-EDF6-47B0-85FB-624D65BC055B}" srcOrd="0" destOrd="0" parTransId="{6DA7EEE1-6818-4F6E-9069-F935DB922E56}" sibTransId="{77E19128-A5D4-47F9-9E95-965B2614AF7A}"/>
    <dgm:cxn modelId="{2298583F-9812-454F-8183-0B1F84714EDB}" type="presOf" srcId="{F648C37A-1E9F-4FDD-8A29-B41385B22C96}" destId="{546FE504-A22D-49CA-AD21-DACA0543CA48}" srcOrd="0" destOrd="0" presId="urn:microsoft.com/office/officeart/2008/layout/AlternatingHexagons"/>
    <dgm:cxn modelId="{D6440740-AFDB-4301-B77A-2F7716D1125B}" type="presOf" srcId="{9C4F30B3-E696-48DA-94B1-31EEF4EA6F2E}" destId="{B9DBDE82-7595-42BA-AA1D-BACB6A4A31D1}" srcOrd="0" destOrd="0" presId="urn:microsoft.com/office/officeart/2008/layout/AlternatingHexagons"/>
    <dgm:cxn modelId="{F706B259-A578-4F92-B98D-A6D7B8CC7261}" type="presOf" srcId="{70542E48-EDF6-47B0-85FB-624D65BC055B}" destId="{232AB152-9550-4D84-834E-60C2E759DFF4}" srcOrd="0" destOrd="0" presId="urn:microsoft.com/office/officeart/2008/layout/AlternatingHexagons"/>
    <dgm:cxn modelId="{C43FE08E-051C-40C4-9B37-A35BA8655AD6}" type="presOf" srcId="{77E19128-A5D4-47F9-9E95-965B2614AF7A}" destId="{44FCA52D-3545-4E2B-88E9-EFB7B9EB7BAF}" srcOrd="0" destOrd="0" presId="urn:microsoft.com/office/officeart/2008/layout/AlternatingHexagons"/>
    <dgm:cxn modelId="{C52DF5AB-7F62-4BF8-8552-1AACADAEAEC2}" type="presOf" srcId="{D038F920-1D57-4D2F-A664-313D00433608}" destId="{93039C02-D7E1-4DEB-A03F-DA46AFF3CCCF}" srcOrd="0" destOrd="0" presId="urn:microsoft.com/office/officeart/2008/layout/AlternatingHexagons"/>
    <dgm:cxn modelId="{060897BD-057E-4F6C-A7D8-602D7CF47466}" type="presOf" srcId="{D8121FBC-28BF-4EE2-A624-B641C4888D33}" destId="{214A7B26-E722-40AC-81C4-763DF4A2A375}" srcOrd="0" destOrd="0" presId="urn:microsoft.com/office/officeart/2008/layout/AlternatingHexagons"/>
    <dgm:cxn modelId="{74F94CD0-4B48-4E4E-B3FA-B356880238D8}" srcId="{63C3F4B2-9193-409A-A7DA-1C538C83BD09}" destId="{D8121FBC-28BF-4EE2-A624-B641C4888D33}" srcOrd="2" destOrd="0" parTransId="{34707D6A-A20B-4600-A402-CB562C7760C9}" sibTransId="{78AB178E-3571-4379-9129-F1D0878C4AD2}"/>
    <dgm:cxn modelId="{509AB1D8-350E-4105-A415-48BB0AC6B225}" type="presOf" srcId="{63C3F4B2-9193-409A-A7DA-1C538C83BD09}" destId="{0099DD7F-5195-4D24-B155-6A22197DBF00}" srcOrd="0" destOrd="0" presId="urn:microsoft.com/office/officeart/2008/layout/AlternatingHexagons"/>
    <dgm:cxn modelId="{ED5B24EF-7561-4A3F-8591-9B5448BF5A22}" srcId="{70542E48-EDF6-47B0-85FB-624D65BC055B}" destId="{D038F920-1D57-4D2F-A664-313D00433608}" srcOrd="0" destOrd="0" parTransId="{E53327D7-72D2-4AFC-9FEC-C2DF77BD321F}" sibTransId="{1723CC61-554A-400D-87B3-27D1B9E0902B}"/>
    <dgm:cxn modelId="{FEC4D0F5-F8CE-445D-9A42-762E3CAEEC1F}" srcId="{32361E97-6328-4DAF-87B4-2B46276E875E}" destId="{F648C37A-1E9F-4FDD-8A29-B41385B22C96}" srcOrd="0" destOrd="0" parTransId="{0EDEB18C-1465-4F38-BBCA-AA470AD474D1}" sibTransId="{07F60945-286E-4359-A051-2FFCB5E532DD}"/>
    <dgm:cxn modelId="{13E861FA-BA38-4BD1-A200-701DF3F994AE}" type="presOf" srcId="{32361E97-6328-4DAF-87B4-2B46276E875E}" destId="{CE94BC5E-E7F0-4317-8BE0-4FCE71027011}" srcOrd="0" destOrd="0" presId="urn:microsoft.com/office/officeart/2008/layout/AlternatingHexagons"/>
    <dgm:cxn modelId="{765955BE-1D8F-4A50-B657-8F2BF24CDF40}" type="presParOf" srcId="{0099DD7F-5195-4D24-B155-6A22197DBF00}" destId="{CB363DFF-3B36-4B01-B663-1DC1090E5811}" srcOrd="0" destOrd="0" presId="urn:microsoft.com/office/officeart/2008/layout/AlternatingHexagons"/>
    <dgm:cxn modelId="{86ADC873-65D8-4B3F-AEAD-01B60A84FCF2}" type="presParOf" srcId="{CB363DFF-3B36-4B01-B663-1DC1090E5811}" destId="{232AB152-9550-4D84-834E-60C2E759DFF4}" srcOrd="0" destOrd="0" presId="urn:microsoft.com/office/officeart/2008/layout/AlternatingHexagons"/>
    <dgm:cxn modelId="{6EB25F9A-6E64-43EB-B706-72DD81A100E6}" type="presParOf" srcId="{CB363DFF-3B36-4B01-B663-1DC1090E5811}" destId="{93039C02-D7E1-4DEB-A03F-DA46AFF3CCCF}" srcOrd="1" destOrd="0" presId="urn:microsoft.com/office/officeart/2008/layout/AlternatingHexagons"/>
    <dgm:cxn modelId="{32B25B5E-D35D-426B-A7AC-5660DD916CB6}" type="presParOf" srcId="{CB363DFF-3B36-4B01-B663-1DC1090E5811}" destId="{7B6D1EBD-73A2-41ED-AEC2-F28B2C932797}" srcOrd="2" destOrd="0" presId="urn:microsoft.com/office/officeart/2008/layout/AlternatingHexagons"/>
    <dgm:cxn modelId="{DFFC9467-EFC1-43CC-9F0F-979AB6BFFAEB}" type="presParOf" srcId="{CB363DFF-3B36-4B01-B663-1DC1090E5811}" destId="{E8725F72-BA69-48E2-AE82-0E6D1615FF64}" srcOrd="3" destOrd="0" presId="urn:microsoft.com/office/officeart/2008/layout/AlternatingHexagons"/>
    <dgm:cxn modelId="{41895F7A-812D-4D0E-AF28-005443A3B75E}" type="presParOf" srcId="{CB363DFF-3B36-4B01-B663-1DC1090E5811}" destId="{44FCA52D-3545-4E2B-88E9-EFB7B9EB7BAF}" srcOrd="4" destOrd="0" presId="urn:microsoft.com/office/officeart/2008/layout/AlternatingHexagons"/>
    <dgm:cxn modelId="{CA134670-BA12-4132-995F-9FE47D0B220E}" type="presParOf" srcId="{0099DD7F-5195-4D24-B155-6A22197DBF00}" destId="{45931B99-CE5C-4916-ACC5-B9B3A20488AF}" srcOrd="1" destOrd="0" presId="urn:microsoft.com/office/officeart/2008/layout/AlternatingHexagons"/>
    <dgm:cxn modelId="{9DAC9100-9786-4F9B-9700-0C96B46D71FD}" type="presParOf" srcId="{0099DD7F-5195-4D24-B155-6A22197DBF00}" destId="{3A2BB138-6D3C-4303-9A59-85603610F004}" srcOrd="2" destOrd="0" presId="urn:microsoft.com/office/officeart/2008/layout/AlternatingHexagons"/>
    <dgm:cxn modelId="{2E25D9F1-5169-4513-9181-6C75E5779BDF}" type="presParOf" srcId="{3A2BB138-6D3C-4303-9A59-85603610F004}" destId="{CE94BC5E-E7F0-4317-8BE0-4FCE71027011}" srcOrd="0" destOrd="0" presId="urn:microsoft.com/office/officeart/2008/layout/AlternatingHexagons"/>
    <dgm:cxn modelId="{87A2D34C-6FB2-416C-B3AC-A42216ACA42D}" type="presParOf" srcId="{3A2BB138-6D3C-4303-9A59-85603610F004}" destId="{546FE504-A22D-49CA-AD21-DACA0543CA48}" srcOrd="1" destOrd="0" presId="urn:microsoft.com/office/officeart/2008/layout/AlternatingHexagons"/>
    <dgm:cxn modelId="{320D6E0E-310A-48DF-BCAE-CD7440F3B28E}" type="presParOf" srcId="{3A2BB138-6D3C-4303-9A59-85603610F004}" destId="{49C9B929-A6C0-4BA0-994B-2CD80EDAB30A}" srcOrd="2" destOrd="0" presId="urn:microsoft.com/office/officeart/2008/layout/AlternatingHexagons"/>
    <dgm:cxn modelId="{F643CFF0-73CD-4ECD-8449-B5782E03FA3B}" type="presParOf" srcId="{3A2BB138-6D3C-4303-9A59-85603610F004}" destId="{3EF0B283-FB91-4748-B57A-37499EBF6BCC}" srcOrd="3" destOrd="0" presId="urn:microsoft.com/office/officeart/2008/layout/AlternatingHexagons"/>
    <dgm:cxn modelId="{27853DF5-3243-42E5-8F28-B4508947A604}" type="presParOf" srcId="{3A2BB138-6D3C-4303-9A59-85603610F004}" destId="{AAAB8A18-8830-4830-ADB2-4E573E7C7E5C}" srcOrd="4" destOrd="0" presId="urn:microsoft.com/office/officeart/2008/layout/AlternatingHexagons"/>
    <dgm:cxn modelId="{63D9AB83-879C-4DCF-BDBA-3D77A1BC60FF}" type="presParOf" srcId="{0099DD7F-5195-4D24-B155-6A22197DBF00}" destId="{4CEF2FD8-F4CB-4834-B3B1-EAB55A90B817}" srcOrd="3" destOrd="0" presId="urn:microsoft.com/office/officeart/2008/layout/AlternatingHexagons"/>
    <dgm:cxn modelId="{40388E3F-01E9-4D06-ADDE-65523C7F3650}" type="presParOf" srcId="{0099DD7F-5195-4D24-B155-6A22197DBF00}" destId="{AAF62A62-8230-482F-8955-AFD433CA0539}" srcOrd="4" destOrd="0" presId="urn:microsoft.com/office/officeart/2008/layout/AlternatingHexagons"/>
    <dgm:cxn modelId="{2137D41E-D62E-45CC-85C9-577C25F4392F}" type="presParOf" srcId="{AAF62A62-8230-482F-8955-AFD433CA0539}" destId="{214A7B26-E722-40AC-81C4-763DF4A2A375}" srcOrd="0" destOrd="0" presId="urn:microsoft.com/office/officeart/2008/layout/AlternatingHexagons"/>
    <dgm:cxn modelId="{53D38888-05D0-4779-85A8-AA5B9E72ED42}" type="presParOf" srcId="{AAF62A62-8230-482F-8955-AFD433CA0539}" destId="{B9DBDE82-7595-42BA-AA1D-BACB6A4A31D1}" srcOrd="1" destOrd="0" presId="urn:microsoft.com/office/officeart/2008/layout/AlternatingHexagons"/>
    <dgm:cxn modelId="{9F82F69F-4A59-43F8-8325-B058D40DD69A}" type="presParOf" srcId="{AAF62A62-8230-482F-8955-AFD433CA0539}" destId="{AEAB0EAA-8E98-4FA0-BDFA-5FA4D0696D2E}" srcOrd="2" destOrd="0" presId="urn:microsoft.com/office/officeart/2008/layout/AlternatingHexagons"/>
    <dgm:cxn modelId="{40F99F0C-0773-40E7-891C-907718943C81}" type="presParOf" srcId="{AAF62A62-8230-482F-8955-AFD433CA0539}" destId="{B27A576D-784B-4F3B-9A4B-3F30B05F0D92}" srcOrd="3" destOrd="0" presId="urn:microsoft.com/office/officeart/2008/layout/AlternatingHexagons"/>
    <dgm:cxn modelId="{5C4E1041-697E-4C70-B38C-A828BC17D111}" type="presParOf" srcId="{AAF62A62-8230-482F-8955-AFD433CA0539}" destId="{D879A098-EADF-4631-A19D-5C99D0E472F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FA3DA5-BEFC-4FFC-89C0-E4663945AD2D}" type="doc">
      <dgm:prSet loTypeId="urn:microsoft.com/office/officeart/2005/8/layout/bProcess3" loCatId="process" qsTypeId="urn:microsoft.com/office/officeart/2005/8/quickstyle/simple1" qsCatId="simple" csTypeId="urn:microsoft.com/office/officeart/2005/8/colors/colorful1" csCatId="colorful" phldr="1"/>
      <dgm:spPr/>
    </dgm:pt>
    <dgm:pt modelId="{422225C4-1B7D-45C5-8067-299CC96796BD}">
      <dgm:prSet phldrT="[Text]" custT="1"/>
      <dgm:spPr/>
      <dgm:t>
        <a:bodyPr/>
        <a:lstStyle/>
        <a:p>
          <a:r>
            <a:rPr lang="en-ZA" sz="900" dirty="0">
              <a:solidFill>
                <a:schemeClr val="tx1"/>
              </a:solidFill>
            </a:rPr>
            <a:t>Nated Programme</a:t>
          </a:r>
        </a:p>
      </dgm:t>
    </dgm:pt>
    <dgm:pt modelId="{1D85CD97-706D-45C0-8BD3-0D79F98DBDD0}" type="parTrans" cxnId="{A58F4A89-BF44-463C-A3D0-B9381EF46998}">
      <dgm:prSet/>
      <dgm:spPr/>
      <dgm:t>
        <a:bodyPr/>
        <a:lstStyle/>
        <a:p>
          <a:endParaRPr lang="en-ZA" sz="2400"/>
        </a:p>
      </dgm:t>
    </dgm:pt>
    <dgm:pt modelId="{34B087E3-D944-4004-A780-5B7ED80AD467}" type="sibTrans" cxnId="{A58F4A89-BF44-463C-A3D0-B9381EF46998}">
      <dgm:prSet custT="1"/>
      <dgm:spPr/>
      <dgm:t>
        <a:bodyPr/>
        <a:lstStyle/>
        <a:p>
          <a:endParaRPr lang="en-ZA" sz="700" dirty="0"/>
        </a:p>
      </dgm:t>
    </dgm:pt>
    <dgm:pt modelId="{219E522D-A725-4B9B-91CA-FAAADD32EFE4}">
      <dgm:prSet phldrT="[Text]" custT="1"/>
      <dgm:spPr/>
      <dgm:t>
        <a:bodyPr/>
        <a:lstStyle/>
        <a:p>
          <a:r>
            <a:rPr lang="en-ZA" sz="1050" dirty="0">
              <a:solidFill>
                <a:schemeClr val="tx1"/>
              </a:solidFill>
            </a:rPr>
            <a:t>Maritime Engineering Workshop Training</a:t>
          </a:r>
        </a:p>
      </dgm:t>
    </dgm:pt>
    <dgm:pt modelId="{E6660B1A-64D2-4F8D-BFAF-4B4CE35B4677}" type="parTrans" cxnId="{E1D1CCAB-3295-4C13-A139-6D65DA191121}">
      <dgm:prSet/>
      <dgm:spPr/>
      <dgm:t>
        <a:bodyPr/>
        <a:lstStyle/>
        <a:p>
          <a:endParaRPr lang="en-ZA" sz="2400"/>
        </a:p>
      </dgm:t>
    </dgm:pt>
    <dgm:pt modelId="{F902A41A-33BD-4C31-A616-52C65EF3B97E}" type="sibTrans" cxnId="{E1D1CCAB-3295-4C13-A139-6D65DA191121}">
      <dgm:prSet custT="1"/>
      <dgm:spPr/>
      <dgm:t>
        <a:bodyPr/>
        <a:lstStyle/>
        <a:p>
          <a:endParaRPr lang="en-ZA" sz="700" dirty="0"/>
        </a:p>
      </dgm:t>
    </dgm:pt>
    <dgm:pt modelId="{FABC6ED8-0DC9-4E39-B0BB-965CF3068C0E}">
      <dgm:prSet phldrT="[Text]" custT="1"/>
      <dgm:spPr/>
      <dgm:t>
        <a:bodyPr/>
        <a:lstStyle/>
        <a:p>
          <a:r>
            <a:rPr lang="en-ZA" sz="900" dirty="0">
              <a:solidFill>
                <a:schemeClr val="tx1"/>
              </a:solidFill>
            </a:rPr>
            <a:t>STCW Courses</a:t>
          </a:r>
        </a:p>
      </dgm:t>
    </dgm:pt>
    <dgm:pt modelId="{38F018D2-381B-4EB5-B7A4-E46014E5FD84}" type="parTrans" cxnId="{BE55A499-C770-49E8-96F3-3BC7CE799E60}">
      <dgm:prSet/>
      <dgm:spPr/>
      <dgm:t>
        <a:bodyPr/>
        <a:lstStyle/>
        <a:p>
          <a:endParaRPr lang="en-ZA" sz="2400"/>
        </a:p>
      </dgm:t>
    </dgm:pt>
    <dgm:pt modelId="{64A6ECEE-FA39-407D-B388-3AD1223E785F}" type="sibTrans" cxnId="{BE55A499-C770-49E8-96F3-3BC7CE799E60}">
      <dgm:prSet/>
      <dgm:spPr/>
      <dgm:t>
        <a:bodyPr/>
        <a:lstStyle/>
        <a:p>
          <a:endParaRPr lang="en-ZA" sz="2400"/>
        </a:p>
      </dgm:t>
    </dgm:pt>
    <dgm:pt modelId="{012DB1D1-DABE-4EF7-A28A-6CC9CB1236D9}">
      <dgm:prSet phldrT="[Text]" custT="1"/>
      <dgm:spPr/>
      <dgm:t>
        <a:bodyPr/>
        <a:lstStyle/>
        <a:p>
          <a:r>
            <a:rPr lang="en-ZA" sz="900" dirty="0">
              <a:solidFill>
                <a:schemeClr val="tx1"/>
              </a:solidFill>
            </a:rPr>
            <a:t>Mathematics N4</a:t>
          </a:r>
        </a:p>
      </dgm:t>
    </dgm:pt>
    <dgm:pt modelId="{E951A0E3-14F9-4B10-8878-2230B7812E81}" type="parTrans" cxnId="{420A9611-B965-4F47-9FD6-F42DFAF9B42E}">
      <dgm:prSet/>
      <dgm:spPr/>
      <dgm:t>
        <a:bodyPr/>
        <a:lstStyle/>
        <a:p>
          <a:endParaRPr lang="en-ZA" sz="2400"/>
        </a:p>
      </dgm:t>
    </dgm:pt>
    <dgm:pt modelId="{B0A38020-CB5D-4D94-A3F5-67995941013E}" type="sibTrans" cxnId="{420A9611-B965-4F47-9FD6-F42DFAF9B42E}">
      <dgm:prSet/>
      <dgm:spPr/>
      <dgm:t>
        <a:bodyPr/>
        <a:lstStyle/>
        <a:p>
          <a:endParaRPr lang="en-ZA" sz="2400"/>
        </a:p>
      </dgm:t>
    </dgm:pt>
    <dgm:pt modelId="{2CC3ED2D-9DB4-4D67-91BE-9046E6C95D6F}">
      <dgm:prSet phldrT="[Text]" custT="1"/>
      <dgm:spPr/>
      <dgm:t>
        <a:bodyPr/>
        <a:lstStyle/>
        <a:p>
          <a:r>
            <a:rPr lang="en-ZA" sz="900" dirty="0">
              <a:solidFill>
                <a:schemeClr val="tx1"/>
              </a:solidFill>
            </a:rPr>
            <a:t>Engineering Science N4</a:t>
          </a:r>
        </a:p>
      </dgm:t>
    </dgm:pt>
    <dgm:pt modelId="{79E7F0F2-95CD-4827-BC89-CFBEE2320B89}" type="parTrans" cxnId="{C9797012-CA9B-4834-ADDC-02F8F84599EF}">
      <dgm:prSet/>
      <dgm:spPr/>
      <dgm:t>
        <a:bodyPr/>
        <a:lstStyle/>
        <a:p>
          <a:endParaRPr lang="en-ZA" sz="2400"/>
        </a:p>
      </dgm:t>
    </dgm:pt>
    <dgm:pt modelId="{9EB789A9-59E3-4DAB-A45E-F4BCB2F15391}" type="sibTrans" cxnId="{C9797012-CA9B-4834-ADDC-02F8F84599EF}">
      <dgm:prSet/>
      <dgm:spPr/>
      <dgm:t>
        <a:bodyPr/>
        <a:lstStyle/>
        <a:p>
          <a:endParaRPr lang="en-ZA" sz="2400"/>
        </a:p>
      </dgm:t>
    </dgm:pt>
    <dgm:pt modelId="{7AEEBFED-0BCC-46BD-83DA-FE2DFC6C5B78}">
      <dgm:prSet phldrT="[Text]" custT="1"/>
      <dgm:spPr/>
      <dgm:t>
        <a:bodyPr/>
        <a:lstStyle/>
        <a:p>
          <a:r>
            <a:rPr lang="en-ZA" sz="900" dirty="0">
              <a:solidFill>
                <a:schemeClr val="tx1"/>
              </a:solidFill>
            </a:rPr>
            <a:t>Industrial Electronics N3</a:t>
          </a:r>
        </a:p>
      </dgm:t>
    </dgm:pt>
    <dgm:pt modelId="{59D73620-9A1C-4436-92CE-64BD796DBEDE}" type="parTrans" cxnId="{1BBE5337-7FDB-4799-95A5-7E03FB861C57}">
      <dgm:prSet/>
      <dgm:spPr/>
      <dgm:t>
        <a:bodyPr/>
        <a:lstStyle/>
        <a:p>
          <a:endParaRPr lang="en-ZA" sz="2400"/>
        </a:p>
      </dgm:t>
    </dgm:pt>
    <dgm:pt modelId="{B0399563-15AD-4653-8AB0-1E6952B06024}" type="sibTrans" cxnId="{1BBE5337-7FDB-4799-95A5-7E03FB861C57}">
      <dgm:prSet/>
      <dgm:spPr/>
      <dgm:t>
        <a:bodyPr/>
        <a:lstStyle/>
        <a:p>
          <a:endParaRPr lang="en-ZA" sz="2400"/>
        </a:p>
      </dgm:t>
    </dgm:pt>
    <dgm:pt modelId="{B93625B4-FB9C-468A-92A5-255956B3E1BD}">
      <dgm:prSet phldrT="[Text]" custT="1"/>
      <dgm:spPr/>
      <dgm:t>
        <a:bodyPr/>
        <a:lstStyle/>
        <a:p>
          <a:r>
            <a:rPr lang="en-ZA" sz="900" dirty="0">
              <a:solidFill>
                <a:schemeClr val="tx1"/>
              </a:solidFill>
            </a:rPr>
            <a:t>Engineering Drawing N3</a:t>
          </a:r>
        </a:p>
      </dgm:t>
    </dgm:pt>
    <dgm:pt modelId="{76013F61-F062-4343-BAC2-61D907294CB3}" type="parTrans" cxnId="{2543B9E7-BA5A-4FB8-BDF7-98E3EE598DB6}">
      <dgm:prSet/>
      <dgm:spPr/>
      <dgm:t>
        <a:bodyPr/>
        <a:lstStyle/>
        <a:p>
          <a:endParaRPr lang="en-ZA" sz="2400"/>
        </a:p>
      </dgm:t>
    </dgm:pt>
    <dgm:pt modelId="{D45CBAE6-BEF3-45BE-95BD-F79B2B33D930}" type="sibTrans" cxnId="{2543B9E7-BA5A-4FB8-BDF7-98E3EE598DB6}">
      <dgm:prSet/>
      <dgm:spPr/>
      <dgm:t>
        <a:bodyPr/>
        <a:lstStyle/>
        <a:p>
          <a:endParaRPr lang="en-ZA" sz="2400"/>
        </a:p>
      </dgm:t>
    </dgm:pt>
    <dgm:pt modelId="{335E975C-20FD-4BEA-B8B7-1D3E62679801}">
      <dgm:prSet phldrT="[Text]" custT="1"/>
      <dgm:spPr/>
      <dgm:t>
        <a:bodyPr/>
        <a:lstStyle/>
        <a:p>
          <a:r>
            <a:rPr lang="en-ZA" sz="900" dirty="0">
              <a:solidFill>
                <a:schemeClr val="tx1"/>
              </a:solidFill>
            </a:rPr>
            <a:t>Power Machines N5</a:t>
          </a:r>
        </a:p>
      </dgm:t>
    </dgm:pt>
    <dgm:pt modelId="{568D0196-6839-4DE1-8C6B-F2ED0ABAA128}" type="parTrans" cxnId="{2EDA16CD-6EF9-480E-B032-3E5A9409191F}">
      <dgm:prSet/>
      <dgm:spPr/>
      <dgm:t>
        <a:bodyPr/>
        <a:lstStyle/>
        <a:p>
          <a:endParaRPr lang="en-ZA" sz="2400"/>
        </a:p>
      </dgm:t>
    </dgm:pt>
    <dgm:pt modelId="{C089FA12-77E5-40A1-A4E8-E916F3F6E1A7}" type="sibTrans" cxnId="{2EDA16CD-6EF9-480E-B032-3E5A9409191F}">
      <dgm:prSet/>
      <dgm:spPr/>
      <dgm:t>
        <a:bodyPr/>
        <a:lstStyle/>
        <a:p>
          <a:endParaRPr lang="en-ZA" sz="2400"/>
        </a:p>
      </dgm:t>
    </dgm:pt>
    <dgm:pt modelId="{77E12556-F641-44F3-BE2C-900738650E10}">
      <dgm:prSet phldrT="[Text]" custT="1"/>
      <dgm:spPr/>
      <dgm:t>
        <a:bodyPr/>
        <a:lstStyle/>
        <a:p>
          <a:r>
            <a:rPr lang="en-ZA" sz="900" dirty="0">
              <a:solidFill>
                <a:schemeClr val="tx1"/>
              </a:solidFill>
            </a:rPr>
            <a:t>Electrotechnics N4</a:t>
          </a:r>
        </a:p>
      </dgm:t>
    </dgm:pt>
    <dgm:pt modelId="{C92AF251-EE08-430F-9197-BB1B104FBC46}" type="parTrans" cxnId="{1EDF3D68-B5FA-4096-85EB-40C666C7D0F8}">
      <dgm:prSet/>
      <dgm:spPr/>
      <dgm:t>
        <a:bodyPr/>
        <a:lstStyle/>
        <a:p>
          <a:endParaRPr lang="en-ZA" sz="2400"/>
        </a:p>
      </dgm:t>
    </dgm:pt>
    <dgm:pt modelId="{76E4FE13-E2FA-4945-8C69-BE2A0B37A1B0}" type="sibTrans" cxnId="{1EDF3D68-B5FA-4096-85EB-40C666C7D0F8}">
      <dgm:prSet/>
      <dgm:spPr/>
      <dgm:t>
        <a:bodyPr/>
        <a:lstStyle/>
        <a:p>
          <a:endParaRPr lang="en-ZA" sz="2400"/>
        </a:p>
      </dgm:t>
    </dgm:pt>
    <dgm:pt modelId="{D7267390-93BC-46F9-8F39-12924732842F}">
      <dgm:prSet phldrT="[Text]" custT="1"/>
      <dgm:spPr/>
      <dgm:t>
        <a:bodyPr/>
        <a:lstStyle/>
        <a:p>
          <a:r>
            <a:rPr lang="en-ZA" sz="900" dirty="0">
              <a:solidFill>
                <a:schemeClr val="tx1"/>
              </a:solidFill>
            </a:rPr>
            <a:t>Mechanotechnics N4</a:t>
          </a:r>
        </a:p>
      </dgm:t>
    </dgm:pt>
    <dgm:pt modelId="{6CEAED54-32A0-4425-AD5F-95237BEFC48E}" type="parTrans" cxnId="{40E3CF97-1A3A-4EBE-94C1-D4219DD57208}">
      <dgm:prSet/>
      <dgm:spPr/>
      <dgm:t>
        <a:bodyPr/>
        <a:lstStyle/>
        <a:p>
          <a:endParaRPr lang="en-ZA" sz="2400"/>
        </a:p>
      </dgm:t>
    </dgm:pt>
    <dgm:pt modelId="{DE19FAA7-78F1-4156-A9D8-F3AC2AE51DF1}" type="sibTrans" cxnId="{40E3CF97-1A3A-4EBE-94C1-D4219DD57208}">
      <dgm:prSet/>
      <dgm:spPr/>
      <dgm:t>
        <a:bodyPr/>
        <a:lstStyle/>
        <a:p>
          <a:endParaRPr lang="en-ZA" sz="2400"/>
        </a:p>
      </dgm:t>
    </dgm:pt>
    <dgm:pt modelId="{61A24871-3F34-4725-9F81-7F096458BE45}">
      <dgm:prSet phldrT="[Text]" custT="1"/>
      <dgm:spPr/>
      <dgm:t>
        <a:bodyPr/>
        <a:lstStyle/>
        <a:p>
          <a:r>
            <a:rPr lang="en-ZA" sz="900" dirty="0">
              <a:solidFill>
                <a:schemeClr val="tx1"/>
              </a:solidFill>
            </a:rPr>
            <a:t>Maritime Nautical and Engineering Programmes</a:t>
          </a:r>
        </a:p>
      </dgm:t>
    </dgm:pt>
    <dgm:pt modelId="{EE1DE833-F7D0-4875-B6EB-4CFF4EDC0138}" type="parTrans" cxnId="{5C481CAB-49D1-40F0-8EE7-ECA983C38F1C}">
      <dgm:prSet/>
      <dgm:spPr/>
      <dgm:t>
        <a:bodyPr/>
        <a:lstStyle/>
        <a:p>
          <a:endParaRPr lang="en-ZA" sz="2400"/>
        </a:p>
      </dgm:t>
    </dgm:pt>
    <dgm:pt modelId="{61D5F771-9BFA-44FF-9180-E493130DF680}" type="sibTrans" cxnId="{5C481CAB-49D1-40F0-8EE7-ECA983C38F1C}">
      <dgm:prSet custT="1"/>
      <dgm:spPr/>
      <dgm:t>
        <a:bodyPr/>
        <a:lstStyle/>
        <a:p>
          <a:endParaRPr lang="en-ZA" sz="700" dirty="0"/>
        </a:p>
      </dgm:t>
    </dgm:pt>
    <dgm:pt modelId="{5F2472BA-A4F0-412E-A851-A5606CF83050}">
      <dgm:prSet phldrT="[Text]" custT="1"/>
      <dgm:spPr/>
      <dgm:t>
        <a:bodyPr/>
        <a:lstStyle/>
        <a:p>
          <a:r>
            <a:rPr lang="en-ZA" sz="900" dirty="0">
              <a:solidFill>
                <a:schemeClr val="tx1"/>
              </a:solidFill>
            </a:rPr>
            <a:t>Marine Law</a:t>
          </a:r>
        </a:p>
      </dgm:t>
    </dgm:pt>
    <dgm:pt modelId="{60E1A28C-4954-4EFA-9B38-BC0EF7D01DB3}" type="parTrans" cxnId="{B33AB7D7-4C07-4AB4-9FFF-5FFD9BCA1E89}">
      <dgm:prSet/>
      <dgm:spPr/>
      <dgm:t>
        <a:bodyPr/>
        <a:lstStyle/>
        <a:p>
          <a:endParaRPr lang="en-ZA" sz="2400"/>
        </a:p>
      </dgm:t>
    </dgm:pt>
    <dgm:pt modelId="{FC40FF40-BE72-427F-8E26-651142551DED}" type="sibTrans" cxnId="{B33AB7D7-4C07-4AB4-9FFF-5FFD9BCA1E89}">
      <dgm:prSet/>
      <dgm:spPr/>
      <dgm:t>
        <a:bodyPr/>
        <a:lstStyle/>
        <a:p>
          <a:endParaRPr lang="en-ZA" sz="2400"/>
        </a:p>
      </dgm:t>
    </dgm:pt>
    <dgm:pt modelId="{964EA184-895D-43A4-9214-7DE4F447C6C3}">
      <dgm:prSet phldrT="[Text]" custT="1"/>
      <dgm:spPr/>
      <dgm:t>
        <a:bodyPr/>
        <a:lstStyle/>
        <a:p>
          <a:r>
            <a:rPr lang="en-ZA" sz="900" dirty="0">
              <a:solidFill>
                <a:schemeClr val="tx1"/>
              </a:solidFill>
            </a:rPr>
            <a:t>Engineering Knowledge</a:t>
          </a:r>
        </a:p>
      </dgm:t>
    </dgm:pt>
    <dgm:pt modelId="{9F175B7C-8E46-4611-B305-61CF79684ED5}" type="parTrans" cxnId="{C7D7662E-9020-4AB7-BBB8-41318DF9ED53}">
      <dgm:prSet/>
      <dgm:spPr/>
      <dgm:t>
        <a:bodyPr/>
        <a:lstStyle/>
        <a:p>
          <a:endParaRPr lang="en-ZA" sz="2400"/>
        </a:p>
      </dgm:t>
    </dgm:pt>
    <dgm:pt modelId="{78F5BE49-19E3-4032-8E10-348C31FDCD9E}" type="sibTrans" cxnId="{C7D7662E-9020-4AB7-BBB8-41318DF9ED53}">
      <dgm:prSet/>
      <dgm:spPr/>
      <dgm:t>
        <a:bodyPr/>
        <a:lstStyle/>
        <a:p>
          <a:endParaRPr lang="en-ZA" sz="2400"/>
        </a:p>
      </dgm:t>
    </dgm:pt>
    <dgm:pt modelId="{44C96464-F966-4EB7-B1ED-1AA5AA597DE8}">
      <dgm:prSet phldrT="[Text]" custT="1"/>
      <dgm:spPr/>
      <dgm:t>
        <a:bodyPr/>
        <a:lstStyle/>
        <a:p>
          <a:r>
            <a:rPr lang="en-ZA" sz="900" dirty="0">
              <a:solidFill>
                <a:schemeClr val="tx1"/>
              </a:solidFill>
            </a:rPr>
            <a:t>Naval Architecture</a:t>
          </a:r>
        </a:p>
      </dgm:t>
    </dgm:pt>
    <dgm:pt modelId="{70DAC182-E05A-4958-A232-3DA4031414F1}" type="parTrans" cxnId="{6B52D11E-3EE8-474D-9F76-28FCC64DC88D}">
      <dgm:prSet/>
      <dgm:spPr/>
      <dgm:t>
        <a:bodyPr/>
        <a:lstStyle/>
        <a:p>
          <a:endParaRPr lang="en-ZA" sz="2400"/>
        </a:p>
      </dgm:t>
    </dgm:pt>
    <dgm:pt modelId="{48A6D3D3-8683-4F89-99C1-E14B14376D57}" type="sibTrans" cxnId="{6B52D11E-3EE8-474D-9F76-28FCC64DC88D}">
      <dgm:prSet/>
      <dgm:spPr/>
      <dgm:t>
        <a:bodyPr/>
        <a:lstStyle/>
        <a:p>
          <a:endParaRPr lang="en-ZA" sz="2400"/>
        </a:p>
      </dgm:t>
    </dgm:pt>
    <dgm:pt modelId="{21165490-D8C0-42FC-B508-CD3ECA1A7391}">
      <dgm:prSet phldrT="[Text]" custT="1"/>
      <dgm:spPr/>
      <dgm:t>
        <a:bodyPr/>
        <a:lstStyle/>
        <a:p>
          <a:r>
            <a:rPr lang="en-ZA" sz="900" dirty="0">
              <a:solidFill>
                <a:schemeClr val="tx1"/>
              </a:solidFill>
            </a:rPr>
            <a:t>Personal Safety and Social responsibility</a:t>
          </a:r>
        </a:p>
      </dgm:t>
    </dgm:pt>
    <dgm:pt modelId="{73840FF3-F8B6-4217-87FE-DE3D76E1E88B}" type="parTrans" cxnId="{D219A576-464D-468B-9082-8B7534154A65}">
      <dgm:prSet/>
      <dgm:spPr/>
      <dgm:t>
        <a:bodyPr/>
        <a:lstStyle/>
        <a:p>
          <a:endParaRPr lang="en-ZA" sz="2400"/>
        </a:p>
      </dgm:t>
    </dgm:pt>
    <dgm:pt modelId="{49CD2626-7EAC-4354-93A4-D0AAA0C4D807}" type="sibTrans" cxnId="{D219A576-464D-468B-9082-8B7534154A65}">
      <dgm:prSet/>
      <dgm:spPr/>
      <dgm:t>
        <a:bodyPr/>
        <a:lstStyle/>
        <a:p>
          <a:endParaRPr lang="en-ZA" sz="2400"/>
        </a:p>
      </dgm:t>
    </dgm:pt>
    <dgm:pt modelId="{D2FD5342-19D2-45B6-A51C-E6B64F919E5F}">
      <dgm:prSet phldrT="[Text]" custT="1"/>
      <dgm:spPr/>
      <dgm:t>
        <a:bodyPr/>
        <a:lstStyle/>
        <a:p>
          <a:r>
            <a:rPr lang="en-ZA" sz="900" dirty="0">
              <a:solidFill>
                <a:schemeClr val="tx1"/>
              </a:solidFill>
            </a:rPr>
            <a:t>Proficiency in Survival Techniques</a:t>
          </a:r>
        </a:p>
      </dgm:t>
    </dgm:pt>
    <dgm:pt modelId="{05A89DB4-6809-4EEB-981B-C890C74AD754}" type="parTrans" cxnId="{900E82F6-571E-4DAF-AD7D-FE4B8982BBB4}">
      <dgm:prSet/>
      <dgm:spPr/>
      <dgm:t>
        <a:bodyPr/>
        <a:lstStyle/>
        <a:p>
          <a:endParaRPr lang="en-ZA" sz="2400"/>
        </a:p>
      </dgm:t>
    </dgm:pt>
    <dgm:pt modelId="{0D35B9D3-E9B7-4CE6-8209-CABF0C8E1191}" type="sibTrans" cxnId="{900E82F6-571E-4DAF-AD7D-FE4B8982BBB4}">
      <dgm:prSet/>
      <dgm:spPr/>
      <dgm:t>
        <a:bodyPr/>
        <a:lstStyle/>
        <a:p>
          <a:endParaRPr lang="en-ZA" sz="2400"/>
        </a:p>
      </dgm:t>
    </dgm:pt>
    <dgm:pt modelId="{C6C56E27-DDC3-4846-9426-BAAB4CEF9D44}">
      <dgm:prSet phldrT="[Text]" custT="1"/>
      <dgm:spPr/>
      <dgm:t>
        <a:bodyPr/>
        <a:lstStyle/>
        <a:p>
          <a:r>
            <a:rPr lang="en-ZA" sz="900" dirty="0">
              <a:solidFill>
                <a:schemeClr val="tx1"/>
              </a:solidFill>
            </a:rPr>
            <a:t>Elementary First Aid At Sea</a:t>
          </a:r>
        </a:p>
      </dgm:t>
    </dgm:pt>
    <dgm:pt modelId="{B6F19DE2-FF76-4A4A-9F8D-9B69AC861D55}" type="parTrans" cxnId="{C49F1208-52CD-4F6A-80D4-62E0CD8CF3E5}">
      <dgm:prSet/>
      <dgm:spPr/>
      <dgm:t>
        <a:bodyPr/>
        <a:lstStyle/>
        <a:p>
          <a:endParaRPr lang="en-ZA" sz="2400"/>
        </a:p>
      </dgm:t>
    </dgm:pt>
    <dgm:pt modelId="{7AE79C1F-5253-47B8-8866-5438A1D596ED}" type="sibTrans" cxnId="{C49F1208-52CD-4F6A-80D4-62E0CD8CF3E5}">
      <dgm:prSet/>
      <dgm:spPr/>
      <dgm:t>
        <a:bodyPr/>
        <a:lstStyle/>
        <a:p>
          <a:endParaRPr lang="en-ZA" sz="2400"/>
        </a:p>
      </dgm:t>
    </dgm:pt>
    <dgm:pt modelId="{DEDAF4FC-62BA-43D8-9D8D-9AC5C2426F2E}">
      <dgm:prSet phldrT="[Text]" custT="1"/>
      <dgm:spPr/>
      <dgm:t>
        <a:bodyPr/>
        <a:lstStyle/>
        <a:p>
          <a:r>
            <a:rPr lang="en-ZA" sz="900" dirty="0">
              <a:solidFill>
                <a:schemeClr val="tx1"/>
              </a:solidFill>
            </a:rPr>
            <a:t>Step to step Computers</a:t>
          </a:r>
        </a:p>
      </dgm:t>
    </dgm:pt>
    <dgm:pt modelId="{EFE1CCF1-727F-47E4-A11E-7A87073703E1}" type="parTrans" cxnId="{08E3E884-559B-4D62-A805-5CB6E009D4B1}">
      <dgm:prSet/>
      <dgm:spPr/>
      <dgm:t>
        <a:bodyPr/>
        <a:lstStyle/>
        <a:p>
          <a:endParaRPr lang="en-ZA" sz="2400"/>
        </a:p>
      </dgm:t>
    </dgm:pt>
    <dgm:pt modelId="{1F606CEC-240A-4534-8A63-3B55471D17C9}" type="sibTrans" cxnId="{08E3E884-559B-4D62-A805-5CB6E009D4B1}">
      <dgm:prSet/>
      <dgm:spPr/>
      <dgm:t>
        <a:bodyPr/>
        <a:lstStyle/>
        <a:p>
          <a:endParaRPr lang="en-ZA" sz="2400"/>
        </a:p>
      </dgm:t>
    </dgm:pt>
    <dgm:pt modelId="{D133D91F-9F1C-4C18-937E-DB8A9A289DDD}">
      <dgm:prSet phldrT="[Text]" custT="1"/>
      <dgm:spPr/>
      <dgm:t>
        <a:bodyPr/>
        <a:lstStyle/>
        <a:p>
          <a:r>
            <a:rPr lang="en-ZA" sz="1050" dirty="0">
              <a:solidFill>
                <a:schemeClr val="tx1"/>
              </a:solidFill>
            </a:rPr>
            <a:t>Pneumatics; Hydraulics</a:t>
          </a:r>
        </a:p>
      </dgm:t>
    </dgm:pt>
    <dgm:pt modelId="{F3D4FEF7-5899-4589-BFB6-9B43C03475D6}" type="parTrans" cxnId="{37C32488-A97B-44DB-AFAF-8CB3E7FD175C}">
      <dgm:prSet/>
      <dgm:spPr/>
      <dgm:t>
        <a:bodyPr/>
        <a:lstStyle/>
        <a:p>
          <a:endParaRPr lang="en-ZA" sz="2400"/>
        </a:p>
      </dgm:t>
    </dgm:pt>
    <dgm:pt modelId="{5C811B99-BA0C-44E2-BB47-B921B7A24D01}" type="sibTrans" cxnId="{37C32488-A97B-44DB-AFAF-8CB3E7FD175C}">
      <dgm:prSet/>
      <dgm:spPr/>
      <dgm:t>
        <a:bodyPr/>
        <a:lstStyle/>
        <a:p>
          <a:endParaRPr lang="en-ZA" sz="2400"/>
        </a:p>
      </dgm:t>
    </dgm:pt>
    <dgm:pt modelId="{B3337E86-5F26-4E08-89D8-33B03826328B}">
      <dgm:prSet phldrT="[Text]" custT="1"/>
      <dgm:spPr/>
      <dgm:t>
        <a:bodyPr/>
        <a:lstStyle/>
        <a:p>
          <a:r>
            <a:rPr lang="en-ZA" sz="1050" dirty="0">
              <a:solidFill>
                <a:schemeClr val="tx1"/>
              </a:solidFill>
            </a:rPr>
            <a:t>Diesel Mechanics</a:t>
          </a:r>
        </a:p>
      </dgm:t>
    </dgm:pt>
    <dgm:pt modelId="{3646FA37-8FC6-4FE3-B915-0ADA38A3BA46}" type="parTrans" cxnId="{09E34640-2D2E-448D-BE36-7F1CF36323E9}">
      <dgm:prSet/>
      <dgm:spPr/>
      <dgm:t>
        <a:bodyPr/>
        <a:lstStyle/>
        <a:p>
          <a:endParaRPr lang="en-ZA" sz="2400"/>
        </a:p>
      </dgm:t>
    </dgm:pt>
    <dgm:pt modelId="{FB8A2EB1-5EE2-471D-B5D9-F944821A07DD}" type="sibTrans" cxnId="{09E34640-2D2E-448D-BE36-7F1CF36323E9}">
      <dgm:prSet/>
      <dgm:spPr/>
      <dgm:t>
        <a:bodyPr/>
        <a:lstStyle/>
        <a:p>
          <a:endParaRPr lang="en-ZA" sz="2400"/>
        </a:p>
      </dgm:t>
    </dgm:pt>
    <dgm:pt modelId="{A25432AC-0700-432B-97E1-566D3B5747AC}">
      <dgm:prSet phldrT="[Text]" custT="1"/>
      <dgm:spPr/>
      <dgm:t>
        <a:bodyPr/>
        <a:lstStyle/>
        <a:p>
          <a:r>
            <a:rPr lang="en-ZA" sz="1050" dirty="0">
              <a:solidFill>
                <a:schemeClr val="tx1"/>
              </a:solidFill>
            </a:rPr>
            <a:t>Fitting and Machining</a:t>
          </a:r>
        </a:p>
      </dgm:t>
    </dgm:pt>
    <dgm:pt modelId="{E3895D02-B3F9-4CB3-BACB-5BCDEA2B1FAB}" type="parTrans" cxnId="{DDD3FBF1-EFE9-4FE9-9377-35DE455E3C8F}">
      <dgm:prSet/>
      <dgm:spPr/>
      <dgm:t>
        <a:bodyPr/>
        <a:lstStyle/>
        <a:p>
          <a:endParaRPr lang="en-ZA" sz="2400"/>
        </a:p>
      </dgm:t>
    </dgm:pt>
    <dgm:pt modelId="{ABD4A111-EC37-4D69-BFDE-DB8A21D4A611}" type="sibTrans" cxnId="{DDD3FBF1-EFE9-4FE9-9377-35DE455E3C8F}">
      <dgm:prSet/>
      <dgm:spPr/>
      <dgm:t>
        <a:bodyPr/>
        <a:lstStyle/>
        <a:p>
          <a:endParaRPr lang="en-ZA" sz="2400"/>
        </a:p>
      </dgm:t>
    </dgm:pt>
    <dgm:pt modelId="{AA40CCB5-F32F-439D-B736-16C85DC58C7B}">
      <dgm:prSet phldrT="[Text]" custT="1"/>
      <dgm:spPr/>
      <dgm:t>
        <a:bodyPr/>
        <a:lstStyle/>
        <a:p>
          <a:r>
            <a:rPr lang="en-ZA" sz="1050" dirty="0">
              <a:solidFill>
                <a:schemeClr val="tx1"/>
              </a:solidFill>
            </a:rPr>
            <a:t>Welding</a:t>
          </a:r>
        </a:p>
      </dgm:t>
    </dgm:pt>
    <dgm:pt modelId="{D6E409DA-67AB-45A7-9848-91BB12CBCA9D}" type="parTrans" cxnId="{9328979D-02B7-49E1-98B9-9C3EFD54E14F}">
      <dgm:prSet/>
      <dgm:spPr/>
      <dgm:t>
        <a:bodyPr/>
        <a:lstStyle/>
        <a:p>
          <a:endParaRPr lang="en-ZA" sz="2400"/>
        </a:p>
      </dgm:t>
    </dgm:pt>
    <dgm:pt modelId="{433A0B55-3B5C-42FB-9B86-B2B503CD2662}" type="sibTrans" cxnId="{9328979D-02B7-49E1-98B9-9C3EFD54E14F}">
      <dgm:prSet/>
      <dgm:spPr/>
      <dgm:t>
        <a:bodyPr/>
        <a:lstStyle/>
        <a:p>
          <a:endParaRPr lang="en-ZA" sz="2400"/>
        </a:p>
      </dgm:t>
    </dgm:pt>
    <dgm:pt modelId="{64C9B54F-4A6C-4A7D-84E6-2DFBFAB7EAA5}">
      <dgm:prSet phldrT="[Text]" custT="1"/>
      <dgm:spPr/>
      <dgm:t>
        <a:bodyPr/>
        <a:lstStyle/>
        <a:p>
          <a:r>
            <a:rPr lang="en-ZA" sz="1050" dirty="0">
              <a:solidFill>
                <a:schemeClr val="tx1"/>
              </a:solidFill>
            </a:rPr>
            <a:t>Electrical</a:t>
          </a:r>
        </a:p>
      </dgm:t>
    </dgm:pt>
    <dgm:pt modelId="{1F5355A2-2B61-418E-BE8D-72210344A7E6}" type="parTrans" cxnId="{7C43A3B7-BC63-42B9-BDCE-16D634996694}">
      <dgm:prSet/>
      <dgm:spPr/>
      <dgm:t>
        <a:bodyPr/>
        <a:lstStyle/>
        <a:p>
          <a:endParaRPr lang="en-ZA" sz="2400"/>
        </a:p>
      </dgm:t>
    </dgm:pt>
    <dgm:pt modelId="{81EE5251-DAFD-498A-9004-D6C54F43B8C0}" type="sibTrans" cxnId="{7C43A3B7-BC63-42B9-BDCE-16D634996694}">
      <dgm:prSet/>
      <dgm:spPr/>
      <dgm:t>
        <a:bodyPr/>
        <a:lstStyle/>
        <a:p>
          <a:endParaRPr lang="en-ZA" sz="2400"/>
        </a:p>
      </dgm:t>
    </dgm:pt>
    <dgm:pt modelId="{2B998C9D-C1B1-42E6-B645-06B59707143F}">
      <dgm:prSet phldrT="[Text]" custT="1"/>
      <dgm:spPr/>
      <dgm:t>
        <a:bodyPr/>
        <a:lstStyle/>
        <a:p>
          <a:r>
            <a:rPr lang="en-ZA" sz="900" dirty="0">
              <a:solidFill>
                <a:schemeClr val="tx1"/>
              </a:solidFill>
            </a:rPr>
            <a:t>Fire Fighting</a:t>
          </a:r>
        </a:p>
      </dgm:t>
    </dgm:pt>
    <dgm:pt modelId="{5E12C32F-DD79-4285-A55C-F3780BC8C22F}" type="parTrans" cxnId="{9B39AFAF-2781-4201-9A79-6CA942E72A72}">
      <dgm:prSet/>
      <dgm:spPr/>
      <dgm:t>
        <a:bodyPr/>
        <a:lstStyle/>
        <a:p>
          <a:endParaRPr lang="en-ZA" sz="2400"/>
        </a:p>
      </dgm:t>
    </dgm:pt>
    <dgm:pt modelId="{DADD4B4F-1C9F-4A6D-B35D-515788F4FC1E}" type="sibTrans" cxnId="{9B39AFAF-2781-4201-9A79-6CA942E72A72}">
      <dgm:prSet/>
      <dgm:spPr/>
      <dgm:t>
        <a:bodyPr/>
        <a:lstStyle/>
        <a:p>
          <a:endParaRPr lang="en-ZA" sz="2400"/>
        </a:p>
      </dgm:t>
    </dgm:pt>
    <dgm:pt modelId="{DC81D3EC-8AF4-408F-9D23-3BAA9CBAFD55}">
      <dgm:prSet phldrT="[Text]" custT="1"/>
      <dgm:spPr/>
      <dgm:t>
        <a:bodyPr/>
        <a:lstStyle/>
        <a:p>
          <a:r>
            <a:rPr lang="en-ZA" sz="1050" dirty="0">
              <a:solidFill>
                <a:schemeClr val="tx1"/>
              </a:solidFill>
            </a:rPr>
            <a:t>Sheetmetal</a:t>
          </a:r>
        </a:p>
      </dgm:t>
    </dgm:pt>
    <dgm:pt modelId="{7810B37A-5953-4DF0-B297-5EB058C56575}" type="parTrans" cxnId="{BFFF52A5-AD98-405A-AA7B-54DD8F67F78B}">
      <dgm:prSet/>
      <dgm:spPr/>
      <dgm:t>
        <a:bodyPr/>
        <a:lstStyle/>
        <a:p>
          <a:endParaRPr lang="en-US" sz="2400"/>
        </a:p>
      </dgm:t>
    </dgm:pt>
    <dgm:pt modelId="{14444BFF-9903-48E5-B805-BB14EF69DD81}" type="sibTrans" cxnId="{BFFF52A5-AD98-405A-AA7B-54DD8F67F78B}">
      <dgm:prSet/>
      <dgm:spPr/>
      <dgm:t>
        <a:bodyPr/>
        <a:lstStyle/>
        <a:p>
          <a:endParaRPr lang="en-US" sz="2400"/>
        </a:p>
      </dgm:t>
    </dgm:pt>
    <dgm:pt modelId="{2A822768-86C0-4F4D-A6E6-B7AB72D339A7}">
      <dgm:prSet phldrT="[Text]" custT="1"/>
      <dgm:spPr/>
      <dgm:t>
        <a:bodyPr/>
        <a:lstStyle/>
        <a:p>
          <a:r>
            <a:rPr lang="en-ZA" sz="900" dirty="0">
              <a:solidFill>
                <a:schemeClr val="tx1"/>
              </a:solidFill>
            </a:rPr>
            <a:t>Security Awareness</a:t>
          </a:r>
        </a:p>
      </dgm:t>
    </dgm:pt>
    <dgm:pt modelId="{F53EBACD-DF96-45FE-9F82-E9FD5E643EC3}" type="parTrans" cxnId="{E36DFE8F-C271-4213-89F2-4408961A83D5}">
      <dgm:prSet/>
      <dgm:spPr/>
      <dgm:t>
        <a:bodyPr/>
        <a:lstStyle/>
        <a:p>
          <a:endParaRPr lang="en-US" sz="2400"/>
        </a:p>
      </dgm:t>
    </dgm:pt>
    <dgm:pt modelId="{FEED2F72-0717-4464-AEAA-E83787F708CF}" type="sibTrans" cxnId="{E36DFE8F-C271-4213-89F2-4408961A83D5}">
      <dgm:prSet/>
      <dgm:spPr/>
      <dgm:t>
        <a:bodyPr/>
        <a:lstStyle/>
        <a:p>
          <a:endParaRPr lang="en-US" sz="2400"/>
        </a:p>
      </dgm:t>
    </dgm:pt>
    <dgm:pt modelId="{66EC923B-64F8-434B-845F-2661B3F9A246}" type="pres">
      <dgm:prSet presAssocID="{33FA3DA5-BEFC-4FFC-89C0-E4663945AD2D}" presName="Name0" presStyleCnt="0">
        <dgm:presLayoutVars>
          <dgm:dir/>
          <dgm:resizeHandles val="exact"/>
        </dgm:presLayoutVars>
      </dgm:prSet>
      <dgm:spPr/>
    </dgm:pt>
    <dgm:pt modelId="{4EFF93A0-DF72-4A08-A175-38039D2EC5F1}" type="pres">
      <dgm:prSet presAssocID="{422225C4-1B7D-45C5-8067-299CC96796BD}" presName="node" presStyleLbl="node1" presStyleIdx="0" presStyleCnt="4" custScaleX="184633" custScaleY="361712" custLinFactNeighborX="-248" custLinFactNeighborY="-49583">
        <dgm:presLayoutVars>
          <dgm:bulletEnabled val="1"/>
        </dgm:presLayoutVars>
      </dgm:prSet>
      <dgm:spPr/>
    </dgm:pt>
    <dgm:pt modelId="{5C58294B-0E59-4BFB-8F97-E61BB4761C5B}" type="pres">
      <dgm:prSet presAssocID="{34B087E3-D944-4004-A780-5B7ED80AD467}" presName="sibTrans" presStyleLbl="sibTrans1D1" presStyleIdx="0" presStyleCnt="3"/>
      <dgm:spPr/>
    </dgm:pt>
    <dgm:pt modelId="{D6C59F6D-9962-4618-B06D-4EC17226D014}" type="pres">
      <dgm:prSet presAssocID="{34B087E3-D944-4004-A780-5B7ED80AD467}" presName="connectorText" presStyleLbl="sibTrans1D1" presStyleIdx="0" presStyleCnt="3"/>
      <dgm:spPr/>
    </dgm:pt>
    <dgm:pt modelId="{944DFCDB-938A-494D-BDC1-26F746AC213A}" type="pres">
      <dgm:prSet presAssocID="{219E522D-A725-4B9B-91CA-FAAADD32EFE4}" presName="node" presStyleLbl="node1" presStyleIdx="1" presStyleCnt="4" custScaleX="187096" custScaleY="433038">
        <dgm:presLayoutVars>
          <dgm:bulletEnabled val="1"/>
        </dgm:presLayoutVars>
      </dgm:prSet>
      <dgm:spPr/>
    </dgm:pt>
    <dgm:pt modelId="{FA76F7AD-1FF3-4C2F-8812-E022A657E7EA}" type="pres">
      <dgm:prSet presAssocID="{F902A41A-33BD-4C31-A616-52C65EF3B97E}" presName="sibTrans" presStyleLbl="sibTrans1D1" presStyleIdx="1" presStyleCnt="3"/>
      <dgm:spPr/>
    </dgm:pt>
    <dgm:pt modelId="{D4D5CAE4-47E6-4C83-AAEF-407AC3C8FADE}" type="pres">
      <dgm:prSet presAssocID="{F902A41A-33BD-4C31-A616-52C65EF3B97E}" presName="connectorText" presStyleLbl="sibTrans1D1" presStyleIdx="1" presStyleCnt="3"/>
      <dgm:spPr/>
    </dgm:pt>
    <dgm:pt modelId="{910FE189-162D-436B-BC3A-A28E7F9A78EC}" type="pres">
      <dgm:prSet presAssocID="{61A24871-3F34-4725-9F81-7F096458BE45}" presName="node" presStyleLbl="node1" presStyleIdx="2" presStyleCnt="4" custScaleX="140183" custScaleY="267365" custLinFactNeighborX="40" custLinFactNeighborY="-3779">
        <dgm:presLayoutVars>
          <dgm:bulletEnabled val="1"/>
        </dgm:presLayoutVars>
      </dgm:prSet>
      <dgm:spPr/>
    </dgm:pt>
    <dgm:pt modelId="{451E6E37-80BA-444E-BA86-62616EBC14AB}" type="pres">
      <dgm:prSet presAssocID="{61D5F771-9BFA-44FF-9180-E493130DF680}" presName="sibTrans" presStyleLbl="sibTrans1D1" presStyleIdx="2" presStyleCnt="3"/>
      <dgm:spPr/>
    </dgm:pt>
    <dgm:pt modelId="{E5B557DB-C0CF-4BB0-9598-FB084BE05A25}" type="pres">
      <dgm:prSet presAssocID="{61D5F771-9BFA-44FF-9180-E493130DF680}" presName="connectorText" presStyleLbl="sibTrans1D1" presStyleIdx="2" presStyleCnt="3"/>
      <dgm:spPr/>
    </dgm:pt>
    <dgm:pt modelId="{A0823226-7682-45A7-B08E-13B4E136DD5D}" type="pres">
      <dgm:prSet presAssocID="{FABC6ED8-0DC9-4E39-B0BB-965CF3068C0E}" presName="node" presStyleLbl="node1" presStyleIdx="3" presStyleCnt="4" custScaleX="219517" custScaleY="334413" custLinFactNeighborX="1055" custLinFactNeighborY="26893">
        <dgm:presLayoutVars>
          <dgm:bulletEnabled val="1"/>
        </dgm:presLayoutVars>
      </dgm:prSet>
      <dgm:spPr/>
    </dgm:pt>
  </dgm:ptLst>
  <dgm:cxnLst>
    <dgm:cxn modelId="{C49F1208-52CD-4F6A-80D4-62E0CD8CF3E5}" srcId="{FABC6ED8-0DC9-4E39-B0BB-965CF3068C0E}" destId="{C6C56E27-DDC3-4846-9426-BAAB4CEF9D44}" srcOrd="2" destOrd="0" parTransId="{B6F19DE2-FF76-4A4A-9F8D-9B69AC861D55}" sibTransId="{7AE79C1F-5253-47B8-8866-5438A1D596ED}"/>
    <dgm:cxn modelId="{420A9611-B965-4F47-9FD6-F42DFAF9B42E}" srcId="{422225C4-1B7D-45C5-8067-299CC96796BD}" destId="{012DB1D1-DABE-4EF7-A28A-6CC9CB1236D9}" srcOrd="0" destOrd="0" parTransId="{E951A0E3-14F9-4B10-8878-2230B7812E81}" sibTransId="{B0A38020-CB5D-4D94-A3F5-67995941013E}"/>
    <dgm:cxn modelId="{BA140112-1389-4B1D-9F72-D6933249177E}" type="presOf" srcId="{D2FD5342-19D2-45B6-A51C-E6B64F919E5F}" destId="{A0823226-7682-45A7-B08E-13B4E136DD5D}" srcOrd="0" destOrd="2" presId="urn:microsoft.com/office/officeart/2005/8/layout/bProcess3"/>
    <dgm:cxn modelId="{C9797012-CA9B-4834-ADDC-02F8F84599EF}" srcId="{422225C4-1B7D-45C5-8067-299CC96796BD}" destId="{2CC3ED2D-9DB4-4D67-91BE-9046E6C95D6F}" srcOrd="1" destOrd="0" parTransId="{79E7F0F2-95CD-4827-BC89-CFBEE2320B89}" sibTransId="{9EB789A9-59E3-4DAB-A45E-F4BCB2F15391}"/>
    <dgm:cxn modelId="{6B52D11E-3EE8-474D-9F76-28FCC64DC88D}" srcId="{61A24871-3F34-4725-9F81-7F096458BE45}" destId="{44C96464-F966-4EB7-B1ED-1AA5AA597DE8}" srcOrd="2" destOrd="0" parTransId="{70DAC182-E05A-4958-A232-3DA4031414F1}" sibTransId="{48A6D3D3-8683-4F89-99C1-E14B14376D57}"/>
    <dgm:cxn modelId="{F3FEC820-B993-47B1-9FF0-3D281C2401EF}" type="presOf" srcId="{2B998C9D-C1B1-42E6-B645-06B59707143F}" destId="{A0823226-7682-45A7-B08E-13B4E136DD5D}" srcOrd="0" destOrd="4" presId="urn:microsoft.com/office/officeart/2005/8/layout/bProcess3"/>
    <dgm:cxn modelId="{AD8B0B28-D72D-4EF7-9576-1170CD708E12}" type="presOf" srcId="{012DB1D1-DABE-4EF7-A28A-6CC9CB1236D9}" destId="{4EFF93A0-DF72-4A08-A175-38039D2EC5F1}" srcOrd="0" destOrd="1" presId="urn:microsoft.com/office/officeart/2005/8/layout/bProcess3"/>
    <dgm:cxn modelId="{F5E30F2B-8580-4885-8EBC-C2FB1955175A}" type="presOf" srcId="{C6C56E27-DDC3-4846-9426-BAAB4CEF9D44}" destId="{A0823226-7682-45A7-B08E-13B4E136DD5D}" srcOrd="0" destOrd="3" presId="urn:microsoft.com/office/officeart/2005/8/layout/bProcess3"/>
    <dgm:cxn modelId="{0B4A502C-50AE-4CAF-8A54-90BEF94833DD}" type="presOf" srcId="{422225C4-1B7D-45C5-8067-299CC96796BD}" destId="{4EFF93A0-DF72-4A08-A175-38039D2EC5F1}" srcOrd="0" destOrd="0" presId="urn:microsoft.com/office/officeart/2005/8/layout/bProcess3"/>
    <dgm:cxn modelId="{C7D7662E-9020-4AB7-BBB8-41318DF9ED53}" srcId="{61A24871-3F34-4725-9F81-7F096458BE45}" destId="{964EA184-895D-43A4-9214-7DE4F447C6C3}" srcOrd="1" destOrd="0" parTransId="{9F175B7C-8E46-4611-B305-61CF79684ED5}" sibTransId="{78F5BE49-19E3-4032-8E10-348C31FDCD9E}"/>
    <dgm:cxn modelId="{898AB82E-73D8-46FC-BE02-8ADD0505CD9B}" type="presOf" srcId="{964EA184-895D-43A4-9214-7DE4F447C6C3}" destId="{910FE189-162D-436B-BC3A-A28E7F9A78EC}" srcOrd="0" destOrd="2" presId="urn:microsoft.com/office/officeart/2005/8/layout/bProcess3"/>
    <dgm:cxn modelId="{6607BA35-BCAB-4CA0-8304-92EC138039B2}" type="presOf" srcId="{21165490-D8C0-42FC-B508-CD3ECA1A7391}" destId="{A0823226-7682-45A7-B08E-13B4E136DD5D}" srcOrd="0" destOrd="1" presId="urn:microsoft.com/office/officeart/2005/8/layout/bProcess3"/>
    <dgm:cxn modelId="{8F3CD835-61C8-4AFF-BBB6-88B7370C5527}" type="presOf" srcId="{64C9B54F-4A6C-4A7D-84E6-2DFBFAB7EAA5}" destId="{944DFCDB-938A-494D-BDC1-26F746AC213A}" srcOrd="0" destOrd="5" presId="urn:microsoft.com/office/officeart/2005/8/layout/bProcess3"/>
    <dgm:cxn modelId="{1BBE5337-7FDB-4799-95A5-7E03FB861C57}" srcId="{422225C4-1B7D-45C5-8067-299CC96796BD}" destId="{7AEEBFED-0BCC-46BD-83DA-FE2DFC6C5B78}" srcOrd="2" destOrd="0" parTransId="{59D73620-9A1C-4436-92CE-64BD796DBEDE}" sibTransId="{B0399563-15AD-4653-8AB0-1E6952B06024}"/>
    <dgm:cxn modelId="{09E34640-2D2E-448D-BE36-7F1CF36323E9}" srcId="{219E522D-A725-4B9B-91CA-FAAADD32EFE4}" destId="{B3337E86-5F26-4E08-89D8-33B03826328B}" srcOrd="1" destOrd="0" parTransId="{3646FA37-8FC6-4FE3-B915-0ADA38A3BA46}" sibTransId="{FB8A2EB1-5EE2-471D-B5D9-F944821A07DD}"/>
    <dgm:cxn modelId="{B62B8862-9F96-40E9-9B35-CEDE5217F2A3}" type="presOf" srcId="{F902A41A-33BD-4C31-A616-52C65EF3B97E}" destId="{FA76F7AD-1FF3-4C2F-8812-E022A657E7EA}" srcOrd="0" destOrd="0" presId="urn:microsoft.com/office/officeart/2005/8/layout/bProcess3"/>
    <dgm:cxn modelId="{1EADEF62-79B0-492A-AE3F-D4551B02A21D}" type="presOf" srcId="{F902A41A-33BD-4C31-A616-52C65EF3B97E}" destId="{D4D5CAE4-47E6-4C83-AAEF-407AC3C8FADE}" srcOrd="1" destOrd="0" presId="urn:microsoft.com/office/officeart/2005/8/layout/bProcess3"/>
    <dgm:cxn modelId="{FBA9B265-A9D6-4F20-B013-C4AA95B00204}" type="presOf" srcId="{DC81D3EC-8AF4-408F-9D23-3BAA9CBAFD55}" destId="{944DFCDB-938A-494D-BDC1-26F746AC213A}" srcOrd="0" destOrd="6" presId="urn:microsoft.com/office/officeart/2005/8/layout/bProcess3"/>
    <dgm:cxn modelId="{E82EB467-7234-411F-9073-0C20584B9A07}" type="presOf" srcId="{7AEEBFED-0BCC-46BD-83DA-FE2DFC6C5B78}" destId="{4EFF93A0-DF72-4A08-A175-38039D2EC5F1}" srcOrd="0" destOrd="3" presId="urn:microsoft.com/office/officeart/2005/8/layout/bProcess3"/>
    <dgm:cxn modelId="{1EDF3D68-B5FA-4096-85EB-40C666C7D0F8}" srcId="{422225C4-1B7D-45C5-8067-299CC96796BD}" destId="{77E12556-F641-44F3-BE2C-900738650E10}" srcOrd="6" destOrd="0" parTransId="{C92AF251-EE08-430F-9197-BB1B104FBC46}" sibTransId="{76E4FE13-E2FA-4945-8C69-BE2A0B37A1B0}"/>
    <dgm:cxn modelId="{B3DA814D-CDFF-41B6-8A61-C3DB8412825E}" type="presOf" srcId="{33FA3DA5-BEFC-4FFC-89C0-E4663945AD2D}" destId="{66EC923B-64F8-434B-845F-2661B3F9A246}" srcOrd="0" destOrd="0" presId="urn:microsoft.com/office/officeart/2005/8/layout/bProcess3"/>
    <dgm:cxn modelId="{34EA2C70-F0D0-44F3-847C-2F5E4B46D12C}" type="presOf" srcId="{FABC6ED8-0DC9-4E39-B0BB-965CF3068C0E}" destId="{A0823226-7682-45A7-B08E-13B4E136DD5D}" srcOrd="0" destOrd="0" presId="urn:microsoft.com/office/officeart/2005/8/layout/bProcess3"/>
    <dgm:cxn modelId="{D219A576-464D-468B-9082-8B7534154A65}" srcId="{FABC6ED8-0DC9-4E39-B0BB-965CF3068C0E}" destId="{21165490-D8C0-42FC-B508-CD3ECA1A7391}" srcOrd="0" destOrd="0" parTransId="{73840FF3-F8B6-4217-87FE-DE3D76E1E88B}" sibTransId="{49CD2626-7EAC-4354-93A4-D0AAA0C4D807}"/>
    <dgm:cxn modelId="{0327EF56-5F33-476E-B58D-A16E630669AC}" type="presOf" srcId="{34B087E3-D944-4004-A780-5B7ED80AD467}" destId="{D6C59F6D-9962-4618-B06D-4EC17226D014}" srcOrd="1" destOrd="0" presId="urn:microsoft.com/office/officeart/2005/8/layout/bProcess3"/>
    <dgm:cxn modelId="{9FEE2C78-3586-4BA6-B6BB-9D662B3C91D2}" type="presOf" srcId="{335E975C-20FD-4BEA-B8B7-1D3E62679801}" destId="{4EFF93A0-DF72-4A08-A175-38039D2EC5F1}" srcOrd="0" destOrd="5" presId="urn:microsoft.com/office/officeart/2005/8/layout/bProcess3"/>
    <dgm:cxn modelId="{75F4EC58-23D0-40BB-95A1-F4618036F7E2}" type="presOf" srcId="{D7267390-93BC-46F9-8F39-12924732842F}" destId="{4EFF93A0-DF72-4A08-A175-38039D2EC5F1}" srcOrd="0" destOrd="6" presId="urn:microsoft.com/office/officeart/2005/8/layout/bProcess3"/>
    <dgm:cxn modelId="{E8DDAF7B-30E4-4531-A83E-CEBD32EF8ABF}" type="presOf" srcId="{77E12556-F641-44F3-BE2C-900738650E10}" destId="{4EFF93A0-DF72-4A08-A175-38039D2EC5F1}" srcOrd="0" destOrd="7" presId="urn:microsoft.com/office/officeart/2005/8/layout/bProcess3"/>
    <dgm:cxn modelId="{08E3E884-559B-4D62-A805-5CB6E009D4B1}" srcId="{FABC6ED8-0DC9-4E39-B0BB-965CF3068C0E}" destId="{DEDAF4FC-62BA-43D8-9D8D-9AC5C2426F2E}" srcOrd="5" destOrd="0" parTransId="{EFE1CCF1-727F-47E4-A11E-7A87073703E1}" sibTransId="{1F606CEC-240A-4534-8A63-3B55471D17C9}"/>
    <dgm:cxn modelId="{C66D1686-9B00-49BF-BCFC-254C7932E4CA}" type="presOf" srcId="{5F2472BA-A4F0-412E-A851-A5606CF83050}" destId="{910FE189-162D-436B-BC3A-A28E7F9A78EC}" srcOrd="0" destOrd="1" presId="urn:microsoft.com/office/officeart/2005/8/layout/bProcess3"/>
    <dgm:cxn modelId="{37C32488-A97B-44DB-AFAF-8CB3E7FD175C}" srcId="{219E522D-A725-4B9B-91CA-FAAADD32EFE4}" destId="{D133D91F-9F1C-4C18-937E-DB8A9A289DDD}" srcOrd="0" destOrd="0" parTransId="{F3D4FEF7-5899-4589-BFB6-9B43C03475D6}" sibTransId="{5C811B99-BA0C-44E2-BB47-B921B7A24D01}"/>
    <dgm:cxn modelId="{A58F4A89-BF44-463C-A3D0-B9381EF46998}" srcId="{33FA3DA5-BEFC-4FFC-89C0-E4663945AD2D}" destId="{422225C4-1B7D-45C5-8067-299CC96796BD}" srcOrd="0" destOrd="0" parTransId="{1D85CD97-706D-45C0-8BD3-0D79F98DBDD0}" sibTransId="{34B087E3-D944-4004-A780-5B7ED80AD467}"/>
    <dgm:cxn modelId="{E36DFE8F-C271-4213-89F2-4408961A83D5}" srcId="{FABC6ED8-0DC9-4E39-B0BB-965CF3068C0E}" destId="{2A822768-86C0-4F4D-A6E6-B7AB72D339A7}" srcOrd="4" destOrd="0" parTransId="{F53EBACD-DF96-45FE-9F82-E9FD5E643EC3}" sibTransId="{FEED2F72-0717-4464-AEAA-E83787F708CF}"/>
    <dgm:cxn modelId="{5F3BAA96-B4B2-46B6-9963-50FD135ADE85}" type="presOf" srcId="{2CC3ED2D-9DB4-4D67-91BE-9046E6C95D6F}" destId="{4EFF93A0-DF72-4A08-A175-38039D2EC5F1}" srcOrd="0" destOrd="2" presId="urn:microsoft.com/office/officeart/2005/8/layout/bProcess3"/>
    <dgm:cxn modelId="{40E3CF97-1A3A-4EBE-94C1-D4219DD57208}" srcId="{422225C4-1B7D-45C5-8067-299CC96796BD}" destId="{D7267390-93BC-46F9-8F39-12924732842F}" srcOrd="5" destOrd="0" parTransId="{6CEAED54-32A0-4425-AD5F-95237BEFC48E}" sibTransId="{DE19FAA7-78F1-4156-A9D8-F3AC2AE51DF1}"/>
    <dgm:cxn modelId="{BE55A499-C770-49E8-96F3-3BC7CE799E60}" srcId="{33FA3DA5-BEFC-4FFC-89C0-E4663945AD2D}" destId="{FABC6ED8-0DC9-4E39-B0BB-965CF3068C0E}" srcOrd="3" destOrd="0" parTransId="{38F018D2-381B-4EB5-B7A4-E46014E5FD84}" sibTransId="{64A6ECEE-FA39-407D-B388-3AD1223E785F}"/>
    <dgm:cxn modelId="{A81CDE9A-E0BF-41D9-93EF-8354CE36E0B5}" type="presOf" srcId="{2A822768-86C0-4F4D-A6E6-B7AB72D339A7}" destId="{A0823226-7682-45A7-B08E-13B4E136DD5D}" srcOrd="0" destOrd="5" presId="urn:microsoft.com/office/officeart/2005/8/layout/bProcess3"/>
    <dgm:cxn modelId="{9328979D-02B7-49E1-98B9-9C3EFD54E14F}" srcId="{219E522D-A725-4B9B-91CA-FAAADD32EFE4}" destId="{AA40CCB5-F32F-439D-B736-16C85DC58C7B}" srcOrd="3" destOrd="0" parTransId="{D6E409DA-67AB-45A7-9848-91BB12CBCA9D}" sibTransId="{433A0B55-3B5C-42FB-9B86-B2B503CD2662}"/>
    <dgm:cxn modelId="{4FCA879E-105E-492A-B6A0-0CF7FFEB0F97}" type="presOf" srcId="{61A24871-3F34-4725-9F81-7F096458BE45}" destId="{910FE189-162D-436B-BC3A-A28E7F9A78EC}" srcOrd="0" destOrd="0" presId="urn:microsoft.com/office/officeart/2005/8/layout/bProcess3"/>
    <dgm:cxn modelId="{BFFF52A5-AD98-405A-AA7B-54DD8F67F78B}" srcId="{219E522D-A725-4B9B-91CA-FAAADD32EFE4}" destId="{DC81D3EC-8AF4-408F-9D23-3BAA9CBAFD55}" srcOrd="5" destOrd="0" parTransId="{7810B37A-5953-4DF0-B297-5EB058C56575}" sibTransId="{14444BFF-9903-48E5-B805-BB14EF69DD81}"/>
    <dgm:cxn modelId="{A757B6AA-B4CE-4F83-AE5D-0231DBB35194}" type="presOf" srcId="{D133D91F-9F1C-4C18-937E-DB8A9A289DDD}" destId="{944DFCDB-938A-494D-BDC1-26F746AC213A}" srcOrd="0" destOrd="1" presId="urn:microsoft.com/office/officeart/2005/8/layout/bProcess3"/>
    <dgm:cxn modelId="{5C481CAB-49D1-40F0-8EE7-ECA983C38F1C}" srcId="{33FA3DA5-BEFC-4FFC-89C0-E4663945AD2D}" destId="{61A24871-3F34-4725-9F81-7F096458BE45}" srcOrd="2" destOrd="0" parTransId="{EE1DE833-F7D0-4875-B6EB-4CFF4EDC0138}" sibTransId="{61D5F771-9BFA-44FF-9180-E493130DF680}"/>
    <dgm:cxn modelId="{E1D1CCAB-3295-4C13-A139-6D65DA191121}" srcId="{33FA3DA5-BEFC-4FFC-89C0-E4663945AD2D}" destId="{219E522D-A725-4B9B-91CA-FAAADD32EFE4}" srcOrd="1" destOrd="0" parTransId="{E6660B1A-64D2-4F8D-BFAF-4B4CE35B4677}" sibTransId="{F902A41A-33BD-4C31-A616-52C65EF3B97E}"/>
    <dgm:cxn modelId="{9B39AFAF-2781-4201-9A79-6CA942E72A72}" srcId="{FABC6ED8-0DC9-4E39-B0BB-965CF3068C0E}" destId="{2B998C9D-C1B1-42E6-B645-06B59707143F}" srcOrd="3" destOrd="0" parTransId="{5E12C32F-DD79-4285-A55C-F3780BC8C22F}" sibTransId="{DADD4B4F-1C9F-4A6D-B35D-515788F4FC1E}"/>
    <dgm:cxn modelId="{7C43A3B7-BC63-42B9-BDCE-16D634996694}" srcId="{219E522D-A725-4B9B-91CA-FAAADD32EFE4}" destId="{64C9B54F-4A6C-4A7D-84E6-2DFBFAB7EAA5}" srcOrd="4" destOrd="0" parTransId="{1F5355A2-2B61-418E-BE8D-72210344A7E6}" sibTransId="{81EE5251-DAFD-498A-9004-D6C54F43B8C0}"/>
    <dgm:cxn modelId="{846743BB-5DDB-4736-8AD4-0588C99309F3}" type="presOf" srcId="{B3337E86-5F26-4E08-89D8-33B03826328B}" destId="{944DFCDB-938A-494D-BDC1-26F746AC213A}" srcOrd="0" destOrd="2" presId="urn:microsoft.com/office/officeart/2005/8/layout/bProcess3"/>
    <dgm:cxn modelId="{D82CD1BB-E9AA-450C-9C09-5D67420E6AEB}" type="presOf" srcId="{44C96464-F966-4EB7-B1ED-1AA5AA597DE8}" destId="{910FE189-162D-436B-BC3A-A28E7F9A78EC}" srcOrd="0" destOrd="3" presId="urn:microsoft.com/office/officeart/2005/8/layout/bProcess3"/>
    <dgm:cxn modelId="{064E75BE-DF3C-4C20-A7E9-F9A1E1EA8F64}" type="presOf" srcId="{34B087E3-D944-4004-A780-5B7ED80AD467}" destId="{5C58294B-0E59-4BFB-8F97-E61BB4761C5B}" srcOrd="0" destOrd="0" presId="urn:microsoft.com/office/officeart/2005/8/layout/bProcess3"/>
    <dgm:cxn modelId="{2EDA16CD-6EF9-480E-B032-3E5A9409191F}" srcId="{422225C4-1B7D-45C5-8067-299CC96796BD}" destId="{335E975C-20FD-4BEA-B8B7-1D3E62679801}" srcOrd="4" destOrd="0" parTransId="{568D0196-6839-4DE1-8C6B-F2ED0ABAA128}" sibTransId="{C089FA12-77E5-40A1-A4E8-E916F3F6E1A7}"/>
    <dgm:cxn modelId="{B33AB7D7-4C07-4AB4-9FFF-5FFD9BCA1E89}" srcId="{61A24871-3F34-4725-9F81-7F096458BE45}" destId="{5F2472BA-A4F0-412E-A851-A5606CF83050}" srcOrd="0" destOrd="0" parTransId="{60E1A28C-4954-4EFA-9B38-BC0EF7D01DB3}" sibTransId="{FC40FF40-BE72-427F-8E26-651142551DED}"/>
    <dgm:cxn modelId="{4F5672DA-EF5A-4EAE-9E2F-E7EE66FED120}" type="presOf" srcId="{219E522D-A725-4B9B-91CA-FAAADD32EFE4}" destId="{944DFCDB-938A-494D-BDC1-26F746AC213A}" srcOrd="0" destOrd="0" presId="urn:microsoft.com/office/officeart/2005/8/layout/bProcess3"/>
    <dgm:cxn modelId="{5B316CDB-1610-448B-8714-CA86561F801E}" type="presOf" srcId="{AA40CCB5-F32F-439D-B736-16C85DC58C7B}" destId="{944DFCDB-938A-494D-BDC1-26F746AC213A}" srcOrd="0" destOrd="4" presId="urn:microsoft.com/office/officeart/2005/8/layout/bProcess3"/>
    <dgm:cxn modelId="{EA41FADD-2489-455E-9206-B2E81FDAB16D}" type="presOf" srcId="{DEDAF4FC-62BA-43D8-9D8D-9AC5C2426F2E}" destId="{A0823226-7682-45A7-B08E-13B4E136DD5D}" srcOrd="0" destOrd="6" presId="urn:microsoft.com/office/officeart/2005/8/layout/bProcess3"/>
    <dgm:cxn modelId="{63F747E3-EBA8-472B-BD1F-72BEBB69DE31}" type="presOf" srcId="{61D5F771-9BFA-44FF-9180-E493130DF680}" destId="{451E6E37-80BA-444E-BA86-62616EBC14AB}" srcOrd="0" destOrd="0" presId="urn:microsoft.com/office/officeart/2005/8/layout/bProcess3"/>
    <dgm:cxn modelId="{2543B9E7-BA5A-4FB8-BDF7-98E3EE598DB6}" srcId="{422225C4-1B7D-45C5-8067-299CC96796BD}" destId="{B93625B4-FB9C-468A-92A5-255956B3E1BD}" srcOrd="3" destOrd="0" parTransId="{76013F61-F062-4343-BAC2-61D907294CB3}" sibTransId="{D45CBAE6-BEF3-45BE-95BD-F79B2B33D930}"/>
    <dgm:cxn modelId="{A860D5E8-AF05-420F-9B13-A1D4DB516C0B}" type="presOf" srcId="{A25432AC-0700-432B-97E1-566D3B5747AC}" destId="{944DFCDB-938A-494D-BDC1-26F746AC213A}" srcOrd="0" destOrd="3" presId="urn:microsoft.com/office/officeart/2005/8/layout/bProcess3"/>
    <dgm:cxn modelId="{DDD3FBF1-EFE9-4FE9-9377-35DE455E3C8F}" srcId="{219E522D-A725-4B9B-91CA-FAAADD32EFE4}" destId="{A25432AC-0700-432B-97E1-566D3B5747AC}" srcOrd="2" destOrd="0" parTransId="{E3895D02-B3F9-4CB3-BACB-5BCDEA2B1FAB}" sibTransId="{ABD4A111-EC37-4D69-BFDE-DB8A21D4A611}"/>
    <dgm:cxn modelId="{AB885FF4-60B1-4662-9494-A5F477F7B360}" type="presOf" srcId="{61D5F771-9BFA-44FF-9180-E493130DF680}" destId="{E5B557DB-C0CF-4BB0-9598-FB084BE05A25}" srcOrd="1" destOrd="0" presId="urn:microsoft.com/office/officeart/2005/8/layout/bProcess3"/>
    <dgm:cxn modelId="{900E82F6-571E-4DAF-AD7D-FE4B8982BBB4}" srcId="{FABC6ED8-0DC9-4E39-B0BB-965CF3068C0E}" destId="{D2FD5342-19D2-45B6-A51C-E6B64F919E5F}" srcOrd="1" destOrd="0" parTransId="{05A89DB4-6809-4EEB-981B-C890C74AD754}" sibTransId="{0D35B9D3-E9B7-4CE6-8209-CABF0C8E1191}"/>
    <dgm:cxn modelId="{38795CFE-7950-4C30-949D-922209FD3906}" type="presOf" srcId="{B93625B4-FB9C-468A-92A5-255956B3E1BD}" destId="{4EFF93A0-DF72-4A08-A175-38039D2EC5F1}" srcOrd="0" destOrd="4" presId="urn:microsoft.com/office/officeart/2005/8/layout/bProcess3"/>
    <dgm:cxn modelId="{1A1071A4-0386-4197-B535-092231A52F9C}" type="presParOf" srcId="{66EC923B-64F8-434B-845F-2661B3F9A246}" destId="{4EFF93A0-DF72-4A08-A175-38039D2EC5F1}" srcOrd="0" destOrd="0" presId="urn:microsoft.com/office/officeart/2005/8/layout/bProcess3"/>
    <dgm:cxn modelId="{CC995287-66DE-4686-B49E-ACDF556E794C}" type="presParOf" srcId="{66EC923B-64F8-434B-845F-2661B3F9A246}" destId="{5C58294B-0E59-4BFB-8F97-E61BB4761C5B}" srcOrd="1" destOrd="0" presId="urn:microsoft.com/office/officeart/2005/8/layout/bProcess3"/>
    <dgm:cxn modelId="{02A80B35-02EA-477F-8BC2-9AADED2DAC99}" type="presParOf" srcId="{5C58294B-0E59-4BFB-8F97-E61BB4761C5B}" destId="{D6C59F6D-9962-4618-B06D-4EC17226D014}" srcOrd="0" destOrd="0" presId="urn:microsoft.com/office/officeart/2005/8/layout/bProcess3"/>
    <dgm:cxn modelId="{E9513CC9-54F6-442A-B73A-55E9EED3085E}" type="presParOf" srcId="{66EC923B-64F8-434B-845F-2661B3F9A246}" destId="{944DFCDB-938A-494D-BDC1-26F746AC213A}" srcOrd="2" destOrd="0" presId="urn:microsoft.com/office/officeart/2005/8/layout/bProcess3"/>
    <dgm:cxn modelId="{0C9C2330-3B35-47F1-9488-8A0D882AE4B1}" type="presParOf" srcId="{66EC923B-64F8-434B-845F-2661B3F9A246}" destId="{FA76F7AD-1FF3-4C2F-8812-E022A657E7EA}" srcOrd="3" destOrd="0" presId="urn:microsoft.com/office/officeart/2005/8/layout/bProcess3"/>
    <dgm:cxn modelId="{4A4517B6-CB70-46D4-9B69-4AF0F191E506}" type="presParOf" srcId="{FA76F7AD-1FF3-4C2F-8812-E022A657E7EA}" destId="{D4D5CAE4-47E6-4C83-AAEF-407AC3C8FADE}" srcOrd="0" destOrd="0" presId="urn:microsoft.com/office/officeart/2005/8/layout/bProcess3"/>
    <dgm:cxn modelId="{B496523B-3C5D-490E-BFCA-4BADEEF7D219}" type="presParOf" srcId="{66EC923B-64F8-434B-845F-2661B3F9A246}" destId="{910FE189-162D-436B-BC3A-A28E7F9A78EC}" srcOrd="4" destOrd="0" presId="urn:microsoft.com/office/officeart/2005/8/layout/bProcess3"/>
    <dgm:cxn modelId="{11830E95-1734-46F0-9C96-AD2F573F6D0D}" type="presParOf" srcId="{66EC923B-64F8-434B-845F-2661B3F9A246}" destId="{451E6E37-80BA-444E-BA86-62616EBC14AB}" srcOrd="5" destOrd="0" presId="urn:microsoft.com/office/officeart/2005/8/layout/bProcess3"/>
    <dgm:cxn modelId="{1F8147A2-FB9E-49D0-97F8-9CA01B37710A}" type="presParOf" srcId="{451E6E37-80BA-444E-BA86-62616EBC14AB}" destId="{E5B557DB-C0CF-4BB0-9598-FB084BE05A25}" srcOrd="0" destOrd="0" presId="urn:microsoft.com/office/officeart/2005/8/layout/bProcess3"/>
    <dgm:cxn modelId="{DD059AC1-472D-4C2F-8F79-F06B98A97BD2}" type="presParOf" srcId="{66EC923B-64F8-434B-845F-2661B3F9A246}" destId="{A0823226-7682-45A7-B08E-13B4E136DD5D}"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E0E8C9-5ACB-4305-AC24-A593D36392A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9B10740-C298-4E2F-9EB5-94AF2881736A}">
      <dgm:prSet phldrT="[Text]" custT="1"/>
      <dgm:spPr/>
      <dgm:t>
        <a:bodyPr/>
        <a:lstStyle/>
        <a:p>
          <a:pPr algn="ctr"/>
          <a:r>
            <a:rPr lang="en-ZA" sz="1000" b="0" i="0" u="none" strike="noStrike" dirty="0">
              <a:solidFill>
                <a:schemeClr val="tx1"/>
              </a:solidFill>
              <a:effectLst/>
              <a:latin typeface="Calibri" panose="020F0502020204030204" pitchFamily="34" charset="0"/>
            </a:rPr>
            <a:t>Marine Motorman Higher Grade Programme</a:t>
          </a:r>
          <a:endParaRPr lang="en-US" sz="1000" dirty="0">
            <a:solidFill>
              <a:schemeClr val="tx1"/>
            </a:solidFill>
          </a:endParaRPr>
        </a:p>
      </dgm:t>
    </dgm:pt>
    <dgm:pt modelId="{F24ABD4C-C8BE-4B21-A51A-2989DD231E54}" type="parTrans" cxnId="{C8966D4C-9587-437B-B3D4-F1394A45F8D6}">
      <dgm:prSet/>
      <dgm:spPr/>
      <dgm:t>
        <a:bodyPr/>
        <a:lstStyle/>
        <a:p>
          <a:pPr algn="ctr"/>
          <a:endParaRPr lang="en-US" sz="3600">
            <a:solidFill>
              <a:schemeClr val="bg1"/>
            </a:solidFill>
          </a:endParaRPr>
        </a:p>
      </dgm:t>
    </dgm:pt>
    <dgm:pt modelId="{F59B7322-2595-4DB6-9135-CA93C2F856AF}" type="sibTrans" cxnId="{C8966D4C-9587-437B-B3D4-F1394A45F8D6}">
      <dgm:prSet/>
      <dgm:spPr/>
      <dgm:t>
        <a:bodyPr/>
        <a:lstStyle/>
        <a:p>
          <a:pPr algn="ctr"/>
          <a:endParaRPr lang="en-US" sz="3600">
            <a:solidFill>
              <a:schemeClr val="bg1"/>
            </a:solidFill>
          </a:endParaRPr>
        </a:p>
      </dgm:t>
    </dgm:pt>
    <dgm:pt modelId="{4892A779-8534-45E8-A594-317F4B203383}">
      <dgm:prSet phldrT="[Text]" custT="1"/>
      <dgm:spPr/>
      <dgm:t>
        <a:bodyPr/>
        <a:lstStyle/>
        <a:p>
          <a:pPr algn="ctr"/>
          <a:r>
            <a:rPr lang="en-ZA" sz="1000" b="0" i="0" u="none" strike="noStrike">
              <a:solidFill>
                <a:schemeClr val="tx1"/>
              </a:solidFill>
              <a:effectLst/>
              <a:latin typeface="Calibri" panose="020F0502020204030204" pitchFamily="34" charset="0"/>
            </a:rPr>
            <a:t>2 March 2020– 1 March 2023</a:t>
          </a:r>
          <a:endParaRPr lang="en-US" sz="1000" dirty="0">
            <a:solidFill>
              <a:schemeClr val="tx1"/>
            </a:solidFill>
          </a:endParaRPr>
        </a:p>
      </dgm:t>
    </dgm:pt>
    <dgm:pt modelId="{5F7EB389-F2D7-49B6-AE50-1580220A55CF}" type="parTrans" cxnId="{831D7B04-A4A4-487E-8FCE-5544E29F39FF}">
      <dgm:prSet/>
      <dgm:spPr/>
      <dgm:t>
        <a:bodyPr/>
        <a:lstStyle/>
        <a:p>
          <a:pPr algn="ctr"/>
          <a:endParaRPr lang="en-US" sz="3600">
            <a:solidFill>
              <a:schemeClr val="bg1"/>
            </a:solidFill>
          </a:endParaRPr>
        </a:p>
      </dgm:t>
    </dgm:pt>
    <dgm:pt modelId="{34B15970-2C28-4D8A-86DB-99AF35228BA2}" type="sibTrans" cxnId="{831D7B04-A4A4-487E-8FCE-5544E29F39FF}">
      <dgm:prSet/>
      <dgm:spPr/>
      <dgm:t>
        <a:bodyPr/>
        <a:lstStyle/>
        <a:p>
          <a:pPr algn="ctr"/>
          <a:endParaRPr lang="en-US" sz="3600">
            <a:solidFill>
              <a:schemeClr val="bg1"/>
            </a:solidFill>
          </a:endParaRPr>
        </a:p>
      </dgm:t>
    </dgm:pt>
    <dgm:pt modelId="{04E7555A-A351-430F-BFF1-7636FE3DC4F0}">
      <dgm:prSet phldrT="[Text]" custT="1"/>
      <dgm:spPr/>
      <dgm:t>
        <a:bodyPr/>
        <a:lstStyle/>
        <a:p>
          <a:pPr algn="ctr"/>
          <a:r>
            <a:rPr lang="en-ZA" sz="900" b="0" i="0" u="none" strike="noStrike">
              <a:solidFill>
                <a:schemeClr val="tx1"/>
              </a:solidFill>
              <a:effectLst/>
              <a:latin typeface="Calibri" panose="020F0502020204030204" pitchFamily="34" charset="0"/>
            </a:rPr>
            <a:t>2 March 2020– 1 March 2023</a:t>
          </a:r>
          <a:endParaRPr lang="en-US" sz="900" dirty="0">
            <a:solidFill>
              <a:schemeClr val="tx1"/>
            </a:solidFill>
          </a:endParaRPr>
        </a:p>
      </dgm:t>
    </dgm:pt>
    <dgm:pt modelId="{28F3C48D-15A9-4032-BE5D-666A2FEA00AB}" type="parTrans" cxnId="{E7EE2A57-0F03-4A4F-85BD-42D0CBB4455B}">
      <dgm:prSet/>
      <dgm:spPr/>
      <dgm:t>
        <a:bodyPr/>
        <a:lstStyle/>
        <a:p>
          <a:pPr algn="ctr"/>
          <a:endParaRPr lang="en-US" sz="3600">
            <a:solidFill>
              <a:schemeClr val="bg1"/>
            </a:solidFill>
          </a:endParaRPr>
        </a:p>
      </dgm:t>
    </dgm:pt>
    <dgm:pt modelId="{4BF2DD87-A5FF-4278-A02A-ABD73BB347ED}" type="sibTrans" cxnId="{E7EE2A57-0F03-4A4F-85BD-42D0CBB4455B}">
      <dgm:prSet/>
      <dgm:spPr/>
      <dgm:t>
        <a:bodyPr/>
        <a:lstStyle/>
        <a:p>
          <a:pPr algn="ctr"/>
          <a:endParaRPr lang="en-US" sz="3600">
            <a:solidFill>
              <a:schemeClr val="bg1"/>
            </a:solidFill>
          </a:endParaRPr>
        </a:p>
      </dgm:t>
    </dgm:pt>
    <dgm:pt modelId="{C576DFE2-B922-423E-AA2D-D2018816EFFF}">
      <dgm:prSet phldrT="[Text]" custT="1"/>
      <dgm:spPr/>
      <dgm:t>
        <a:bodyPr/>
        <a:lstStyle/>
        <a:p>
          <a:pPr algn="ctr"/>
          <a:r>
            <a:rPr lang="en-ZA" sz="900" b="0" i="0" u="none" strike="noStrike" dirty="0">
              <a:solidFill>
                <a:schemeClr val="tx1"/>
              </a:solidFill>
              <a:effectLst/>
              <a:latin typeface="Calibri" panose="020F0502020204030204" pitchFamily="34" charset="0"/>
            </a:rPr>
            <a:t>Marine Motorman Grade 2</a:t>
          </a:r>
          <a:endParaRPr lang="en-US" sz="900" dirty="0">
            <a:solidFill>
              <a:schemeClr val="tx1"/>
            </a:solidFill>
          </a:endParaRPr>
        </a:p>
      </dgm:t>
    </dgm:pt>
    <dgm:pt modelId="{1F6146E6-98FE-4F3B-9D22-574C4375AA63}" type="parTrans" cxnId="{4C82C2F4-4587-4EE8-8351-42CFCB35F2B5}">
      <dgm:prSet/>
      <dgm:spPr/>
      <dgm:t>
        <a:bodyPr/>
        <a:lstStyle/>
        <a:p>
          <a:pPr algn="ctr"/>
          <a:endParaRPr lang="en-US" sz="3600">
            <a:solidFill>
              <a:schemeClr val="bg1"/>
            </a:solidFill>
          </a:endParaRPr>
        </a:p>
      </dgm:t>
    </dgm:pt>
    <dgm:pt modelId="{D38282B1-9EB1-47B3-B319-B3B897CAB9A6}" type="sibTrans" cxnId="{4C82C2F4-4587-4EE8-8351-42CFCB35F2B5}">
      <dgm:prSet/>
      <dgm:spPr/>
      <dgm:t>
        <a:bodyPr/>
        <a:lstStyle/>
        <a:p>
          <a:pPr algn="ctr"/>
          <a:endParaRPr lang="en-US" sz="3600">
            <a:solidFill>
              <a:schemeClr val="bg1"/>
            </a:solidFill>
          </a:endParaRPr>
        </a:p>
      </dgm:t>
    </dgm:pt>
    <dgm:pt modelId="{E80CC22E-3DB8-4F40-B036-31AC6A25C862}">
      <dgm:prSet phldrT="[Text]" custT="1"/>
      <dgm:spPr/>
      <dgm:t>
        <a:bodyPr/>
        <a:lstStyle/>
        <a:p>
          <a:pPr algn="ctr"/>
          <a:r>
            <a:rPr lang="en-GB" sz="900" b="0" i="0" u="none" strike="noStrike" dirty="0">
              <a:solidFill>
                <a:schemeClr val="tx1"/>
              </a:solidFill>
              <a:effectLst/>
              <a:latin typeface="Calibri" panose="020F0502020204030204" pitchFamily="34" charset="0"/>
            </a:rPr>
            <a:t>Personal Safety and Social Responsibility</a:t>
          </a:r>
          <a:endParaRPr lang="en-US" sz="900" dirty="0">
            <a:solidFill>
              <a:schemeClr val="tx1"/>
            </a:solidFill>
          </a:endParaRPr>
        </a:p>
      </dgm:t>
    </dgm:pt>
    <dgm:pt modelId="{DBC49B7B-F2C0-4ACA-B4FD-4E150605C902}" type="parTrans" cxnId="{F3B369D7-F96E-4F89-8883-32BE66A1D807}">
      <dgm:prSet/>
      <dgm:spPr/>
      <dgm:t>
        <a:bodyPr/>
        <a:lstStyle/>
        <a:p>
          <a:pPr algn="ctr"/>
          <a:endParaRPr lang="en-US" sz="3600">
            <a:solidFill>
              <a:schemeClr val="bg1"/>
            </a:solidFill>
          </a:endParaRPr>
        </a:p>
      </dgm:t>
    </dgm:pt>
    <dgm:pt modelId="{A2DACF28-25F8-4D98-A187-2C903BADA2E9}" type="sibTrans" cxnId="{F3B369D7-F96E-4F89-8883-32BE66A1D807}">
      <dgm:prSet/>
      <dgm:spPr/>
      <dgm:t>
        <a:bodyPr/>
        <a:lstStyle/>
        <a:p>
          <a:pPr algn="ctr"/>
          <a:endParaRPr lang="en-US" sz="3600">
            <a:solidFill>
              <a:schemeClr val="bg1"/>
            </a:solidFill>
          </a:endParaRPr>
        </a:p>
      </dgm:t>
    </dgm:pt>
    <dgm:pt modelId="{46199562-199C-4FB1-A358-55A783F17F69}">
      <dgm:prSet phldrT="[Text]" custT="1"/>
      <dgm:spPr/>
      <dgm:t>
        <a:bodyPr/>
        <a:lstStyle/>
        <a:p>
          <a:pPr algn="ctr"/>
          <a:r>
            <a:rPr lang="en-ZA" sz="900" b="0" i="0" u="none" strike="noStrike">
              <a:solidFill>
                <a:schemeClr val="tx1"/>
              </a:solidFill>
              <a:effectLst/>
              <a:latin typeface="Calibri" panose="020F0502020204030204" pitchFamily="34" charset="0"/>
            </a:rPr>
            <a:t>2 March 2020– 1 March 2023</a:t>
          </a:r>
          <a:endParaRPr lang="en-US" sz="900" dirty="0">
            <a:solidFill>
              <a:schemeClr val="tx1"/>
            </a:solidFill>
          </a:endParaRPr>
        </a:p>
      </dgm:t>
    </dgm:pt>
    <dgm:pt modelId="{AB56091A-F141-4829-862F-3FA5E396DDF1}" type="parTrans" cxnId="{F12427B0-BE64-48AB-81A1-C17F2B271FE6}">
      <dgm:prSet/>
      <dgm:spPr/>
      <dgm:t>
        <a:bodyPr/>
        <a:lstStyle/>
        <a:p>
          <a:pPr algn="ctr"/>
          <a:endParaRPr lang="en-US" sz="3600">
            <a:solidFill>
              <a:schemeClr val="bg1"/>
            </a:solidFill>
          </a:endParaRPr>
        </a:p>
      </dgm:t>
    </dgm:pt>
    <dgm:pt modelId="{FF9D26E8-F721-4474-83B3-97BF89F540F4}" type="sibTrans" cxnId="{F12427B0-BE64-48AB-81A1-C17F2B271FE6}">
      <dgm:prSet/>
      <dgm:spPr/>
      <dgm:t>
        <a:bodyPr/>
        <a:lstStyle/>
        <a:p>
          <a:pPr algn="ctr"/>
          <a:endParaRPr lang="en-US" sz="3600">
            <a:solidFill>
              <a:schemeClr val="bg1"/>
            </a:solidFill>
          </a:endParaRPr>
        </a:p>
      </dgm:t>
    </dgm:pt>
    <dgm:pt modelId="{A5553B57-668F-4953-9756-1E60710092C9}">
      <dgm:prSet phldrT="[Text]" custT="1"/>
      <dgm:spPr/>
      <dgm:t>
        <a:bodyPr/>
        <a:lstStyle/>
        <a:p>
          <a:pPr algn="ctr" rtl="0"/>
          <a:r>
            <a:rPr lang="en-ZA" sz="900" b="0" i="0" u="none" dirty="0">
              <a:solidFill>
                <a:schemeClr val="tx1"/>
              </a:solidFill>
            </a:rPr>
            <a:t>Marine Engineer Officer Programme </a:t>
          </a:r>
          <a:r>
            <a:rPr lang="en-GB" sz="900" b="0" i="0" u="none" dirty="0">
              <a:solidFill>
                <a:schemeClr val="tx1"/>
              </a:solidFill>
            </a:rPr>
            <a:t>(as per SAMSA  Code):</a:t>
          </a:r>
          <a:r>
            <a:rPr lang="en-ZA" sz="900" b="0" i="0" u="none" dirty="0">
              <a:solidFill>
                <a:schemeClr val="tx1"/>
              </a:solidFill>
            </a:rPr>
            <a:t>Engineering Knowledge</a:t>
          </a:r>
          <a:endParaRPr lang="en-US" sz="900" dirty="0">
            <a:solidFill>
              <a:schemeClr val="tx1"/>
            </a:solidFill>
          </a:endParaRPr>
        </a:p>
      </dgm:t>
    </dgm:pt>
    <dgm:pt modelId="{D8A7E630-279F-43A4-B8D9-290508CEEE1D}" type="parTrans" cxnId="{FEA88617-3ABF-469A-96A3-AFFDE2219469}">
      <dgm:prSet/>
      <dgm:spPr/>
      <dgm:t>
        <a:bodyPr/>
        <a:lstStyle/>
        <a:p>
          <a:pPr algn="ctr"/>
          <a:endParaRPr lang="en-US" sz="3600">
            <a:solidFill>
              <a:schemeClr val="bg1"/>
            </a:solidFill>
          </a:endParaRPr>
        </a:p>
      </dgm:t>
    </dgm:pt>
    <dgm:pt modelId="{F0726EBA-3944-4F99-9233-524638EDB133}" type="sibTrans" cxnId="{FEA88617-3ABF-469A-96A3-AFFDE2219469}">
      <dgm:prSet/>
      <dgm:spPr/>
      <dgm:t>
        <a:bodyPr/>
        <a:lstStyle/>
        <a:p>
          <a:pPr algn="ctr"/>
          <a:endParaRPr lang="en-US" sz="3600">
            <a:solidFill>
              <a:schemeClr val="bg1"/>
            </a:solidFill>
          </a:endParaRPr>
        </a:p>
      </dgm:t>
    </dgm:pt>
    <dgm:pt modelId="{2E995245-3927-43E1-A9DB-3340AE21ED63}">
      <dgm:prSet phldrT="[Text]" custT="1"/>
      <dgm:spPr/>
      <dgm:t>
        <a:bodyPr/>
        <a:lstStyle/>
        <a:p>
          <a:pPr algn="ctr"/>
          <a:r>
            <a:rPr lang="en-GB" sz="900" b="0" i="0" u="none" strike="noStrike" dirty="0">
              <a:solidFill>
                <a:schemeClr val="tx1"/>
              </a:solidFill>
              <a:effectLst/>
              <a:latin typeface="Calibri" panose="020F0502020204030204" pitchFamily="34" charset="0"/>
            </a:rPr>
            <a:t>Marine Engineer Combined Workshop Skills Training</a:t>
          </a:r>
          <a:endParaRPr lang="en-US" sz="900" dirty="0">
            <a:solidFill>
              <a:schemeClr val="tx1"/>
            </a:solidFill>
          </a:endParaRPr>
        </a:p>
      </dgm:t>
    </dgm:pt>
    <dgm:pt modelId="{BE674DD8-526C-498A-B03E-151144686786}" type="parTrans" cxnId="{77A2177C-F955-4DFB-A7B9-FA5A9C0A844B}">
      <dgm:prSet/>
      <dgm:spPr/>
      <dgm:t>
        <a:bodyPr/>
        <a:lstStyle/>
        <a:p>
          <a:pPr algn="ctr"/>
          <a:endParaRPr lang="en-US" sz="3600">
            <a:solidFill>
              <a:schemeClr val="bg1"/>
            </a:solidFill>
          </a:endParaRPr>
        </a:p>
      </dgm:t>
    </dgm:pt>
    <dgm:pt modelId="{627A216D-6654-4D69-9592-E08A688A9B4F}" type="sibTrans" cxnId="{77A2177C-F955-4DFB-A7B9-FA5A9C0A844B}">
      <dgm:prSet/>
      <dgm:spPr/>
      <dgm:t>
        <a:bodyPr/>
        <a:lstStyle/>
        <a:p>
          <a:pPr algn="ctr"/>
          <a:endParaRPr lang="en-US" sz="3600">
            <a:solidFill>
              <a:schemeClr val="bg1"/>
            </a:solidFill>
          </a:endParaRPr>
        </a:p>
      </dgm:t>
    </dgm:pt>
    <dgm:pt modelId="{9AA650F1-F8C8-4674-A308-D22B4EB2BD54}">
      <dgm:prSet custT="1"/>
      <dgm:spPr/>
      <dgm:t>
        <a:bodyPr/>
        <a:lstStyle/>
        <a:p>
          <a:pPr algn="ctr"/>
          <a:r>
            <a:rPr lang="en-ZA" sz="900" b="0" i="0" u="none" dirty="0">
              <a:solidFill>
                <a:schemeClr val="tx1"/>
              </a:solidFill>
            </a:rPr>
            <a:t>Naval Architecture -Marine Law</a:t>
          </a:r>
          <a:endParaRPr lang="en-ZA" sz="900" dirty="0">
            <a:solidFill>
              <a:schemeClr val="tx1"/>
            </a:solidFill>
          </a:endParaRPr>
        </a:p>
      </dgm:t>
    </dgm:pt>
    <dgm:pt modelId="{0E99A775-2928-444F-8EAC-77667FF330A9}" type="parTrans" cxnId="{1683CA25-95B7-41D0-BEC2-3DFA0EA0733C}">
      <dgm:prSet/>
      <dgm:spPr/>
      <dgm:t>
        <a:bodyPr/>
        <a:lstStyle/>
        <a:p>
          <a:pPr algn="ctr"/>
          <a:endParaRPr lang="en-US" sz="3600">
            <a:solidFill>
              <a:schemeClr val="bg1"/>
            </a:solidFill>
          </a:endParaRPr>
        </a:p>
      </dgm:t>
    </dgm:pt>
    <dgm:pt modelId="{14AD6E95-3D5B-46CB-883D-9621DDF29665}" type="sibTrans" cxnId="{1683CA25-95B7-41D0-BEC2-3DFA0EA0733C}">
      <dgm:prSet/>
      <dgm:spPr/>
      <dgm:t>
        <a:bodyPr/>
        <a:lstStyle/>
        <a:p>
          <a:pPr algn="ctr"/>
          <a:endParaRPr lang="en-US" sz="3600">
            <a:solidFill>
              <a:schemeClr val="bg1"/>
            </a:solidFill>
          </a:endParaRPr>
        </a:p>
      </dgm:t>
    </dgm:pt>
    <dgm:pt modelId="{0AC4F853-BE00-42CF-969E-6172918F7DBA}">
      <dgm:prSet phldrT="[Text]" custT="1"/>
      <dgm:spPr/>
      <dgm:t>
        <a:bodyPr/>
        <a:lstStyle/>
        <a:p>
          <a:pPr algn="ctr"/>
          <a:endParaRPr lang="en-US" sz="900" dirty="0">
            <a:solidFill>
              <a:schemeClr val="tx1"/>
            </a:solidFill>
          </a:endParaRPr>
        </a:p>
      </dgm:t>
    </dgm:pt>
    <dgm:pt modelId="{F19F49F5-AFEF-459B-9E85-4E08AB47DA87}" type="parTrans" cxnId="{562A8E8D-0FCC-4CCA-9047-7B065E8ACF1F}">
      <dgm:prSet/>
      <dgm:spPr/>
      <dgm:t>
        <a:bodyPr/>
        <a:lstStyle/>
        <a:p>
          <a:pPr algn="ctr"/>
          <a:endParaRPr lang="en-US" sz="3600">
            <a:solidFill>
              <a:schemeClr val="bg1"/>
            </a:solidFill>
          </a:endParaRPr>
        </a:p>
      </dgm:t>
    </dgm:pt>
    <dgm:pt modelId="{87D93248-40F1-4614-BCD4-EC3994ACBF01}" type="sibTrans" cxnId="{562A8E8D-0FCC-4CCA-9047-7B065E8ACF1F}">
      <dgm:prSet/>
      <dgm:spPr/>
      <dgm:t>
        <a:bodyPr/>
        <a:lstStyle/>
        <a:p>
          <a:pPr algn="ctr"/>
          <a:endParaRPr lang="en-US" sz="3600">
            <a:solidFill>
              <a:schemeClr val="bg1"/>
            </a:solidFill>
          </a:endParaRPr>
        </a:p>
      </dgm:t>
    </dgm:pt>
    <dgm:pt modelId="{529BEFBD-DED9-4D80-BC90-DC67B22373AD}">
      <dgm:prSet phldrT="[Text]" custT="1"/>
      <dgm:spPr/>
      <dgm:t>
        <a:bodyPr/>
        <a:lstStyle/>
        <a:p>
          <a:pPr algn="ctr"/>
          <a:r>
            <a:rPr lang="en-ZA" sz="900" b="0" i="0" u="none" strike="noStrike" dirty="0">
              <a:solidFill>
                <a:schemeClr val="tx1"/>
              </a:solidFill>
              <a:effectLst/>
              <a:latin typeface="Calibri" panose="020F0502020204030204" pitchFamily="34" charset="0"/>
            </a:rPr>
            <a:t>Personal Survival Technique</a:t>
          </a:r>
          <a:endParaRPr lang="en-US" sz="900" dirty="0">
            <a:solidFill>
              <a:schemeClr val="tx1"/>
            </a:solidFill>
          </a:endParaRPr>
        </a:p>
      </dgm:t>
    </dgm:pt>
    <dgm:pt modelId="{43ED3614-452A-478C-BEB3-14D7950C22C3}" type="parTrans" cxnId="{067DD848-72D9-48D7-8918-4BF616CA8923}">
      <dgm:prSet/>
      <dgm:spPr/>
      <dgm:t>
        <a:bodyPr/>
        <a:lstStyle/>
        <a:p>
          <a:pPr algn="ctr"/>
          <a:endParaRPr lang="en-US" sz="3600">
            <a:solidFill>
              <a:schemeClr val="bg1"/>
            </a:solidFill>
          </a:endParaRPr>
        </a:p>
      </dgm:t>
    </dgm:pt>
    <dgm:pt modelId="{B151C40D-FF73-45B3-8BC2-39045F3462C3}" type="sibTrans" cxnId="{067DD848-72D9-48D7-8918-4BF616CA8923}">
      <dgm:prSet/>
      <dgm:spPr/>
      <dgm:t>
        <a:bodyPr/>
        <a:lstStyle/>
        <a:p>
          <a:pPr algn="ctr"/>
          <a:endParaRPr lang="en-US" sz="3600">
            <a:solidFill>
              <a:schemeClr val="bg1"/>
            </a:solidFill>
          </a:endParaRPr>
        </a:p>
      </dgm:t>
    </dgm:pt>
    <dgm:pt modelId="{D57463BC-4C4C-4768-83FC-95C14595E3AF}">
      <dgm:prSet phldrT="[Text]" custT="1"/>
      <dgm:spPr/>
      <dgm:t>
        <a:bodyPr/>
        <a:lstStyle/>
        <a:p>
          <a:pPr algn="ctr"/>
          <a:r>
            <a:rPr lang="en-ZA" sz="900" b="0" i="0" u="none" strike="noStrike" dirty="0">
              <a:solidFill>
                <a:schemeClr val="tx1"/>
              </a:solidFill>
              <a:effectLst/>
              <a:latin typeface="Calibri" panose="020F0502020204030204" pitchFamily="34" charset="0"/>
            </a:rPr>
            <a:t>Security Awareness -Designated Security Duties</a:t>
          </a:r>
          <a:endParaRPr lang="en-US" sz="900" dirty="0">
            <a:solidFill>
              <a:schemeClr val="tx1"/>
            </a:solidFill>
          </a:endParaRPr>
        </a:p>
      </dgm:t>
    </dgm:pt>
    <dgm:pt modelId="{012CF594-A483-4DA2-85F7-1028EBD47ED7}" type="parTrans" cxnId="{AC504FBB-33CC-4564-B60A-40E14B576C49}">
      <dgm:prSet/>
      <dgm:spPr/>
      <dgm:t>
        <a:bodyPr/>
        <a:lstStyle/>
        <a:p>
          <a:pPr algn="ctr"/>
          <a:endParaRPr lang="en-US" sz="3600">
            <a:solidFill>
              <a:schemeClr val="bg1"/>
            </a:solidFill>
          </a:endParaRPr>
        </a:p>
      </dgm:t>
    </dgm:pt>
    <dgm:pt modelId="{953F1824-CED5-496F-B326-6C374DE4DE62}" type="sibTrans" cxnId="{AC504FBB-33CC-4564-B60A-40E14B576C49}">
      <dgm:prSet/>
      <dgm:spPr/>
      <dgm:t>
        <a:bodyPr/>
        <a:lstStyle/>
        <a:p>
          <a:pPr algn="ctr"/>
          <a:endParaRPr lang="en-US" sz="3600">
            <a:solidFill>
              <a:schemeClr val="bg1"/>
            </a:solidFill>
          </a:endParaRPr>
        </a:p>
      </dgm:t>
    </dgm:pt>
    <dgm:pt modelId="{482105E6-213D-4314-9F69-A55C9B1789CA}">
      <dgm:prSet phldrT="[Text]" custT="1"/>
      <dgm:spPr/>
      <dgm:t>
        <a:bodyPr/>
        <a:lstStyle/>
        <a:p>
          <a:pPr algn="ctr"/>
          <a:r>
            <a:rPr lang="en-GB" sz="1000" b="0" i="0" u="none" strike="noStrike" dirty="0">
              <a:solidFill>
                <a:schemeClr val="tx1"/>
              </a:solidFill>
              <a:effectLst/>
              <a:latin typeface="Calibri" panose="020F0502020204030204" pitchFamily="34" charset="0"/>
            </a:rPr>
            <a:t>Fire Prevention - Fire Fighting  </a:t>
          </a:r>
          <a:r>
            <a:rPr lang="en-ZA" sz="1000" b="0" i="0" u="none" strike="noStrike" dirty="0">
              <a:solidFill>
                <a:schemeClr val="tx1"/>
              </a:solidFill>
              <a:effectLst/>
              <a:latin typeface="Calibri" panose="020F0502020204030204" pitchFamily="34" charset="0"/>
            </a:rPr>
            <a:t>Medical First Aid</a:t>
          </a:r>
          <a:endParaRPr lang="en-US" sz="1000" dirty="0">
            <a:solidFill>
              <a:schemeClr val="tx1"/>
            </a:solidFill>
          </a:endParaRPr>
        </a:p>
      </dgm:t>
    </dgm:pt>
    <dgm:pt modelId="{6E3606E8-FD2D-406B-A58E-64F6AE2D77E1}" type="parTrans" cxnId="{D770EB7B-650A-4F0B-B26D-E0E52044566E}">
      <dgm:prSet/>
      <dgm:spPr/>
      <dgm:t>
        <a:bodyPr/>
        <a:lstStyle/>
        <a:p>
          <a:pPr algn="ctr"/>
          <a:endParaRPr lang="en-US" sz="3600">
            <a:solidFill>
              <a:schemeClr val="bg1"/>
            </a:solidFill>
          </a:endParaRPr>
        </a:p>
      </dgm:t>
    </dgm:pt>
    <dgm:pt modelId="{9D748428-99C9-4742-84A0-77199A5A976C}" type="sibTrans" cxnId="{D770EB7B-650A-4F0B-B26D-E0E52044566E}">
      <dgm:prSet/>
      <dgm:spPr/>
      <dgm:t>
        <a:bodyPr/>
        <a:lstStyle/>
        <a:p>
          <a:pPr algn="ctr"/>
          <a:endParaRPr lang="en-US" sz="3600">
            <a:solidFill>
              <a:schemeClr val="bg1"/>
            </a:solidFill>
          </a:endParaRPr>
        </a:p>
      </dgm:t>
    </dgm:pt>
    <dgm:pt modelId="{B14847CE-FB9A-4E7B-BD1D-EC50AE5E3BB4}">
      <dgm:prSet phldrT="[Text]" custT="1"/>
      <dgm:spPr/>
      <dgm:t>
        <a:bodyPr/>
        <a:lstStyle/>
        <a:p>
          <a:pPr algn="ctr"/>
          <a:r>
            <a:rPr lang="en-ZA" sz="900" b="0" i="0" u="none" dirty="0">
              <a:solidFill>
                <a:schemeClr val="tx1"/>
              </a:solidFill>
            </a:rPr>
            <a:t>Computers - Marine English</a:t>
          </a:r>
          <a:endParaRPr lang="en-US" sz="900" dirty="0">
            <a:solidFill>
              <a:schemeClr val="tx1"/>
            </a:solidFill>
          </a:endParaRPr>
        </a:p>
      </dgm:t>
    </dgm:pt>
    <dgm:pt modelId="{D669D271-73B2-44B5-9E89-91FCB9E22E5E}" type="parTrans" cxnId="{0F88467F-F73D-4BE6-B791-C041DDBBE575}">
      <dgm:prSet/>
      <dgm:spPr/>
      <dgm:t>
        <a:bodyPr/>
        <a:lstStyle/>
        <a:p>
          <a:pPr algn="ctr"/>
          <a:endParaRPr lang="en-US" sz="3600">
            <a:solidFill>
              <a:schemeClr val="bg1"/>
            </a:solidFill>
          </a:endParaRPr>
        </a:p>
      </dgm:t>
    </dgm:pt>
    <dgm:pt modelId="{39891D97-12CF-4240-9A73-5B55F9D3A112}" type="sibTrans" cxnId="{0F88467F-F73D-4BE6-B791-C041DDBBE575}">
      <dgm:prSet/>
      <dgm:spPr/>
      <dgm:t>
        <a:bodyPr/>
        <a:lstStyle/>
        <a:p>
          <a:pPr algn="ctr"/>
          <a:endParaRPr lang="en-US" sz="3600">
            <a:solidFill>
              <a:schemeClr val="bg1"/>
            </a:solidFill>
          </a:endParaRPr>
        </a:p>
      </dgm:t>
    </dgm:pt>
    <dgm:pt modelId="{ECD44E2B-29F0-4CFF-8041-58C526BDC80E}">
      <dgm:prSet phldrT="[Text]" custT="1"/>
      <dgm:spPr/>
      <dgm:t>
        <a:bodyPr/>
        <a:lstStyle/>
        <a:p>
          <a:pPr algn="ctr"/>
          <a:r>
            <a:rPr lang="en-ZA" sz="900" b="0" i="0" u="none" strike="noStrike">
              <a:solidFill>
                <a:schemeClr val="tx1"/>
              </a:solidFill>
              <a:effectLst/>
              <a:latin typeface="Calibri" panose="020F0502020204030204" pitchFamily="34" charset="0"/>
            </a:rPr>
            <a:t>Non- Accredited Courses</a:t>
          </a:r>
          <a:endParaRPr lang="en-ZA" sz="900" b="0" i="0" u="none" strike="noStrike" dirty="0">
            <a:solidFill>
              <a:schemeClr val="tx1"/>
            </a:solidFill>
            <a:effectLst/>
            <a:latin typeface="Calibri" panose="020F0502020204030204" pitchFamily="34" charset="0"/>
          </a:endParaRPr>
        </a:p>
      </dgm:t>
    </dgm:pt>
    <dgm:pt modelId="{94C54466-C930-4676-BDF8-F76F606A1A6E}" type="parTrans" cxnId="{D4029EC9-4019-4D22-9B09-57F118A97EAA}">
      <dgm:prSet/>
      <dgm:spPr/>
      <dgm:t>
        <a:bodyPr/>
        <a:lstStyle/>
        <a:p>
          <a:pPr algn="ctr"/>
          <a:endParaRPr lang="en-US" sz="3600">
            <a:solidFill>
              <a:schemeClr val="bg1"/>
            </a:solidFill>
          </a:endParaRPr>
        </a:p>
      </dgm:t>
    </dgm:pt>
    <dgm:pt modelId="{3BE07713-EF85-4D71-BE95-0E8623F09300}" type="sibTrans" cxnId="{D4029EC9-4019-4D22-9B09-57F118A97EAA}">
      <dgm:prSet/>
      <dgm:spPr/>
      <dgm:t>
        <a:bodyPr/>
        <a:lstStyle/>
        <a:p>
          <a:pPr algn="ctr"/>
          <a:endParaRPr lang="en-US" sz="3600">
            <a:solidFill>
              <a:schemeClr val="bg1"/>
            </a:solidFill>
          </a:endParaRPr>
        </a:p>
      </dgm:t>
    </dgm:pt>
    <dgm:pt modelId="{AD8A8F76-29FB-452B-878B-5A27A949C8BD}">
      <dgm:prSet phldrT="[Text]" custT="1"/>
      <dgm:spPr/>
      <dgm:t>
        <a:bodyPr/>
        <a:lstStyle/>
        <a:p>
          <a:pPr algn="ctr"/>
          <a:r>
            <a:rPr lang="en-ZA" sz="900" b="0" i="0" u="none" strike="noStrike">
              <a:solidFill>
                <a:schemeClr val="tx1"/>
              </a:solidFill>
              <a:effectLst/>
              <a:latin typeface="Calibri" panose="020F0502020204030204" pitchFamily="34" charset="0"/>
            </a:rPr>
            <a:t>Marine Motorman Grade 2</a:t>
          </a:r>
          <a:endParaRPr lang="en-US" sz="900" dirty="0">
            <a:solidFill>
              <a:schemeClr val="tx1"/>
            </a:solidFill>
          </a:endParaRPr>
        </a:p>
      </dgm:t>
    </dgm:pt>
    <dgm:pt modelId="{49CBA17E-1EAA-4794-A050-8AF6350B6163}" type="parTrans" cxnId="{344DA599-A6F7-44BB-9579-57447DDDAC23}">
      <dgm:prSet/>
      <dgm:spPr/>
      <dgm:t>
        <a:bodyPr/>
        <a:lstStyle/>
        <a:p>
          <a:pPr algn="ctr"/>
          <a:endParaRPr lang="en-US" sz="3600">
            <a:solidFill>
              <a:schemeClr val="bg1"/>
            </a:solidFill>
          </a:endParaRPr>
        </a:p>
      </dgm:t>
    </dgm:pt>
    <dgm:pt modelId="{3FE02403-D141-401D-80F7-657810DA2228}" type="sibTrans" cxnId="{344DA599-A6F7-44BB-9579-57447DDDAC23}">
      <dgm:prSet/>
      <dgm:spPr/>
      <dgm:t>
        <a:bodyPr/>
        <a:lstStyle/>
        <a:p>
          <a:pPr algn="ctr"/>
          <a:endParaRPr lang="en-US" sz="3600">
            <a:solidFill>
              <a:schemeClr val="bg1"/>
            </a:solidFill>
          </a:endParaRPr>
        </a:p>
      </dgm:t>
    </dgm:pt>
    <dgm:pt modelId="{BE0DE8AC-69C7-41A6-BD48-6407182E0B30}">
      <dgm:prSet phldrT="[Text]" custT="1"/>
      <dgm:spPr/>
      <dgm:t>
        <a:bodyPr/>
        <a:lstStyle/>
        <a:p>
          <a:pPr algn="ctr"/>
          <a:r>
            <a:rPr lang="en-ZA" sz="900" b="0" i="0" u="none" strike="noStrike">
              <a:solidFill>
                <a:schemeClr val="tx1"/>
              </a:solidFill>
              <a:effectLst/>
              <a:latin typeface="Calibri" panose="020F0502020204030204" pitchFamily="34" charset="0"/>
            </a:rPr>
            <a:t>2 March 2020– 1 March 2023</a:t>
          </a:r>
          <a:endParaRPr lang="en-ZA" sz="900" dirty="0">
            <a:solidFill>
              <a:schemeClr val="tx1"/>
            </a:solidFill>
          </a:endParaRPr>
        </a:p>
      </dgm:t>
    </dgm:pt>
    <dgm:pt modelId="{F52839FA-FFB7-43A0-BC41-3D0C6EFDB7D3}" type="parTrans" cxnId="{8718E4DA-D5D9-44D0-86CA-B1E936EBB3E5}">
      <dgm:prSet/>
      <dgm:spPr/>
      <dgm:t>
        <a:bodyPr/>
        <a:lstStyle/>
        <a:p>
          <a:pPr algn="ctr"/>
          <a:endParaRPr lang="en-US" sz="3600">
            <a:solidFill>
              <a:schemeClr val="bg1"/>
            </a:solidFill>
          </a:endParaRPr>
        </a:p>
      </dgm:t>
    </dgm:pt>
    <dgm:pt modelId="{2517AEB6-92CE-406F-874F-AEF8CF8F1696}" type="sibTrans" cxnId="{8718E4DA-D5D9-44D0-86CA-B1E936EBB3E5}">
      <dgm:prSet/>
      <dgm:spPr/>
      <dgm:t>
        <a:bodyPr/>
        <a:lstStyle/>
        <a:p>
          <a:pPr algn="ctr"/>
          <a:endParaRPr lang="en-US" sz="3600">
            <a:solidFill>
              <a:schemeClr val="bg1"/>
            </a:solidFill>
          </a:endParaRPr>
        </a:p>
      </dgm:t>
    </dgm:pt>
    <dgm:pt modelId="{ED46FF9E-72CD-4FE6-A601-D7C00A17000F}">
      <dgm:prSet phldrT="[Text]" custT="1"/>
      <dgm:spPr/>
      <dgm:t>
        <a:bodyPr/>
        <a:lstStyle/>
        <a:p>
          <a:pPr algn="ctr"/>
          <a:r>
            <a:rPr lang="en-US" sz="900" dirty="0">
              <a:solidFill>
                <a:schemeClr val="tx1"/>
              </a:solidFill>
            </a:rPr>
            <a:t>16 March 2020 – 15 March 2023</a:t>
          </a:r>
        </a:p>
      </dgm:t>
    </dgm:pt>
    <dgm:pt modelId="{06CC51B7-2DAD-4008-A50E-BE6EE0A55007}" type="parTrans" cxnId="{AE35AE54-DBF0-4FCE-9AAC-46B97235D7A2}">
      <dgm:prSet/>
      <dgm:spPr/>
      <dgm:t>
        <a:bodyPr/>
        <a:lstStyle/>
        <a:p>
          <a:pPr algn="ctr"/>
          <a:endParaRPr lang="en-US" sz="3600">
            <a:solidFill>
              <a:schemeClr val="bg1"/>
            </a:solidFill>
          </a:endParaRPr>
        </a:p>
      </dgm:t>
    </dgm:pt>
    <dgm:pt modelId="{3095777C-8F68-421F-8666-52AABB6B8543}" type="sibTrans" cxnId="{AE35AE54-DBF0-4FCE-9AAC-46B97235D7A2}">
      <dgm:prSet/>
      <dgm:spPr/>
      <dgm:t>
        <a:bodyPr/>
        <a:lstStyle/>
        <a:p>
          <a:pPr algn="ctr"/>
          <a:endParaRPr lang="en-US" sz="3600">
            <a:solidFill>
              <a:schemeClr val="bg1"/>
            </a:solidFill>
          </a:endParaRPr>
        </a:p>
      </dgm:t>
    </dgm:pt>
    <dgm:pt modelId="{F1978012-44B9-401F-B409-9EC3CE0DC18A}">
      <dgm:prSet phldrT="[Text]" custT="1"/>
      <dgm:spPr/>
      <dgm:t>
        <a:bodyPr/>
        <a:lstStyle/>
        <a:p>
          <a:pPr algn="ctr"/>
          <a:r>
            <a:rPr lang="en-US" sz="900">
              <a:solidFill>
                <a:schemeClr val="tx1"/>
              </a:solidFill>
            </a:rPr>
            <a:t>10 June 2019-9 June 2022</a:t>
          </a:r>
          <a:endParaRPr lang="en-US" sz="900" dirty="0">
            <a:solidFill>
              <a:schemeClr val="tx1"/>
            </a:solidFill>
          </a:endParaRPr>
        </a:p>
      </dgm:t>
    </dgm:pt>
    <dgm:pt modelId="{E9A61FBE-1781-4742-82AD-185EF95B4550}" type="parTrans" cxnId="{35331A62-9080-4F08-B380-0000D38E72D4}">
      <dgm:prSet/>
      <dgm:spPr/>
      <dgm:t>
        <a:bodyPr/>
        <a:lstStyle/>
        <a:p>
          <a:pPr algn="ctr"/>
          <a:endParaRPr lang="en-US" sz="3600">
            <a:solidFill>
              <a:schemeClr val="bg1"/>
            </a:solidFill>
          </a:endParaRPr>
        </a:p>
      </dgm:t>
    </dgm:pt>
    <dgm:pt modelId="{F46E9200-25DD-47B0-9A14-62C38611071F}" type="sibTrans" cxnId="{35331A62-9080-4F08-B380-0000D38E72D4}">
      <dgm:prSet/>
      <dgm:spPr/>
      <dgm:t>
        <a:bodyPr/>
        <a:lstStyle/>
        <a:p>
          <a:pPr algn="ctr"/>
          <a:endParaRPr lang="en-US" sz="3600">
            <a:solidFill>
              <a:schemeClr val="bg1"/>
            </a:solidFill>
          </a:endParaRPr>
        </a:p>
      </dgm:t>
    </dgm:pt>
    <dgm:pt modelId="{EE6ABB0A-0858-4A2E-B755-5CCF997BE062}">
      <dgm:prSet phldrT="[Text]" custT="1"/>
      <dgm:spPr/>
      <dgm:t>
        <a:bodyPr/>
        <a:lstStyle/>
        <a:p>
          <a:pPr algn="ctr"/>
          <a:r>
            <a:rPr lang="en-US" sz="900">
              <a:solidFill>
                <a:schemeClr val="tx1"/>
              </a:solidFill>
            </a:rPr>
            <a:t>10 June 2019-9 June 2022</a:t>
          </a:r>
          <a:endParaRPr lang="en-US" sz="900" dirty="0">
            <a:solidFill>
              <a:schemeClr val="tx1"/>
            </a:solidFill>
          </a:endParaRPr>
        </a:p>
      </dgm:t>
    </dgm:pt>
    <dgm:pt modelId="{AC8BDE5A-01C0-4448-8856-35625D9BEBF0}" type="parTrans" cxnId="{D2B370D0-1AA4-44AC-8A1B-E17928956A4C}">
      <dgm:prSet/>
      <dgm:spPr/>
      <dgm:t>
        <a:bodyPr/>
        <a:lstStyle/>
        <a:p>
          <a:pPr algn="ctr"/>
          <a:endParaRPr lang="en-US" sz="3600">
            <a:solidFill>
              <a:schemeClr val="bg1"/>
            </a:solidFill>
          </a:endParaRPr>
        </a:p>
      </dgm:t>
    </dgm:pt>
    <dgm:pt modelId="{2B869160-FD81-4726-BAA2-4A36993E4EC4}" type="sibTrans" cxnId="{D2B370D0-1AA4-44AC-8A1B-E17928956A4C}">
      <dgm:prSet/>
      <dgm:spPr/>
      <dgm:t>
        <a:bodyPr/>
        <a:lstStyle/>
        <a:p>
          <a:pPr algn="ctr"/>
          <a:endParaRPr lang="en-US" sz="3600">
            <a:solidFill>
              <a:schemeClr val="bg1"/>
            </a:solidFill>
          </a:endParaRPr>
        </a:p>
      </dgm:t>
    </dgm:pt>
    <dgm:pt modelId="{63FE3B48-71DF-48A5-96CC-53FFDD51D8D6}">
      <dgm:prSet phldrT="[Text]" custT="1"/>
      <dgm:spPr/>
      <dgm:t>
        <a:bodyPr/>
        <a:lstStyle/>
        <a:p>
          <a:pPr algn="ctr"/>
          <a:r>
            <a:rPr lang="en-US" sz="900" dirty="0">
              <a:solidFill>
                <a:schemeClr val="tx1"/>
              </a:solidFill>
            </a:rPr>
            <a:t>Submitted</a:t>
          </a:r>
        </a:p>
      </dgm:t>
    </dgm:pt>
    <dgm:pt modelId="{6908FF3D-15CD-4A8D-97ED-29BA3441FC72}" type="parTrans" cxnId="{926F85C6-666C-4653-AB0C-71BC3FFB7A0A}">
      <dgm:prSet/>
      <dgm:spPr/>
      <dgm:t>
        <a:bodyPr/>
        <a:lstStyle/>
        <a:p>
          <a:pPr algn="ctr"/>
          <a:endParaRPr lang="en-US" sz="3600">
            <a:solidFill>
              <a:schemeClr val="bg1"/>
            </a:solidFill>
          </a:endParaRPr>
        </a:p>
      </dgm:t>
    </dgm:pt>
    <dgm:pt modelId="{6B2E670C-D5EF-460B-B46B-DAEC20F52E1F}" type="sibTrans" cxnId="{926F85C6-666C-4653-AB0C-71BC3FFB7A0A}">
      <dgm:prSet/>
      <dgm:spPr/>
      <dgm:t>
        <a:bodyPr/>
        <a:lstStyle/>
        <a:p>
          <a:pPr algn="ctr"/>
          <a:endParaRPr lang="en-US" sz="3600">
            <a:solidFill>
              <a:schemeClr val="bg1"/>
            </a:solidFill>
          </a:endParaRPr>
        </a:p>
      </dgm:t>
    </dgm:pt>
    <dgm:pt modelId="{61F98186-9899-471C-85DE-5C9FBCDC45E0}">
      <dgm:prSet phldrT="[Text]" custT="1"/>
      <dgm:spPr/>
      <dgm:t>
        <a:bodyPr/>
        <a:lstStyle/>
        <a:p>
          <a:pPr algn="ctr"/>
          <a:r>
            <a:rPr lang="en-US" sz="1000" dirty="0">
              <a:solidFill>
                <a:schemeClr val="tx1"/>
              </a:solidFill>
            </a:rPr>
            <a:t>Outsourced</a:t>
          </a:r>
        </a:p>
      </dgm:t>
    </dgm:pt>
    <dgm:pt modelId="{3E026240-64F0-45E2-BCFE-6ED0F4F3E837}" type="parTrans" cxnId="{318FC372-956F-49E5-856C-C5BE578C4153}">
      <dgm:prSet/>
      <dgm:spPr/>
      <dgm:t>
        <a:bodyPr/>
        <a:lstStyle/>
        <a:p>
          <a:pPr algn="ctr"/>
          <a:endParaRPr lang="en-US" sz="3600">
            <a:solidFill>
              <a:schemeClr val="bg1"/>
            </a:solidFill>
          </a:endParaRPr>
        </a:p>
      </dgm:t>
    </dgm:pt>
    <dgm:pt modelId="{CE757909-83E1-40F3-B603-FA1F7FE1655D}" type="sibTrans" cxnId="{318FC372-956F-49E5-856C-C5BE578C4153}">
      <dgm:prSet/>
      <dgm:spPr/>
      <dgm:t>
        <a:bodyPr/>
        <a:lstStyle/>
        <a:p>
          <a:pPr algn="ctr"/>
          <a:endParaRPr lang="en-US" sz="3600">
            <a:solidFill>
              <a:schemeClr val="bg1"/>
            </a:solidFill>
          </a:endParaRPr>
        </a:p>
      </dgm:t>
    </dgm:pt>
    <dgm:pt modelId="{D50E4860-855E-4B3C-855D-09FC567584AC}">
      <dgm:prSet phldrT="[Text]" custT="1"/>
      <dgm:spPr/>
      <dgm:t>
        <a:bodyPr/>
        <a:lstStyle/>
        <a:p>
          <a:pPr algn="ctr"/>
          <a:endParaRPr lang="en-US" sz="900" dirty="0">
            <a:solidFill>
              <a:schemeClr val="tx1"/>
            </a:solidFill>
          </a:endParaRPr>
        </a:p>
      </dgm:t>
    </dgm:pt>
    <dgm:pt modelId="{5E45F8CA-1017-4FD9-BF78-A0ADA8509FA8}" type="parTrans" cxnId="{35C1C3B4-3740-4568-B725-DD3FED5C22B4}">
      <dgm:prSet/>
      <dgm:spPr/>
      <dgm:t>
        <a:bodyPr/>
        <a:lstStyle/>
        <a:p>
          <a:pPr algn="ctr"/>
          <a:endParaRPr lang="en-US" sz="3600">
            <a:solidFill>
              <a:schemeClr val="bg1"/>
            </a:solidFill>
          </a:endParaRPr>
        </a:p>
      </dgm:t>
    </dgm:pt>
    <dgm:pt modelId="{94CD06D3-B491-4835-8D24-DE70CF868869}" type="sibTrans" cxnId="{35C1C3B4-3740-4568-B725-DD3FED5C22B4}">
      <dgm:prSet/>
      <dgm:spPr/>
      <dgm:t>
        <a:bodyPr/>
        <a:lstStyle/>
        <a:p>
          <a:pPr algn="ctr"/>
          <a:endParaRPr lang="en-US" sz="3600">
            <a:solidFill>
              <a:schemeClr val="bg1"/>
            </a:solidFill>
          </a:endParaRPr>
        </a:p>
      </dgm:t>
    </dgm:pt>
    <dgm:pt modelId="{6141B70E-26A5-46F7-B3FC-0E81DDA3BD78}">
      <dgm:prSet phldrT="[Text]" custT="1"/>
      <dgm:spPr/>
      <dgm:t>
        <a:bodyPr/>
        <a:lstStyle/>
        <a:p>
          <a:pPr algn="ctr"/>
          <a:r>
            <a:rPr lang="en-US" sz="900">
              <a:solidFill>
                <a:schemeClr val="tx1"/>
              </a:solidFill>
            </a:rPr>
            <a:t>Renewal</a:t>
          </a:r>
          <a:endParaRPr lang="en-US" sz="900" dirty="0">
            <a:solidFill>
              <a:schemeClr val="tx1"/>
            </a:solidFill>
          </a:endParaRPr>
        </a:p>
      </dgm:t>
    </dgm:pt>
    <dgm:pt modelId="{93B6AC6B-4629-448B-980D-D62624FDD1B2}" type="parTrans" cxnId="{E8011FD6-A2CF-47C6-8C43-F7AECEEC56D9}">
      <dgm:prSet/>
      <dgm:spPr/>
      <dgm:t>
        <a:bodyPr/>
        <a:lstStyle/>
        <a:p>
          <a:pPr algn="ctr"/>
          <a:endParaRPr lang="en-US" sz="3600">
            <a:solidFill>
              <a:schemeClr val="bg1"/>
            </a:solidFill>
          </a:endParaRPr>
        </a:p>
      </dgm:t>
    </dgm:pt>
    <dgm:pt modelId="{8F260346-DAB9-429C-A80F-EFE7C6A1B4B2}" type="sibTrans" cxnId="{E8011FD6-A2CF-47C6-8C43-F7AECEEC56D9}">
      <dgm:prSet/>
      <dgm:spPr/>
      <dgm:t>
        <a:bodyPr/>
        <a:lstStyle/>
        <a:p>
          <a:pPr algn="ctr"/>
          <a:endParaRPr lang="en-US" sz="3600">
            <a:solidFill>
              <a:schemeClr val="bg1"/>
            </a:solidFill>
          </a:endParaRPr>
        </a:p>
      </dgm:t>
    </dgm:pt>
    <dgm:pt modelId="{7A42C976-970A-44BF-BA32-3EFF87605999}" type="pres">
      <dgm:prSet presAssocID="{E5E0E8C9-5ACB-4305-AC24-A593D36392A1}" presName="diagram" presStyleCnt="0">
        <dgm:presLayoutVars>
          <dgm:dir/>
          <dgm:resizeHandles val="exact"/>
        </dgm:presLayoutVars>
      </dgm:prSet>
      <dgm:spPr/>
    </dgm:pt>
    <dgm:pt modelId="{E8FB3D8A-82D7-44F2-B667-E3897F46E051}" type="pres">
      <dgm:prSet presAssocID="{E9B10740-C298-4E2F-9EB5-94AF2881736A}" presName="node" presStyleLbl="node1" presStyleIdx="0" presStyleCnt="10" custScaleX="138879" custScaleY="135467">
        <dgm:presLayoutVars>
          <dgm:bulletEnabled val="1"/>
        </dgm:presLayoutVars>
      </dgm:prSet>
      <dgm:spPr/>
    </dgm:pt>
    <dgm:pt modelId="{6DB505AC-4FB0-4262-984F-03A9063FA426}" type="pres">
      <dgm:prSet presAssocID="{F59B7322-2595-4DB6-9135-CA93C2F856AF}" presName="sibTrans" presStyleCnt="0"/>
      <dgm:spPr/>
    </dgm:pt>
    <dgm:pt modelId="{64795D72-8EC1-4D2D-9B2A-6052BAEDFFE6}" type="pres">
      <dgm:prSet presAssocID="{AD8A8F76-29FB-452B-878B-5A27A949C8BD}" presName="node" presStyleLbl="node1" presStyleIdx="1" presStyleCnt="10" custScaleX="93875" custScaleY="124718" custLinFactNeighborX="-1958" custLinFactNeighborY="-684">
        <dgm:presLayoutVars>
          <dgm:bulletEnabled val="1"/>
        </dgm:presLayoutVars>
      </dgm:prSet>
      <dgm:spPr/>
    </dgm:pt>
    <dgm:pt modelId="{9BB6D4AE-374E-4217-B400-B1C20571DADB}" type="pres">
      <dgm:prSet presAssocID="{3FE02403-D141-401D-80F7-657810DA2228}" presName="sibTrans" presStyleCnt="0"/>
      <dgm:spPr/>
    </dgm:pt>
    <dgm:pt modelId="{C5E95761-9EB5-44DB-91C9-897769E96D30}" type="pres">
      <dgm:prSet presAssocID="{C576DFE2-B922-423E-AA2D-D2018816EFFF}" presName="node" presStyleLbl="node1" presStyleIdx="2" presStyleCnt="10" custScaleY="140147">
        <dgm:presLayoutVars>
          <dgm:bulletEnabled val="1"/>
        </dgm:presLayoutVars>
      </dgm:prSet>
      <dgm:spPr/>
    </dgm:pt>
    <dgm:pt modelId="{4D1244F6-A610-44FC-A678-E0722FA8DD1A}" type="pres">
      <dgm:prSet presAssocID="{D38282B1-9EB1-47B3-B319-B3B897CAB9A6}" presName="sibTrans" presStyleCnt="0"/>
      <dgm:spPr/>
    </dgm:pt>
    <dgm:pt modelId="{A236B431-2D24-45CD-BE62-1006337A0195}" type="pres">
      <dgm:prSet presAssocID="{A5553B57-668F-4953-9756-1E60710092C9}" presName="node" presStyleLbl="node1" presStyleIdx="3" presStyleCnt="10" custScaleY="149247">
        <dgm:presLayoutVars>
          <dgm:bulletEnabled val="1"/>
        </dgm:presLayoutVars>
      </dgm:prSet>
      <dgm:spPr/>
    </dgm:pt>
    <dgm:pt modelId="{74AB96F1-7AD8-49E9-9FF0-06845A2B21AB}" type="pres">
      <dgm:prSet presAssocID="{F0726EBA-3944-4F99-9233-524638EDB133}" presName="sibTrans" presStyleCnt="0"/>
      <dgm:spPr/>
    </dgm:pt>
    <dgm:pt modelId="{A4F8B283-60DD-43B3-BA57-A70A1A90968A}" type="pres">
      <dgm:prSet presAssocID="{2E995245-3927-43E1-A9DB-3340AE21ED63}" presName="node" presStyleLbl="node1" presStyleIdx="4" presStyleCnt="10" custScaleY="126875">
        <dgm:presLayoutVars>
          <dgm:bulletEnabled val="1"/>
        </dgm:presLayoutVars>
      </dgm:prSet>
      <dgm:spPr/>
    </dgm:pt>
    <dgm:pt modelId="{8C77F31E-362C-45CE-A1AB-55A80312283A}" type="pres">
      <dgm:prSet presAssocID="{627A216D-6654-4D69-9592-E08A688A9B4F}" presName="sibTrans" presStyleCnt="0"/>
      <dgm:spPr/>
    </dgm:pt>
    <dgm:pt modelId="{EB42EBDE-FB76-4ECD-8B8A-264E4E56A8EB}" type="pres">
      <dgm:prSet presAssocID="{E80CC22E-3DB8-4F40-B036-31AC6A25C862}" presName="node" presStyleLbl="node1" presStyleIdx="5" presStyleCnt="10" custScaleY="126874">
        <dgm:presLayoutVars>
          <dgm:bulletEnabled val="1"/>
        </dgm:presLayoutVars>
      </dgm:prSet>
      <dgm:spPr/>
    </dgm:pt>
    <dgm:pt modelId="{23572195-66EA-408C-AB21-7143437DEDB7}" type="pres">
      <dgm:prSet presAssocID="{A2DACF28-25F8-4D98-A187-2C903BADA2E9}" presName="sibTrans" presStyleCnt="0"/>
      <dgm:spPr/>
    </dgm:pt>
    <dgm:pt modelId="{F074C23A-3A0C-4BDD-93FC-C136620F9E88}" type="pres">
      <dgm:prSet presAssocID="{529BEFBD-DED9-4D80-BC90-DC67B22373AD}" presName="node" presStyleLbl="node1" presStyleIdx="6" presStyleCnt="10" custScaleY="160968">
        <dgm:presLayoutVars>
          <dgm:bulletEnabled val="1"/>
        </dgm:presLayoutVars>
      </dgm:prSet>
      <dgm:spPr/>
    </dgm:pt>
    <dgm:pt modelId="{BD9AE26B-352D-4AF1-B1A7-C521DBE46523}" type="pres">
      <dgm:prSet presAssocID="{B151C40D-FF73-45B3-8BC2-39045F3462C3}" presName="sibTrans" presStyleCnt="0"/>
      <dgm:spPr/>
    </dgm:pt>
    <dgm:pt modelId="{D4B05A93-5910-43B4-A6EC-02934279B870}" type="pres">
      <dgm:prSet presAssocID="{D57463BC-4C4C-4768-83FC-95C14595E3AF}" presName="node" presStyleLbl="node1" presStyleIdx="7" presStyleCnt="10" custScaleX="103456" custScaleY="101688">
        <dgm:presLayoutVars>
          <dgm:bulletEnabled val="1"/>
        </dgm:presLayoutVars>
      </dgm:prSet>
      <dgm:spPr/>
    </dgm:pt>
    <dgm:pt modelId="{6F9DC56A-B602-4E16-AFB8-429A038F8AD4}" type="pres">
      <dgm:prSet presAssocID="{953F1824-CED5-496F-B326-6C374DE4DE62}" presName="sibTrans" presStyleCnt="0"/>
      <dgm:spPr/>
    </dgm:pt>
    <dgm:pt modelId="{E664D11E-3874-494F-8A19-EC1AC77842AA}" type="pres">
      <dgm:prSet presAssocID="{482105E6-213D-4314-9F69-A55C9B1789CA}" presName="node" presStyleLbl="node1" presStyleIdx="8" presStyleCnt="10" custScaleX="98838" custScaleY="178578">
        <dgm:presLayoutVars>
          <dgm:bulletEnabled val="1"/>
        </dgm:presLayoutVars>
      </dgm:prSet>
      <dgm:spPr/>
    </dgm:pt>
    <dgm:pt modelId="{193CEC5E-67BB-411A-883E-C2C877DA0D76}" type="pres">
      <dgm:prSet presAssocID="{9D748428-99C9-4742-84A0-77199A5A976C}" presName="sibTrans" presStyleCnt="0"/>
      <dgm:spPr/>
    </dgm:pt>
    <dgm:pt modelId="{30725451-3114-40F4-93DD-DFA90BA6FCBD}" type="pres">
      <dgm:prSet presAssocID="{B14847CE-FB9A-4E7B-BD1D-EC50AE5E3BB4}" presName="node" presStyleLbl="node1" presStyleIdx="9" presStyleCnt="10">
        <dgm:presLayoutVars>
          <dgm:bulletEnabled val="1"/>
        </dgm:presLayoutVars>
      </dgm:prSet>
      <dgm:spPr/>
    </dgm:pt>
  </dgm:ptLst>
  <dgm:cxnLst>
    <dgm:cxn modelId="{831D7B04-A4A4-487E-8FCE-5544E29F39FF}" srcId="{E9B10740-C298-4E2F-9EB5-94AF2881736A}" destId="{4892A779-8534-45E8-A594-317F4B203383}" srcOrd="0" destOrd="0" parTransId="{5F7EB389-F2D7-49B6-AE50-1580220A55CF}" sibTransId="{34B15970-2C28-4D8A-86DB-99AF35228BA2}"/>
    <dgm:cxn modelId="{FEA88617-3ABF-469A-96A3-AFFDE2219469}" srcId="{E5E0E8C9-5ACB-4305-AC24-A593D36392A1}" destId="{A5553B57-668F-4953-9756-1E60710092C9}" srcOrd="3" destOrd="0" parTransId="{D8A7E630-279F-43A4-B8D9-290508CEEE1D}" sibTransId="{F0726EBA-3944-4F99-9233-524638EDB133}"/>
    <dgm:cxn modelId="{5566EB17-19F1-4130-BCE7-98CD2AA24F10}" type="presOf" srcId="{4892A779-8534-45E8-A594-317F4B203383}" destId="{E8FB3D8A-82D7-44F2-B667-E3897F46E051}" srcOrd="0" destOrd="1" presId="urn:microsoft.com/office/officeart/2005/8/layout/default"/>
    <dgm:cxn modelId="{1683CA25-95B7-41D0-BEC2-3DFA0EA0733C}" srcId="{A5553B57-668F-4953-9756-1E60710092C9}" destId="{9AA650F1-F8C8-4674-A308-D22B4EB2BD54}" srcOrd="0" destOrd="0" parTransId="{0E99A775-2928-444F-8EAC-77667FF330A9}" sibTransId="{14AD6E95-3D5B-46CB-883D-9621DDF29665}"/>
    <dgm:cxn modelId="{D50CD02B-F4C6-4CE4-9DA4-3B42AD395CB4}" type="presOf" srcId="{ECD44E2B-29F0-4CFF-8041-58C526BDC80E}" destId="{30725451-3114-40F4-93DD-DFA90BA6FCBD}" srcOrd="0" destOrd="1" presId="urn:microsoft.com/office/officeart/2005/8/layout/default"/>
    <dgm:cxn modelId="{7290572F-E07E-483C-8F6D-FA626F5CBA11}" type="presOf" srcId="{46199562-199C-4FB1-A358-55A783F17F69}" destId="{C5E95761-9EB5-44DB-91C9-897769E96D30}" srcOrd="0" destOrd="1" presId="urn:microsoft.com/office/officeart/2005/8/layout/default"/>
    <dgm:cxn modelId="{4DBEB832-CC90-4D64-B437-FA2F3E49FC67}" type="presOf" srcId="{61F98186-9899-471C-85DE-5C9FBCDC45E0}" destId="{E664D11E-3874-494F-8A19-EC1AC77842AA}" srcOrd="0" destOrd="1" presId="urn:microsoft.com/office/officeart/2005/8/layout/default"/>
    <dgm:cxn modelId="{793D555B-5E7B-4CE9-937A-E7C6439BF7AC}" type="presOf" srcId="{BE0DE8AC-69C7-41A6-BD48-6407182E0B30}" destId="{A236B431-2D24-45CD-BE62-1006337A0195}" srcOrd="0" destOrd="2" presId="urn:microsoft.com/office/officeart/2005/8/layout/default"/>
    <dgm:cxn modelId="{4F9F8C5B-522B-4307-AF2D-4F338626F9C7}" type="presOf" srcId="{D57463BC-4C4C-4768-83FC-95C14595E3AF}" destId="{D4B05A93-5910-43B4-A6EC-02934279B870}" srcOrd="0" destOrd="0" presId="urn:microsoft.com/office/officeart/2005/8/layout/default"/>
    <dgm:cxn modelId="{F5006F41-D7FF-4CF3-98E6-B971337FA306}" type="presOf" srcId="{E5E0E8C9-5ACB-4305-AC24-A593D36392A1}" destId="{7A42C976-970A-44BF-BA32-3EFF87605999}" srcOrd="0" destOrd="0" presId="urn:microsoft.com/office/officeart/2005/8/layout/default"/>
    <dgm:cxn modelId="{35331A62-9080-4F08-B380-0000D38E72D4}" srcId="{E80CC22E-3DB8-4F40-B036-31AC6A25C862}" destId="{F1978012-44B9-401F-B409-9EC3CE0DC18A}" srcOrd="0" destOrd="0" parTransId="{E9A61FBE-1781-4742-82AD-185EF95B4550}" sibTransId="{F46E9200-25DD-47B0-9A14-62C38611071F}"/>
    <dgm:cxn modelId="{68097846-D427-4C3B-91AC-FE7BC83FBA18}" type="presOf" srcId="{ED46FF9E-72CD-4FE6-A601-D7C00A17000F}" destId="{A4F8B283-60DD-43B3-BA57-A70A1A90968A}" srcOrd="0" destOrd="1" presId="urn:microsoft.com/office/officeart/2005/8/layout/default"/>
    <dgm:cxn modelId="{067DD848-72D9-48D7-8918-4BF616CA8923}" srcId="{E5E0E8C9-5ACB-4305-AC24-A593D36392A1}" destId="{529BEFBD-DED9-4D80-BC90-DC67B22373AD}" srcOrd="6" destOrd="0" parTransId="{43ED3614-452A-478C-BEB3-14D7950C22C3}" sibTransId="{B151C40D-FF73-45B3-8BC2-39045F3462C3}"/>
    <dgm:cxn modelId="{C8966D4C-9587-437B-B3D4-F1394A45F8D6}" srcId="{E5E0E8C9-5ACB-4305-AC24-A593D36392A1}" destId="{E9B10740-C298-4E2F-9EB5-94AF2881736A}" srcOrd="0" destOrd="0" parTransId="{F24ABD4C-C8BE-4B21-A51A-2989DD231E54}" sibTransId="{F59B7322-2595-4DB6-9135-CA93C2F856AF}"/>
    <dgm:cxn modelId="{EA9D7F6E-D6AB-4D95-B4E8-0F08CD5D58F6}" type="presOf" srcId="{E80CC22E-3DB8-4F40-B036-31AC6A25C862}" destId="{EB42EBDE-FB76-4ECD-8B8A-264E4E56A8EB}" srcOrd="0" destOrd="0" presId="urn:microsoft.com/office/officeart/2005/8/layout/default"/>
    <dgm:cxn modelId="{318FC372-956F-49E5-856C-C5BE578C4153}" srcId="{482105E6-213D-4314-9F69-A55C9B1789CA}" destId="{61F98186-9899-471C-85DE-5C9FBCDC45E0}" srcOrd="0" destOrd="0" parTransId="{3E026240-64F0-45E2-BCFE-6ED0F4F3E837}" sibTransId="{CE757909-83E1-40F3-B603-FA1F7FE1655D}"/>
    <dgm:cxn modelId="{3BA28C54-E95F-4A08-B0E5-004A727F0885}" type="presOf" srcId="{A5553B57-668F-4953-9756-1E60710092C9}" destId="{A236B431-2D24-45CD-BE62-1006337A0195}" srcOrd="0" destOrd="0" presId="urn:microsoft.com/office/officeart/2005/8/layout/default"/>
    <dgm:cxn modelId="{AE35AE54-DBF0-4FCE-9AAC-46B97235D7A2}" srcId="{2E995245-3927-43E1-A9DB-3340AE21ED63}" destId="{ED46FF9E-72CD-4FE6-A601-D7C00A17000F}" srcOrd="0" destOrd="0" parTransId="{06CC51B7-2DAD-4008-A50E-BE6EE0A55007}" sibTransId="{3095777C-8F68-421F-8666-52AABB6B8543}"/>
    <dgm:cxn modelId="{2E950056-F1F6-4686-83EF-AEFB108BAD03}" type="presOf" srcId="{2E995245-3927-43E1-A9DB-3340AE21ED63}" destId="{A4F8B283-60DD-43B3-BA57-A70A1A90968A}" srcOrd="0" destOrd="0" presId="urn:microsoft.com/office/officeart/2005/8/layout/default"/>
    <dgm:cxn modelId="{E7EE2A57-0F03-4A4F-85BD-42D0CBB4455B}" srcId="{AD8A8F76-29FB-452B-878B-5A27A949C8BD}" destId="{04E7555A-A351-430F-BFF1-7636FE3DC4F0}" srcOrd="0" destOrd="0" parTransId="{28F3C48D-15A9-4032-BE5D-666A2FEA00AB}" sibTransId="{4BF2DD87-A5FF-4278-A02A-ABD73BB347ED}"/>
    <dgm:cxn modelId="{084EEC77-CFFE-482F-816C-4BDDC295FA98}" type="presOf" srcId="{9AA650F1-F8C8-4674-A308-D22B4EB2BD54}" destId="{A236B431-2D24-45CD-BE62-1006337A0195}" srcOrd="0" destOrd="1" presId="urn:microsoft.com/office/officeart/2005/8/layout/default"/>
    <dgm:cxn modelId="{D770EB7B-650A-4F0B-B26D-E0E52044566E}" srcId="{E5E0E8C9-5ACB-4305-AC24-A593D36392A1}" destId="{482105E6-213D-4314-9F69-A55C9B1789CA}" srcOrd="8" destOrd="0" parTransId="{6E3606E8-FD2D-406B-A58E-64F6AE2D77E1}" sibTransId="{9D748428-99C9-4742-84A0-77199A5A976C}"/>
    <dgm:cxn modelId="{77A2177C-F955-4DFB-A7B9-FA5A9C0A844B}" srcId="{E5E0E8C9-5ACB-4305-AC24-A593D36392A1}" destId="{2E995245-3927-43E1-A9DB-3340AE21ED63}" srcOrd="4" destOrd="0" parTransId="{BE674DD8-526C-498A-B03E-151144686786}" sibTransId="{627A216D-6654-4D69-9592-E08A688A9B4F}"/>
    <dgm:cxn modelId="{0F88467F-F73D-4BE6-B791-C041DDBBE575}" srcId="{E5E0E8C9-5ACB-4305-AC24-A593D36392A1}" destId="{B14847CE-FB9A-4E7B-BD1D-EC50AE5E3BB4}" srcOrd="9" destOrd="0" parTransId="{D669D271-73B2-44B5-9E89-91FCB9E22E5E}" sibTransId="{39891D97-12CF-4240-9A73-5B55F9D3A112}"/>
    <dgm:cxn modelId="{73B53882-3468-4054-AF42-AE01164CA38F}" type="presOf" srcId="{EE6ABB0A-0858-4A2E-B755-5CCF997BE062}" destId="{F074C23A-3A0C-4BDD-93FC-C136620F9E88}" srcOrd="0" destOrd="1" presId="urn:microsoft.com/office/officeart/2005/8/layout/default"/>
    <dgm:cxn modelId="{94428884-727D-4A81-9C29-F8B133AEC48A}" type="presOf" srcId="{E9B10740-C298-4E2F-9EB5-94AF2881736A}" destId="{E8FB3D8A-82D7-44F2-B667-E3897F46E051}" srcOrd="0" destOrd="0" presId="urn:microsoft.com/office/officeart/2005/8/layout/default"/>
    <dgm:cxn modelId="{562A8E8D-0FCC-4CCA-9047-7B065E8ACF1F}" srcId="{B14847CE-FB9A-4E7B-BD1D-EC50AE5E3BB4}" destId="{0AC4F853-BE00-42CF-969E-6172918F7DBA}" srcOrd="1" destOrd="0" parTransId="{F19F49F5-AFEF-459B-9E85-4E08AB47DA87}" sibTransId="{87D93248-40F1-4614-BCD4-EC3994ACBF01}"/>
    <dgm:cxn modelId="{CAC4D18E-FEEA-467C-8F74-19099BA71732}" type="presOf" srcId="{63FE3B48-71DF-48A5-96CC-53FFDD51D8D6}" destId="{D4B05A93-5910-43B4-A6EC-02934279B870}" srcOrd="0" destOrd="1" presId="urn:microsoft.com/office/officeart/2005/8/layout/default"/>
    <dgm:cxn modelId="{31859691-AED3-4D6E-B897-BA73C178642B}" type="presOf" srcId="{529BEFBD-DED9-4D80-BC90-DC67B22373AD}" destId="{F074C23A-3A0C-4BDD-93FC-C136620F9E88}" srcOrd="0" destOrd="0" presId="urn:microsoft.com/office/officeart/2005/8/layout/default"/>
    <dgm:cxn modelId="{344DA599-A6F7-44BB-9579-57447DDDAC23}" srcId="{E5E0E8C9-5ACB-4305-AC24-A593D36392A1}" destId="{AD8A8F76-29FB-452B-878B-5A27A949C8BD}" srcOrd="1" destOrd="0" parTransId="{49CBA17E-1EAA-4794-A050-8AF6350B6163}" sibTransId="{3FE02403-D141-401D-80F7-657810DA2228}"/>
    <dgm:cxn modelId="{33D327AE-B343-49F8-86BE-A6FA49C16954}" type="presOf" srcId="{C576DFE2-B922-423E-AA2D-D2018816EFFF}" destId="{C5E95761-9EB5-44DB-91C9-897769E96D30}" srcOrd="0" destOrd="0" presId="urn:microsoft.com/office/officeart/2005/8/layout/default"/>
    <dgm:cxn modelId="{F12427B0-BE64-48AB-81A1-C17F2B271FE6}" srcId="{C576DFE2-B922-423E-AA2D-D2018816EFFF}" destId="{46199562-199C-4FB1-A358-55A783F17F69}" srcOrd="0" destOrd="0" parTransId="{AB56091A-F141-4829-862F-3FA5E396DDF1}" sibTransId="{FF9D26E8-F721-4474-83B3-97BF89F540F4}"/>
    <dgm:cxn modelId="{22A9B1B4-AD1C-42F2-BFF6-F642A8A7E58E}" type="presOf" srcId="{482105E6-213D-4314-9F69-A55C9B1789CA}" destId="{E664D11E-3874-494F-8A19-EC1AC77842AA}" srcOrd="0" destOrd="0" presId="urn:microsoft.com/office/officeart/2005/8/layout/default"/>
    <dgm:cxn modelId="{35C1C3B4-3740-4568-B725-DD3FED5C22B4}" srcId="{E80CC22E-3DB8-4F40-B036-31AC6A25C862}" destId="{D50E4860-855E-4B3C-855D-09FC567584AC}" srcOrd="1" destOrd="0" parTransId="{5E45F8CA-1017-4FD9-BF78-A0ADA8509FA8}" sibTransId="{94CD06D3-B491-4835-8D24-DE70CF868869}"/>
    <dgm:cxn modelId="{5373EAB7-352F-460A-9A19-8CA3C662AF5A}" type="presOf" srcId="{6141B70E-26A5-46F7-B3FC-0E81DDA3BD78}" destId="{F074C23A-3A0C-4BDD-93FC-C136620F9E88}" srcOrd="0" destOrd="2" presId="urn:microsoft.com/office/officeart/2005/8/layout/default"/>
    <dgm:cxn modelId="{AC504FBB-33CC-4564-B60A-40E14B576C49}" srcId="{E5E0E8C9-5ACB-4305-AC24-A593D36392A1}" destId="{D57463BC-4C4C-4768-83FC-95C14595E3AF}" srcOrd="7" destOrd="0" parTransId="{012CF594-A483-4DA2-85F7-1028EBD47ED7}" sibTransId="{953F1824-CED5-496F-B326-6C374DE4DE62}"/>
    <dgm:cxn modelId="{ACB85BBD-52A6-433D-B58F-744BCBDDF766}" type="presOf" srcId="{0AC4F853-BE00-42CF-969E-6172918F7DBA}" destId="{30725451-3114-40F4-93DD-DFA90BA6FCBD}" srcOrd="0" destOrd="2" presId="urn:microsoft.com/office/officeart/2005/8/layout/default"/>
    <dgm:cxn modelId="{677D13BE-54C8-4083-9538-AFB83DB65EFE}" type="presOf" srcId="{B14847CE-FB9A-4E7B-BD1D-EC50AE5E3BB4}" destId="{30725451-3114-40F4-93DD-DFA90BA6FCBD}" srcOrd="0" destOrd="0" presId="urn:microsoft.com/office/officeart/2005/8/layout/default"/>
    <dgm:cxn modelId="{926F85C6-666C-4653-AB0C-71BC3FFB7A0A}" srcId="{D57463BC-4C4C-4768-83FC-95C14595E3AF}" destId="{63FE3B48-71DF-48A5-96CC-53FFDD51D8D6}" srcOrd="0" destOrd="0" parTransId="{6908FF3D-15CD-4A8D-97ED-29BA3441FC72}" sibTransId="{6B2E670C-D5EF-460B-B46B-DAEC20F52E1F}"/>
    <dgm:cxn modelId="{D4029EC9-4019-4D22-9B09-57F118A97EAA}" srcId="{B14847CE-FB9A-4E7B-BD1D-EC50AE5E3BB4}" destId="{ECD44E2B-29F0-4CFF-8041-58C526BDC80E}" srcOrd="0" destOrd="0" parTransId="{94C54466-C930-4676-BDF8-F76F606A1A6E}" sibTransId="{3BE07713-EF85-4D71-BE95-0E8623F09300}"/>
    <dgm:cxn modelId="{1AD3D7CC-1086-46D2-9466-4D09118797BE}" type="presOf" srcId="{F1978012-44B9-401F-B409-9EC3CE0DC18A}" destId="{EB42EBDE-FB76-4ECD-8B8A-264E4E56A8EB}" srcOrd="0" destOrd="1" presId="urn:microsoft.com/office/officeart/2005/8/layout/default"/>
    <dgm:cxn modelId="{D2B370D0-1AA4-44AC-8A1B-E17928956A4C}" srcId="{529BEFBD-DED9-4D80-BC90-DC67B22373AD}" destId="{EE6ABB0A-0858-4A2E-B755-5CCF997BE062}" srcOrd="0" destOrd="0" parTransId="{AC8BDE5A-01C0-4448-8856-35625D9BEBF0}" sibTransId="{2B869160-FD81-4726-BAA2-4A36993E4EC4}"/>
    <dgm:cxn modelId="{5EC190D4-B094-46F1-AB14-C595AF2CE896}" type="presOf" srcId="{04E7555A-A351-430F-BFF1-7636FE3DC4F0}" destId="{64795D72-8EC1-4D2D-9B2A-6052BAEDFFE6}" srcOrd="0" destOrd="1" presId="urn:microsoft.com/office/officeart/2005/8/layout/default"/>
    <dgm:cxn modelId="{E8011FD6-A2CF-47C6-8C43-F7AECEEC56D9}" srcId="{529BEFBD-DED9-4D80-BC90-DC67B22373AD}" destId="{6141B70E-26A5-46F7-B3FC-0E81DDA3BD78}" srcOrd="1" destOrd="0" parTransId="{93B6AC6B-4629-448B-980D-D62624FDD1B2}" sibTransId="{8F260346-DAB9-429C-A80F-EFE7C6A1B4B2}"/>
    <dgm:cxn modelId="{F3B369D7-F96E-4F89-8883-32BE66A1D807}" srcId="{E5E0E8C9-5ACB-4305-AC24-A593D36392A1}" destId="{E80CC22E-3DB8-4F40-B036-31AC6A25C862}" srcOrd="5" destOrd="0" parTransId="{DBC49B7B-F2C0-4ACA-B4FD-4E150605C902}" sibTransId="{A2DACF28-25F8-4D98-A187-2C903BADA2E9}"/>
    <dgm:cxn modelId="{F7928BD9-1141-4A75-B20B-7C0B18111291}" type="presOf" srcId="{D50E4860-855E-4B3C-855D-09FC567584AC}" destId="{EB42EBDE-FB76-4ECD-8B8A-264E4E56A8EB}" srcOrd="0" destOrd="2" presId="urn:microsoft.com/office/officeart/2005/8/layout/default"/>
    <dgm:cxn modelId="{8718E4DA-D5D9-44D0-86CA-B1E936EBB3E5}" srcId="{A5553B57-668F-4953-9756-1E60710092C9}" destId="{BE0DE8AC-69C7-41A6-BD48-6407182E0B30}" srcOrd="1" destOrd="0" parTransId="{F52839FA-FFB7-43A0-BC41-3D0C6EFDB7D3}" sibTransId="{2517AEB6-92CE-406F-874F-AEF8CF8F1696}"/>
    <dgm:cxn modelId="{4C82C2F4-4587-4EE8-8351-42CFCB35F2B5}" srcId="{E5E0E8C9-5ACB-4305-AC24-A593D36392A1}" destId="{C576DFE2-B922-423E-AA2D-D2018816EFFF}" srcOrd="2" destOrd="0" parTransId="{1F6146E6-98FE-4F3B-9D22-574C4375AA63}" sibTransId="{D38282B1-9EB1-47B3-B319-B3B897CAB9A6}"/>
    <dgm:cxn modelId="{B37112FC-C019-41BE-BDE0-25A817129C10}" type="presOf" srcId="{AD8A8F76-29FB-452B-878B-5A27A949C8BD}" destId="{64795D72-8EC1-4D2D-9B2A-6052BAEDFFE6}" srcOrd="0" destOrd="0" presId="urn:microsoft.com/office/officeart/2005/8/layout/default"/>
    <dgm:cxn modelId="{1E323096-1D7C-4252-BB47-D6F01F8E066C}" type="presParOf" srcId="{7A42C976-970A-44BF-BA32-3EFF87605999}" destId="{E8FB3D8A-82D7-44F2-B667-E3897F46E051}" srcOrd="0" destOrd="0" presId="urn:microsoft.com/office/officeart/2005/8/layout/default"/>
    <dgm:cxn modelId="{9DD46D54-6998-46FC-84B7-539101C948D7}" type="presParOf" srcId="{7A42C976-970A-44BF-BA32-3EFF87605999}" destId="{6DB505AC-4FB0-4262-984F-03A9063FA426}" srcOrd="1" destOrd="0" presId="urn:microsoft.com/office/officeart/2005/8/layout/default"/>
    <dgm:cxn modelId="{CC658F2B-D230-461A-8193-96391307C403}" type="presParOf" srcId="{7A42C976-970A-44BF-BA32-3EFF87605999}" destId="{64795D72-8EC1-4D2D-9B2A-6052BAEDFFE6}" srcOrd="2" destOrd="0" presId="urn:microsoft.com/office/officeart/2005/8/layout/default"/>
    <dgm:cxn modelId="{D47A8F72-9BE0-463C-A48B-F1AB1FD5CB38}" type="presParOf" srcId="{7A42C976-970A-44BF-BA32-3EFF87605999}" destId="{9BB6D4AE-374E-4217-B400-B1C20571DADB}" srcOrd="3" destOrd="0" presId="urn:microsoft.com/office/officeart/2005/8/layout/default"/>
    <dgm:cxn modelId="{E3401875-43D1-4361-B17D-09ACF250E15F}" type="presParOf" srcId="{7A42C976-970A-44BF-BA32-3EFF87605999}" destId="{C5E95761-9EB5-44DB-91C9-897769E96D30}" srcOrd="4" destOrd="0" presId="urn:microsoft.com/office/officeart/2005/8/layout/default"/>
    <dgm:cxn modelId="{86547448-8AD6-4B21-9EFF-C42BBE17A2A6}" type="presParOf" srcId="{7A42C976-970A-44BF-BA32-3EFF87605999}" destId="{4D1244F6-A610-44FC-A678-E0722FA8DD1A}" srcOrd="5" destOrd="0" presId="urn:microsoft.com/office/officeart/2005/8/layout/default"/>
    <dgm:cxn modelId="{0C83412E-E086-4136-AC00-CC7804775D85}" type="presParOf" srcId="{7A42C976-970A-44BF-BA32-3EFF87605999}" destId="{A236B431-2D24-45CD-BE62-1006337A0195}" srcOrd="6" destOrd="0" presId="urn:microsoft.com/office/officeart/2005/8/layout/default"/>
    <dgm:cxn modelId="{2190ED48-D654-4D63-AEA9-7796C118AC97}" type="presParOf" srcId="{7A42C976-970A-44BF-BA32-3EFF87605999}" destId="{74AB96F1-7AD8-49E9-9FF0-06845A2B21AB}" srcOrd="7" destOrd="0" presId="urn:microsoft.com/office/officeart/2005/8/layout/default"/>
    <dgm:cxn modelId="{3F16EB28-F123-4B26-B93E-2EA980076FA3}" type="presParOf" srcId="{7A42C976-970A-44BF-BA32-3EFF87605999}" destId="{A4F8B283-60DD-43B3-BA57-A70A1A90968A}" srcOrd="8" destOrd="0" presId="urn:microsoft.com/office/officeart/2005/8/layout/default"/>
    <dgm:cxn modelId="{66EE3F61-8DEF-48B8-B1FF-1EA4A4B945AA}" type="presParOf" srcId="{7A42C976-970A-44BF-BA32-3EFF87605999}" destId="{8C77F31E-362C-45CE-A1AB-55A80312283A}" srcOrd="9" destOrd="0" presId="urn:microsoft.com/office/officeart/2005/8/layout/default"/>
    <dgm:cxn modelId="{EFAF7C3D-0287-4504-B538-F450A0B46018}" type="presParOf" srcId="{7A42C976-970A-44BF-BA32-3EFF87605999}" destId="{EB42EBDE-FB76-4ECD-8B8A-264E4E56A8EB}" srcOrd="10" destOrd="0" presId="urn:microsoft.com/office/officeart/2005/8/layout/default"/>
    <dgm:cxn modelId="{303777D3-C52C-4592-991F-B3075D311514}" type="presParOf" srcId="{7A42C976-970A-44BF-BA32-3EFF87605999}" destId="{23572195-66EA-408C-AB21-7143437DEDB7}" srcOrd="11" destOrd="0" presId="urn:microsoft.com/office/officeart/2005/8/layout/default"/>
    <dgm:cxn modelId="{CE051E22-A492-4E6B-BCB0-862983D40B07}" type="presParOf" srcId="{7A42C976-970A-44BF-BA32-3EFF87605999}" destId="{F074C23A-3A0C-4BDD-93FC-C136620F9E88}" srcOrd="12" destOrd="0" presId="urn:microsoft.com/office/officeart/2005/8/layout/default"/>
    <dgm:cxn modelId="{1109263C-9044-4784-BC7F-5A4011AA878C}" type="presParOf" srcId="{7A42C976-970A-44BF-BA32-3EFF87605999}" destId="{BD9AE26B-352D-4AF1-B1A7-C521DBE46523}" srcOrd="13" destOrd="0" presId="urn:microsoft.com/office/officeart/2005/8/layout/default"/>
    <dgm:cxn modelId="{5F49096C-86EB-4050-9CE1-B9FFB94F466F}" type="presParOf" srcId="{7A42C976-970A-44BF-BA32-3EFF87605999}" destId="{D4B05A93-5910-43B4-A6EC-02934279B870}" srcOrd="14" destOrd="0" presId="urn:microsoft.com/office/officeart/2005/8/layout/default"/>
    <dgm:cxn modelId="{680D5410-4BCA-4A9A-B294-92654289162F}" type="presParOf" srcId="{7A42C976-970A-44BF-BA32-3EFF87605999}" destId="{6F9DC56A-B602-4E16-AFB8-429A038F8AD4}" srcOrd="15" destOrd="0" presId="urn:microsoft.com/office/officeart/2005/8/layout/default"/>
    <dgm:cxn modelId="{D197265A-4B17-43AB-95CE-8824D10DF0C5}" type="presParOf" srcId="{7A42C976-970A-44BF-BA32-3EFF87605999}" destId="{E664D11E-3874-494F-8A19-EC1AC77842AA}" srcOrd="16" destOrd="0" presId="urn:microsoft.com/office/officeart/2005/8/layout/default"/>
    <dgm:cxn modelId="{DF83C0A2-D10F-4D9D-B23F-FC116DED6899}" type="presParOf" srcId="{7A42C976-970A-44BF-BA32-3EFF87605999}" destId="{193CEC5E-67BB-411A-883E-C2C877DA0D76}" srcOrd="17" destOrd="0" presId="urn:microsoft.com/office/officeart/2005/8/layout/default"/>
    <dgm:cxn modelId="{C7F22FD7-2B7B-47DC-A59F-9925C932FF98}" type="presParOf" srcId="{7A42C976-970A-44BF-BA32-3EFF87605999}" destId="{30725451-3114-40F4-93DD-DFA90BA6FCBD}" srcOrd="1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F9B96A-A20E-41F2-A36D-E96CF6197A48}"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E21131F5-D585-4906-96C1-0F0513B00931}">
      <dgm:prSet phldrT="[Text]"/>
      <dgm:spPr>
        <a:xfrm>
          <a:off x="1393575" y="2113997"/>
          <a:ext cx="2966121" cy="712808"/>
        </a:xfrm>
        <a:prstGeom prst="rect">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Lucida Sans Unicode"/>
              <a:ea typeface="+mn-ea"/>
              <a:cs typeface="+mn-cs"/>
            </a:rPr>
            <a:t>ASSISTANT HANDYMAN</a:t>
          </a:r>
        </a:p>
      </dgm:t>
    </dgm:pt>
    <dgm:pt modelId="{4DD9CE2C-6653-4146-A749-7BB0149C3112}" type="parTrans" cxnId="{F8BB57B6-DF5F-403C-82ED-FBE183319D1C}">
      <dgm:prSet/>
      <dgm:spPr/>
      <dgm:t>
        <a:bodyPr/>
        <a:lstStyle/>
        <a:p>
          <a:endParaRPr lang="en-US"/>
        </a:p>
      </dgm:t>
    </dgm:pt>
    <dgm:pt modelId="{367602E8-F4D3-4D87-A613-031963803EDF}" type="sibTrans" cxnId="{F8BB57B6-DF5F-403C-82ED-FBE183319D1C}">
      <dgm:prSet/>
      <dgm:spPr/>
      <dgm:t>
        <a:bodyPr/>
        <a:lstStyle/>
        <a:p>
          <a:endParaRPr lang="en-US"/>
        </a:p>
      </dgm:t>
    </dgm:pt>
    <dgm:pt modelId="{C1C65056-118E-4832-B655-58AEC969D6B4}">
      <dgm:prSet phldrT="[Text]"/>
      <dgm:spPr>
        <a:xfrm>
          <a:off x="5480060" y="2113997"/>
          <a:ext cx="2966121" cy="712808"/>
        </a:xfrm>
        <a:prstGeom prst="rect">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Lucida Sans Unicode"/>
              <a:ea typeface="+mn-ea"/>
              <a:cs typeface="+mn-cs"/>
            </a:rPr>
            <a:t>PPE STORGE AND DISTRIBUTION</a:t>
          </a:r>
        </a:p>
      </dgm:t>
    </dgm:pt>
    <dgm:pt modelId="{81D63397-B2F6-44BC-A478-FC2F9EE7C087}" type="parTrans" cxnId="{AF33F2E7-745C-4C36-8E02-B98755B203EB}">
      <dgm:prSet/>
      <dgm:spPr/>
      <dgm:t>
        <a:bodyPr/>
        <a:lstStyle/>
        <a:p>
          <a:endParaRPr lang="en-US"/>
        </a:p>
      </dgm:t>
    </dgm:pt>
    <dgm:pt modelId="{3D65826C-595C-477B-94D1-EE01166B9D04}" type="sibTrans" cxnId="{AF33F2E7-745C-4C36-8E02-B98755B203EB}">
      <dgm:prSet/>
      <dgm:spPr/>
      <dgm:t>
        <a:bodyPr/>
        <a:lstStyle/>
        <a:p>
          <a:endParaRPr lang="en-US"/>
        </a:p>
      </dgm:t>
    </dgm:pt>
    <dgm:pt modelId="{97B0C7E8-63A3-465F-A9D9-14081406584C}">
      <dgm:prSet phldrT="[Text]"/>
      <dgm:spPr>
        <a:xfrm>
          <a:off x="5480060" y="5275512"/>
          <a:ext cx="2966121" cy="712808"/>
        </a:xfrm>
        <a:prstGeom prst="rect">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Lucida Sans Unicode"/>
              <a:ea typeface="+mn-ea"/>
              <a:cs typeface="+mn-cs"/>
            </a:rPr>
            <a:t>IRM HUB</a:t>
          </a:r>
        </a:p>
      </dgm:t>
    </dgm:pt>
    <dgm:pt modelId="{C920E512-710D-4E0A-86A5-0CB79F79EC0C}" type="parTrans" cxnId="{5812BBCE-5C6B-4640-B4AF-E27ECB72443D}">
      <dgm:prSet/>
      <dgm:spPr/>
      <dgm:t>
        <a:bodyPr/>
        <a:lstStyle/>
        <a:p>
          <a:endParaRPr lang="en-US"/>
        </a:p>
      </dgm:t>
    </dgm:pt>
    <dgm:pt modelId="{08690955-6625-406A-B5AB-589BFB824B24}" type="sibTrans" cxnId="{5812BBCE-5C6B-4640-B4AF-E27ECB72443D}">
      <dgm:prSet/>
      <dgm:spPr/>
      <dgm:t>
        <a:bodyPr/>
        <a:lstStyle/>
        <a:p>
          <a:endParaRPr lang="en-US"/>
        </a:p>
      </dgm:t>
    </dgm:pt>
    <dgm:pt modelId="{72B0EABD-BE80-4016-B294-B1EA2A34FD76}">
      <dgm:prSet phldrT="[Text]"/>
      <dgm:spPr>
        <a:xfrm>
          <a:off x="1393575" y="2113997"/>
          <a:ext cx="2966121" cy="712808"/>
        </a:xfr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Lucida Sans Unicode"/>
              <a:ea typeface="+mn-ea"/>
              <a:cs typeface="+mn-cs"/>
            </a:rPr>
            <a:t>IRM HUB</a:t>
          </a:r>
        </a:p>
      </dgm:t>
    </dgm:pt>
    <dgm:pt modelId="{AB4A9D97-2F2B-49DA-B835-70DBBBBF8987}" type="parTrans" cxnId="{A695BB14-BFB1-4341-A2C4-F720E8DA60A6}">
      <dgm:prSet/>
      <dgm:spPr/>
      <dgm:t>
        <a:bodyPr/>
        <a:lstStyle/>
        <a:p>
          <a:endParaRPr lang="en-US"/>
        </a:p>
      </dgm:t>
    </dgm:pt>
    <dgm:pt modelId="{CEAF30FC-8FA6-42A6-A1AC-898CD2297AF7}" type="sibTrans" cxnId="{A695BB14-BFB1-4341-A2C4-F720E8DA60A6}">
      <dgm:prSet/>
      <dgm:spPr/>
      <dgm:t>
        <a:bodyPr/>
        <a:lstStyle/>
        <a:p>
          <a:endParaRPr lang="en-US"/>
        </a:p>
      </dgm:t>
    </dgm:pt>
    <dgm:pt modelId="{5FE2AD12-51A2-41B6-9ECA-C8DE3568446B}" type="pres">
      <dgm:prSet presAssocID="{66F9B96A-A20E-41F2-A36D-E96CF6197A48}" presName="diagram" presStyleCnt="0">
        <dgm:presLayoutVars>
          <dgm:dir/>
        </dgm:presLayoutVars>
      </dgm:prSet>
      <dgm:spPr/>
    </dgm:pt>
    <dgm:pt modelId="{54748795-3438-4E06-94F6-2539579541ED}" type="pres">
      <dgm:prSet presAssocID="{72B0EABD-BE80-4016-B294-B1EA2A34FD76}" presName="composite" presStyleCnt="0"/>
      <dgm:spPr/>
    </dgm:pt>
    <dgm:pt modelId="{C34866A0-3574-4970-B9AC-4DE55C51A8EB}" type="pres">
      <dgm:prSet presAssocID="{72B0EABD-BE80-4016-B294-B1EA2A34FD76}" presName="Image" presStyleLbl="bgShp"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172CEAAD-F8CE-448F-BB1E-3C9C443BA2A6}" type="pres">
      <dgm:prSet presAssocID="{72B0EABD-BE80-4016-B294-B1EA2A34FD76}" presName="Parent" presStyleLbl="node0" presStyleIdx="0" presStyleCnt="4">
        <dgm:presLayoutVars>
          <dgm:bulletEnabled val="1"/>
        </dgm:presLayoutVars>
      </dgm:prSet>
      <dgm:spPr>
        <a:prstGeom prst="rect">
          <a:avLst/>
        </a:prstGeom>
      </dgm:spPr>
    </dgm:pt>
    <dgm:pt modelId="{F38FD2C1-AAC6-4A07-839B-222A76DDF04F}" type="pres">
      <dgm:prSet presAssocID="{CEAF30FC-8FA6-42A6-A1AC-898CD2297AF7}" presName="sibTrans" presStyleCnt="0"/>
      <dgm:spPr/>
    </dgm:pt>
    <dgm:pt modelId="{92038A6D-299E-4AC3-A0F9-21D29937F3D4}" type="pres">
      <dgm:prSet presAssocID="{E21131F5-D585-4906-96C1-0F0513B00931}" presName="composite" presStyleCnt="0"/>
      <dgm:spPr/>
    </dgm:pt>
    <dgm:pt modelId="{0CD9D192-BB89-424B-B4ED-94F26CD13FDA}" type="pres">
      <dgm:prSet presAssocID="{E21131F5-D585-4906-96C1-0F0513B00931}" presName="Image" presStyleLbl="bgShp" presStyleIdx="1" presStyleCnt="4"/>
      <dgm:spPr>
        <a:xfrm>
          <a:off x="697818" y="31479"/>
          <a:ext cx="3442165" cy="254374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dgm:spPr>
    </dgm:pt>
    <dgm:pt modelId="{D5CEE2A3-3D04-40ED-9979-483EE2CB7FE5}" type="pres">
      <dgm:prSet presAssocID="{E21131F5-D585-4906-96C1-0F0513B00931}" presName="Parent" presStyleLbl="node0" presStyleIdx="1" presStyleCnt="4">
        <dgm:presLayoutVars>
          <dgm:bulletEnabled val="1"/>
        </dgm:presLayoutVars>
      </dgm:prSet>
      <dgm:spPr/>
    </dgm:pt>
    <dgm:pt modelId="{160D4D51-88A8-40DB-BEB9-DEF598E8B0B2}" type="pres">
      <dgm:prSet presAssocID="{367602E8-F4D3-4D87-A613-031963803EDF}" presName="sibTrans" presStyleCnt="0"/>
      <dgm:spPr/>
    </dgm:pt>
    <dgm:pt modelId="{4400ACC3-7534-4928-9949-FDA5C9989187}" type="pres">
      <dgm:prSet presAssocID="{C1C65056-118E-4832-B655-58AEC969D6B4}" presName="composite" presStyleCnt="0"/>
      <dgm:spPr/>
    </dgm:pt>
    <dgm:pt modelId="{BC64B0ED-03EE-4A16-80B3-2736407765EF}" type="pres">
      <dgm:prSet presAssocID="{C1C65056-118E-4832-B655-58AEC969D6B4}" presName="Image" presStyleLbl="bgShp" presStyleIdx="2" presStyleCnt="4" custLinFactNeighborX="-2547" custLinFactNeighborY="1758"/>
      <dgm:spPr>
        <a:xfrm>
          <a:off x="4696631" y="76198"/>
          <a:ext cx="3442165" cy="254374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dgm:spPr>
    </dgm:pt>
    <dgm:pt modelId="{D1EF9262-E680-4421-848B-838037719D84}" type="pres">
      <dgm:prSet presAssocID="{C1C65056-118E-4832-B655-58AEC969D6B4}" presName="Parent" presStyleLbl="node0" presStyleIdx="2" presStyleCnt="4">
        <dgm:presLayoutVars>
          <dgm:bulletEnabled val="1"/>
        </dgm:presLayoutVars>
      </dgm:prSet>
      <dgm:spPr/>
    </dgm:pt>
    <dgm:pt modelId="{C3DC2D5C-097E-4F80-9603-751AD17DFAF5}" type="pres">
      <dgm:prSet presAssocID="{3D65826C-595C-477B-94D1-EE01166B9D04}" presName="sibTrans" presStyleCnt="0"/>
      <dgm:spPr/>
    </dgm:pt>
    <dgm:pt modelId="{FE4209FA-46FC-4E3C-8AD9-77CF82AF0A1A}" type="pres">
      <dgm:prSet presAssocID="{97B0C7E8-63A3-465F-A9D9-14081406584C}" presName="composite" presStyleCnt="0"/>
      <dgm:spPr/>
    </dgm:pt>
    <dgm:pt modelId="{FA7DE82D-89CE-4685-AE3F-310610C997EF}" type="pres">
      <dgm:prSet presAssocID="{97B0C7E8-63A3-465F-A9D9-14081406584C}" presName="Image" presStyleLbl="bgShp" presStyleIdx="3" presStyleCnt="4" custLinFactNeighborX="-1570" custLinFactNeighborY="908"/>
      <dgm:spPr>
        <a:xfrm>
          <a:off x="4730261" y="3216091"/>
          <a:ext cx="3442165" cy="2543747"/>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dgm:spPr>
    </dgm:pt>
    <dgm:pt modelId="{8C509EFA-7FB4-48AA-846B-CDAD97191696}" type="pres">
      <dgm:prSet presAssocID="{97B0C7E8-63A3-465F-A9D9-14081406584C}" presName="Parent" presStyleLbl="node0" presStyleIdx="3" presStyleCnt="4">
        <dgm:presLayoutVars>
          <dgm:bulletEnabled val="1"/>
        </dgm:presLayoutVars>
      </dgm:prSet>
      <dgm:spPr/>
    </dgm:pt>
  </dgm:ptLst>
  <dgm:cxnLst>
    <dgm:cxn modelId="{A695BB14-BFB1-4341-A2C4-F720E8DA60A6}" srcId="{66F9B96A-A20E-41F2-A36D-E96CF6197A48}" destId="{72B0EABD-BE80-4016-B294-B1EA2A34FD76}" srcOrd="0" destOrd="0" parTransId="{AB4A9D97-2F2B-49DA-B835-70DBBBBF8987}" sibTransId="{CEAF30FC-8FA6-42A6-A1AC-898CD2297AF7}"/>
    <dgm:cxn modelId="{9B75751D-1FB5-4D62-8704-8EE6BF8E9A6D}" type="presOf" srcId="{C1C65056-118E-4832-B655-58AEC969D6B4}" destId="{D1EF9262-E680-4421-848B-838037719D84}" srcOrd="0" destOrd="0" presId="urn:microsoft.com/office/officeart/2008/layout/BendingPictureCaption"/>
    <dgm:cxn modelId="{2A41933F-892B-4BB6-867B-AFB4CC467B1E}" type="presOf" srcId="{97B0C7E8-63A3-465F-A9D9-14081406584C}" destId="{8C509EFA-7FB4-48AA-846B-CDAD97191696}" srcOrd="0" destOrd="0" presId="urn:microsoft.com/office/officeart/2008/layout/BendingPictureCaption"/>
    <dgm:cxn modelId="{C2A3A079-5F14-4D49-AD28-605AC3E5C79B}" type="presOf" srcId="{66F9B96A-A20E-41F2-A36D-E96CF6197A48}" destId="{5FE2AD12-51A2-41B6-9ECA-C8DE3568446B}" srcOrd="0" destOrd="0" presId="urn:microsoft.com/office/officeart/2008/layout/BendingPictureCaption"/>
    <dgm:cxn modelId="{F8BB57B6-DF5F-403C-82ED-FBE183319D1C}" srcId="{66F9B96A-A20E-41F2-A36D-E96CF6197A48}" destId="{E21131F5-D585-4906-96C1-0F0513B00931}" srcOrd="1" destOrd="0" parTransId="{4DD9CE2C-6653-4146-A749-7BB0149C3112}" sibTransId="{367602E8-F4D3-4D87-A613-031963803EDF}"/>
    <dgm:cxn modelId="{5812BBCE-5C6B-4640-B4AF-E27ECB72443D}" srcId="{66F9B96A-A20E-41F2-A36D-E96CF6197A48}" destId="{97B0C7E8-63A3-465F-A9D9-14081406584C}" srcOrd="3" destOrd="0" parTransId="{C920E512-710D-4E0A-86A5-0CB79F79EC0C}" sibTransId="{08690955-6625-406A-B5AB-589BFB824B24}"/>
    <dgm:cxn modelId="{AF33F2E7-745C-4C36-8E02-B98755B203EB}" srcId="{66F9B96A-A20E-41F2-A36D-E96CF6197A48}" destId="{C1C65056-118E-4832-B655-58AEC969D6B4}" srcOrd="2" destOrd="0" parTransId="{81D63397-B2F6-44BC-A478-FC2F9EE7C087}" sibTransId="{3D65826C-595C-477B-94D1-EE01166B9D04}"/>
    <dgm:cxn modelId="{FCA7F3E7-5D83-4F80-AE0A-85E9C43F7124}" type="presOf" srcId="{72B0EABD-BE80-4016-B294-B1EA2A34FD76}" destId="{172CEAAD-F8CE-448F-BB1E-3C9C443BA2A6}" srcOrd="0" destOrd="0" presId="urn:microsoft.com/office/officeart/2008/layout/BendingPictureCaption"/>
    <dgm:cxn modelId="{E42034EF-3CF8-459A-9492-9D71E5D37C77}" type="presOf" srcId="{E21131F5-D585-4906-96C1-0F0513B00931}" destId="{D5CEE2A3-3D04-40ED-9979-483EE2CB7FE5}" srcOrd="0" destOrd="0" presId="urn:microsoft.com/office/officeart/2008/layout/BendingPictureCaption"/>
    <dgm:cxn modelId="{27D88BB8-0152-417A-9601-380081027F35}" type="presParOf" srcId="{5FE2AD12-51A2-41B6-9ECA-C8DE3568446B}" destId="{54748795-3438-4E06-94F6-2539579541ED}" srcOrd="0" destOrd="0" presId="urn:microsoft.com/office/officeart/2008/layout/BendingPictureCaption"/>
    <dgm:cxn modelId="{3BBEBA7C-926E-44BE-9E8A-5032C013290E}" type="presParOf" srcId="{54748795-3438-4E06-94F6-2539579541ED}" destId="{C34866A0-3574-4970-B9AC-4DE55C51A8EB}" srcOrd="0" destOrd="0" presId="urn:microsoft.com/office/officeart/2008/layout/BendingPictureCaption"/>
    <dgm:cxn modelId="{9CD63D5F-80D7-428F-9938-508F522D2A26}" type="presParOf" srcId="{54748795-3438-4E06-94F6-2539579541ED}" destId="{172CEAAD-F8CE-448F-BB1E-3C9C443BA2A6}" srcOrd="1" destOrd="0" presId="urn:microsoft.com/office/officeart/2008/layout/BendingPictureCaption"/>
    <dgm:cxn modelId="{C304F726-E069-4BA8-A383-1EBDD5B7FCFE}" type="presParOf" srcId="{5FE2AD12-51A2-41B6-9ECA-C8DE3568446B}" destId="{F38FD2C1-AAC6-4A07-839B-222A76DDF04F}" srcOrd="1" destOrd="0" presId="urn:microsoft.com/office/officeart/2008/layout/BendingPictureCaption"/>
    <dgm:cxn modelId="{14B56650-E203-4507-AF1C-B5601992D47E}" type="presParOf" srcId="{5FE2AD12-51A2-41B6-9ECA-C8DE3568446B}" destId="{92038A6D-299E-4AC3-A0F9-21D29937F3D4}" srcOrd="2" destOrd="0" presId="urn:microsoft.com/office/officeart/2008/layout/BendingPictureCaption"/>
    <dgm:cxn modelId="{A31522A0-678F-414A-A954-12A050DDA07A}" type="presParOf" srcId="{92038A6D-299E-4AC3-A0F9-21D29937F3D4}" destId="{0CD9D192-BB89-424B-B4ED-94F26CD13FDA}" srcOrd="0" destOrd="0" presId="urn:microsoft.com/office/officeart/2008/layout/BendingPictureCaption"/>
    <dgm:cxn modelId="{41F801A6-8447-4020-9604-2A88A5BB5905}" type="presParOf" srcId="{92038A6D-299E-4AC3-A0F9-21D29937F3D4}" destId="{D5CEE2A3-3D04-40ED-9979-483EE2CB7FE5}" srcOrd="1" destOrd="0" presId="urn:microsoft.com/office/officeart/2008/layout/BendingPictureCaption"/>
    <dgm:cxn modelId="{D4777A40-03DC-4D36-9E1B-D5684522098D}" type="presParOf" srcId="{5FE2AD12-51A2-41B6-9ECA-C8DE3568446B}" destId="{160D4D51-88A8-40DB-BEB9-DEF598E8B0B2}" srcOrd="3" destOrd="0" presId="urn:microsoft.com/office/officeart/2008/layout/BendingPictureCaption"/>
    <dgm:cxn modelId="{7C4063CD-3616-43B3-A0E1-3247CD9E8036}" type="presParOf" srcId="{5FE2AD12-51A2-41B6-9ECA-C8DE3568446B}" destId="{4400ACC3-7534-4928-9949-FDA5C9989187}" srcOrd="4" destOrd="0" presId="urn:microsoft.com/office/officeart/2008/layout/BendingPictureCaption"/>
    <dgm:cxn modelId="{243048E8-8158-43D9-B31D-CB93027F1B13}" type="presParOf" srcId="{4400ACC3-7534-4928-9949-FDA5C9989187}" destId="{BC64B0ED-03EE-4A16-80B3-2736407765EF}" srcOrd="0" destOrd="0" presId="urn:microsoft.com/office/officeart/2008/layout/BendingPictureCaption"/>
    <dgm:cxn modelId="{E192D70F-C4B2-43B1-B261-C2AE2696655F}" type="presParOf" srcId="{4400ACC3-7534-4928-9949-FDA5C9989187}" destId="{D1EF9262-E680-4421-848B-838037719D84}" srcOrd="1" destOrd="0" presId="urn:microsoft.com/office/officeart/2008/layout/BendingPictureCaption"/>
    <dgm:cxn modelId="{40FA4A26-B72D-4B22-A672-28F9B43EF801}" type="presParOf" srcId="{5FE2AD12-51A2-41B6-9ECA-C8DE3568446B}" destId="{C3DC2D5C-097E-4F80-9603-751AD17DFAF5}" srcOrd="5" destOrd="0" presId="urn:microsoft.com/office/officeart/2008/layout/BendingPictureCaption"/>
    <dgm:cxn modelId="{ED56759E-27AD-4147-8A6F-533AA3980818}" type="presParOf" srcId="{5FE2AD12-51A2-41B6-9ECA-C8DE3568446B}" destId="{FE4209FA-46FC-4E3C-8AD9-77CF82AF0A1A}" srcOrd="6" destOrd="0" presId="urn:microsoft.com/office/officeart/2008/layout/BendingPictureCaption"/>
    <dgm:cxn modelId="{B07590B1-EA24-46DE-97A7-E5DB4B585E94}" type="presParOf" srcId="{FE4209FA-46FC-4E3C-8AD9-77CF82AF0A1A}" destId="{FA7DE82D-89CE-4685-AE3F-310610C997EF}" srcOrd="0" destOrd="0" presId="urn:microsoft.com/office/officeart/2008/layout/BendingPictureCaption"/>
    <dgm:cxn modelId="{C8CCC580-A7C1-4F29-ABCB-A08EA6453516}" type="presParOf" srcId="{FE4209FA-46FC-4E3C-8AD9-77CF82AF0A1A}" destId="{8C509EFA-7FB4-48AA-846B-CDAD9719169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5975AA-43C6-4667-B09A-E6F54339F6E0}"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ZA"/>
        </a:p>
      </dgm:t>
    </dgm:pt>
    <dgm:pt modelId="{4CCF351C-F983-49D0-882B-3E58675D3D04}">
      <dgm:prSet/>
      <dgm:spPr/>
      <dgm:t>
        <a:bodyPr/>
        <a:lstStyle/>
        <a:p>
          <a:r>
            <a:rPr lang="en-ZA"/>
            <a:t>Joint Funding Application – SETA’s</a:t>
          </a:r>
        </a:p>
      </dgm:t>
    </dgm:pt>
    <dgm:pt modelId="{580D9036-BFF7-4D1A-919A-D78595D2C6D4}" type="parTrans" cxnId="{BDEA2F1A-A249-4933-BE08-DF3BEB6FDDC6}">
      <dgm:prSet/>
      <dgm:spPr/>
      <dgm:t>
        <a:bodyPr/>
        <a:lstStyle/>
        <a:p>
          <a:endParaRPr lang="en-ZA"/>
        </a:p>
      </dgm:t>
    </dgm:pt>
    <dgm:pt modelId="{610825EC-9729-4792-B4C9-99DF94B64111}" type="sibTrans" cxnId="{BDEA2F1A-A249-4933-BE08-DF3BEB6FDDC6}">
      <dgm:prSet/>
      <dgm:spPr/>
      <dgm:t>
        <a:bodyPr/>
        <a:lstStyle/>
        <a:p>
          <a:endParaRPr lang="en-ZA"/>
        </a:p>
      </dgm:t>
    </dgm:pt>
    <dgm:pt modelId="{8960DB9E-B432-43C0-B58A-0CE6E528478D}">
      <dgm:prSet/>
      <dgm:spPr/>
      <dgm:t>
        <a:bodyPr/>
        <a:lstStyle/>
        <a:p>
          <a:r>
            <a:rPr lang="en-ZA"/>
            <a:t>Public Private Partnership – CSI and Government Grants</a:t>
          </a:r>
        </a:p>
      </dgm:t>
    </dgm:pt>
    <dgm:pt modelId="{5D8F8DB3-6B2F-4E49-A22F-290BEFE8409F}" type="parTrans" cxnId="{BA94FCF8-BFBC-44BB-A140-A43F73A582E4}">
      <dgm:prSet/>
      <dgm:spPr/>
      <dgm:t>
        <a:bodyPr/>
        <a:lstStyle/>
        <a:p>
          <a:endParaRPr lang="en-ZA"/>
        </a:p>
      </dgm:t>
    </dgm:pt>
    <dgm:pt modelId="{90B10E7B-9751-4436-B4E6-493CB67AA297}" type="sibTrans" cxnId="{BA94FCF8-BFBC-44BB-A140-A43F73A582E4}">
      <dgm:prSet/>
      <dgm:spPr/>
      <dgm:t>
        <a:bodyPr/>
        <a:lstStyle/>
        <a:p>
          <a:endParaRPr lang="en-ZA"/>
        </a:p>
      </dgm:t>
    </dgm:pt>
    <dgm:pt modelId="{136A799E-17FE-46DE-8610-C8FA1A98FF72}">
      <dgm:prSet/>
      <dgm:spPr/>
      <dgm:t>
        <a:bodyPr/>
        <a:lstStyle/>
        <a:p>
          <a:r>
            <a:rPr lang="en-ZA"/>
            <a:t>Enterprise Supplier Development.</a:t>
          </a:r>
        </a:p>
      </dgm:t>
    </dgm:pt>
    <dgm:pt modelId="{64765BCE-8250-4461-A506-5865936769CA}" type="parTrans" cxnId="{882F5E6E-232D-4681-A157-2940E4C64FAE}">
      <dgm:prSet/>
      <dgm:spPr/>
      <dgm:t>
        <a:bodyPr/>
        <a:lstStyle/>
        <a:p>
          <a:endParaRPr lang="en-ZA"/>
        </a:p>
      </dgm:t>
    </dgm:pt>
    <dgm:pt modelId="{9414D40C-D286-4B89-B308-315BF2C3B66D}" type="sibTrans" cxnId="{882F5E6E-232D-4681-A157-2940E4C64FAE}">
      <dgm:prSet/>
      <dgm:spPr/>
      <dgm:t>
        <a:bodyPr/>
        <a:lstStyle/>
        <a:p>
          <a:endParaRPr lang="en-ZA"/>
        </a:p>
      </dgm:t>
    </dgm:pt>
    <dgm:pt modelId="{E437546A-615D-466C-AF91-484D6F1DCB90}">
      <dgm:prSet/>
      <dgm:spPr/>
      <dgm:t>
        <a:bodyPr/>
        <a:lstStyle/>
        <a:p>
          <a:r>
            <a:rPr lang="en-ZA"/>
            <a:t>Post Graduate SMME’s Support to Centre Strategy.</a:t>
          </a:r>
        </a:p>
      </dgm:t>
    </dgm:pt>
    <dgm:pt modelId="{D9B1AA5E-6BE6-4EA2-BE7F-89A3D5D16EF4}" type="parTrans" cxnId="{F3600FD5-DDB6-412F-8600-C656DC51C69E}">
      <dgm:prSet/>
      <dgm:spPr/>
      <dgm:t>
        <a:bodyPr/>
        <a:lstStyle/>
        <a:p>
          <a:endParaRPr lang="en-ZA"/>
        </a:p>
      </dgm:t>
    </dgm:pt>
    <dgm:pt modelId="{862E86D8-B43D-4AAB-9B88-979563D37CA5}" type="sibTrans" cxnId="{F3600FD5-DDB6-412F-8600-C656DC51C69E}">
      <dgm:prSet/>
      <dgm:spPr/>
      <dgm:t>
        <a:bodyPr/>
        <a:lstStyle/>
        <a:p>
          <a:endParaRPr lang="en-ZA"/>
        </a:p>
      </dgm:t>
    </dgm:pt>
    <dgm:pt modelId="{AA20DB85-9182-47B7-B420-8E65B83DCE75}">
      <dgm:prSet/>
      <dgm:spPr/>
      <dgm:t>
        <a:bodyPr/>
        <a:lstStyle/>
        <a:p>
          <a:r>
            <a:rPr lang="en-ZA"/>
            <a:t>Use Available Resources for Income Generating.</a:t>
          </a:r>
        </a:p>
      </dgm:t>
    </dgm:pt>
    <dgm:pt modelId="{12077325-907A-459F-84D3-208541425301}" type="parTrans" cxnId="{E6A370FA-3B64-47B0-AF64-5C18E03122C4}">
      <dgm:prSet/>
      <dgm:spPr/>
      <dgm:t>
        <a:bodyPr/>
        <a:lstStyle/>
        <a:p>
          <a:endParaRPr lang="en-ZA"/>
        </a:p>
      </dgm:t>
    </dgm:pt>
    <dgm:pt modelId="{B1AF41A1-FCAF-4FA9-A7B5-29DAE864AC13}" type="sibTrans" cxnId="{E6A370FA-3B64-47B0-AF64-5C18E03122C4}">
      <dgm:prSet/>
      <dgm:spPr/>
      <dgm:t>
        <a:bodyPr/>
        <a:lstStyle/>
        <a:p>
          <a:endParaRPr lang="en-ZA"/>
        </a:p>
      </dgm:t>
    </dgm:pt>
    <dgm:pt modelId="{6CD02FE1-D930-496C-8186-BD3E14931BC5}">
      <dgm:prSet/>
      <dgm:spPr/>
      <dgm:t>
        <a:bodyPr/>
        <a:lstStyle/>
        <a:p>
          <a:r>
            <a:rPr lang="en-ZA"/>
            <a:t>Cost CFERI programme outside the Centre.</a:t>
          </a:r>
        </a:p>
      </dgm:t>
    </dgm:pt>
    <dgm:pt modelId="{51893525-2594-4207-ABA4-7BFA78F49268}" type="parTrans" cxnId="{2A0FAEC9-579F-4993-B471-BE0400893DB7}">
      <dgm:prSet/>
      <dgm:spPr/>
      <dgm:t>
        <a:bodyPr/>
        <a:lstStyle/>
        <a:p>
          <a:endParaRPr lang="en-ZA"/>
        </a:p>
      </dgm:t>
    </dgm:pt>
    <dgm:pt modelId="{B4A07678-F4E2-4972-A2ED-18FF28FC30C7}" type="sibTrans" cxnId="{2A0FAEC9-579F-4993-B471-BE0400893DB7}">
      <dgm:prSet/>
      <dgm:spPr/>
      <dgm:t>
        <a:bodyPr/>
        <a:lstStyle/>
        <a:p>
          <a:endParaRPr lang="en-ZA"/>
        </a:p>
      </dgm:t>
    </dgm:pt>
    <dgm:pt modelId="{9BA97D99-E957-4C56-AB22-FB6A1B5744CC}" type="pres">
      <dgm:prSet presAssocID="{FB5975AA-43C6-4667-B09A-E6F54339F6E0}" presName="compositeShape" presStyleCnt="0">
        <dgm:presLayoutVars>
          <dgm:chMax val="7"/>
          <dgm:dir/>
          <dgm:resizeHandles val="exact"/>
        </dgm:presLayoutVars>
      </dgm:prSet>
      <dgm:spPr/>
    </dgm:pt>
    <dgm:pt modelId="{3FFFA715-E55C-4603-99EE-A17FBE5C111F}" type="pres">
      <dgm:prSet presAssocID="{4CCF351C-F983-49D0-882B-3E58675D3D04}" presName="circ1" presStyleLbl="vennNode1" presStyleIdx="0" presStyleCnt="6"/>
      <dgm:spPr/>
    </dgm:pt>
    <dgm:pt modelId="{9600F3E2-C03B-40F9-9034-24B838FEFE61}" type="pres">
      <dgm:prSet presAssocID="{4CCF351C-F983-49D0-882B-3E58675D3D04}" presName="circ1Tx" presStyleLbl="revTx" presStyleIdx="0" presStyleCnt="0">
        <dgm:presLayoutVars>
          <dgm:chMax val="0"/>
          <dgm:chPref val="0"/>
          <dgm:bulletEnabled val="1"/>
        </dgm:presLayoutVars>
      </dgm:prSet>
      <dgm:spPr/>
    </dgm:pt>
    <dgm:pt modelId="{AD8E726F-4314-478E-9103-FCD9283241C4}" type="pres">
      <dgm:prSet presAssocID="{8960DB9E-B432-43C0-B58A-0CE6E528478D}" presName="circ2" presStyleLbl="vennNode1" presStyleIdx="1" presStyleCnt="6"/>
      <dgm:spPr/>
    </dgm:pt>
    <dgm:pt modelId="{A5352924-4341-4CEA-BCAA-EB510B44F5FD}" type="pres">
      <dgm:prSet presAssocID="{8960DB9E-B432-43C0-B58A-0CE6E528478D}" presName="circ2Tx" presStyleLbl="revTx" presStyleIdx="0" presStyleCnt="0">
        <dgm:presLayoutVars>
          <dgm:chMax val="0"/>
          <dgm:chPref val="0"/>
          <dgm:bulletEnabled val="1"/>
        </dgm:presLayoutVars>
      </dgm:prSet>
      <dgm:spPr/>
    </dgm:pt>
    <dgm:pt modelId="{A05EC80B-17F5-4676-B6C2-734692FC41B0}" type="pres">
      <dgm:prSet presAssocID="{136A799E-17FE-46DE-8610-C8FA1A98FF72}" presName="circ3" presStyleLbl="vennNode1" presStyleIdx="2" presStyleCnt="6"/>
      <dgm:spPr/>
    </dgm:pt>
    <dgm:pt modelId="{A8380066-273C-4168-BD2E-1BB4CAE647E9}" type="pres">
      <dgm:prSet presAssocID="{136A799E-17FE-46DE-8610-C8FA1A98FF72}" presName="circ3Tx" presStyleLbl="revTx" presStyleIdx="0" presStyleCnt="0">
        <dgm:presLayoutVars>
          <dgm:chMax val="0"/>
          <dgm:chPref val="0"/>
          <dgm:bulletEnabled val="1"/>
        </dgm:presLayoutVars>
      </dgm:prSet>
      <dgm:spPr/>
    </dgm:pt>
    <dgm:pt modelId="{BD44789C-9A25-46D4-B84A-178D3CD22FDD}" type="pres">
      <dgm:prSet presAssocID="{E437546A-615D-466C-AF91-484D6F1DCB90}" presName="circ4" presStyleLbl="vennNode1" presStyleIdx="3" presStyleCnt="6"/>
      <dgm:spPr/>
    </dgm:pt>
    <dgm:pt modelId="{1EC3DC37-57F6-4228-A982-22BF61F21810}" type="pres">
      <dgm:prSet presAssocID="{E437546A-615D-466C-AF91-484D6F1DCB90}" presName="circ4Tx" presStyleLbl="revTx" presStyleIdx="0" presStyleCnt="0">
        <dgm:presLayoutVars>
          <dgm:chMax val="0"/>
          <dgm:chPref val="0"/>
          <dgm:bulletEnabled val="1"/>
        </dgm:presLayoutVars>
      </dgm:prSet>
      <dgm:spPr/>
    </dgm:pt>
    <dgm:pt modelId="{7DC2C4C1-4993-4341-9E85-DBA4F0DCB9A5}" type="pres">
      <dgm:prSet presAssocID="{AA20DB85-9182-47B7-B420-8E65B83DCE75}" presName="circ5" presStyleLbl="vennNode1" presStyleIdx="4" presStyleCnt="6"/>
      <dgm:spPr/>
    </dgm:pt>
    <dgm:pt modelId="{4FC4F196-A385-4D10-8C3B-98468A7D5817}" type="pres">
      <dgm:prSet presAssocID="{AA20DB85-9182-47B7-B420-8E65B83DCE75}" presName="circ5Tx" presStyleLbl="revTx" presStyleIdx="0" presStyleCnt="0">
        <dgm:presLayoutVars>
          <dgm:chMax val="0"/>
          <dgm:chPref val="0"/>
          <dgm:bulletEnabled val="1"/>
        </dgm:presLayoutVars>
      </dgm:prSet>
      <dgm:spPr/>
    </dgm:pt>
    <dgm:pt modelId="{46342A35-A6E1-4C9E-BEF8-367EDDD800E8}" type="pres">
      <dgm:prSet presAssocID="{6CD02FE1-D930-496C-8186-BD3E14931BC5}" presName="circ6" presStyleLbl="vennNode1" presStyleIdx="5" presStyleCnt="6"/>
      <dgm:spPr/>
    </dgm:pt>
    <dgm:pt modelId="{BA25A720-B54B-4BE2-8111-2B7C710B766B}" type="pres">
      <dgm:prSet presAssocID="{6CD02FE1-D930-496C-8186-BD3E14931BC5}" presName="circ6Tx" presStyleLbl="revTx" presStyleIdx="0" presStyleCnt="0">
        <dgm:presLayoutVars>
          <dgm:chMax val="0"/>
          <dgm:chPref val="0"/>
          <dgm:bulletEnabled val="1"/>
        </dgm:presLayoutVars>
      </dgm:prSet>
      <dgm:spPr/>
    </dgm:pt>
  </dgm:ptLst>
  <dgm:cxnLst>
    <dgm:cxn modelId="{BDEA2F1A-A249-4933-BE08-DF3BEB6FDDC6}" srcId="{FB5975AA-43C6-4667-B09A-E6F54339F6E0}" destId="{4CCF351C-F983-49D0-882B-3E58675D3D04}" srcOrd="0" destOrd="0" parTransId="{580D9036-BFF7-4D1A-919A-D78595D2C6D4}" sibTransId="{610825EC-9729-4792-B4C9-99DF94B64111}"/>
    <dgm:cxn modelId="{9BBD9866-DFAC-46AE-95E6-396724BBD5A0}" type="presOf" srcId="{136A799E-17FE-46DE-8610-C8FA1A98FF72}" destId="{A8380066-273C-4168-BD2E-1BB4CAE647E9}" srcOrd="0" destOrd="0" presId="urn:microsoft.com/office/officeart/2005/8/layout/venn1"/>
    <dgm:cxn modelId="{882F5E6E-232D-4681-A157-2940E4C64FAE}" srcId="{FB5975AA-43C6-4667-B09A-E6F54339F6E0}" destId="{136A799E-17FE-46DE-8610-C8FA1A98FF72}" srcOrd="2" destOrd="0" parTransId="{64765BCE-8250-4461-A506-5865936769CA}" sibTransId="{9414D40C-D286-4B89-B308-315BF2C3B66D}"/>
    <dgm:cxn modelId="{5D75C454-8CC9-40B3-919F-8A8041956F88}" type="presOf" srcId="{4CCF351C-F983-49D0-882B-3E58675D3D04}" destId="{9600F3E2-C03B-40F9-9034-24B838FEFE61}" srcOrd="0" destOrd="0" presId="urn:microsoft.com/office/officeart/2005/8/layout/venn1"/>
    <dgm:cxn modelId="{D962D474-5351-43A3-8CC8-D4C50CB93FC4}" type="presOf" srcId="{FB5975AA-43C6-4667-B09A-E6F54339F6E0}" destId="{9BA97D99-E957-4C56-AB22-FB6A1B5744CC}" srcOrd="0" destOrd="0" presId="urn:microsoft.com/office/officeart/2005/8/layout/venn1"/>
    <dgm:cxn modelId="{4CECE58A-D721-40FC-9D85-4D199B20A195}" type="presOf" srcId="{8960DB9E-B432-43C0-B58A-0CE6E528478D}" destId="{A5352924-4341-4CEA-BCAA-EB510B44F5FD}" srcOrd="0" destOrd="0" presId="urn:microsoft.com/office/officeart/2005/8/layout/venn1"/>
    <dgm:cxn modelId="{2A0FAEC9-579F-4993-B471-BE0400893DB7}" srcId="{FB5975AA-43C6-4667-B09A-E6F54339F6E0}" destId="{6CD02FE1-D930-496C-8186-BD3E14931BC5}" srcOrd="5" destOrd="0" parTransId="{51893525-2594-4207-ABA4-7BFA78F49268}" sibTransId="{B4A07678-F4E2-4972-A2ED-18FF28FC30C7}"/>
    <dgm:cxn modelId="{F3600FD5-DDB6-412F-8600-C656DC51C69E}" srcId="{FB5975AA-43C6-4667-B09A-E6F54339F6E0}" destId="{E437546A-615D-466C-AF91-484D6F1DCB90}" srcOrd="3" destOrd="0" parTransId="{D9B1AA5E-6BE6-4EA2-BE7F-89A3D5D16EF4}" sibTransId="{862E86D8-B43D-4AAB-9B88-979563D37CA5}"/>
    <dgm:cxn modelId="{DBD438D7-E1CF-4393-AEE3-67B11F26A881}" type="presOf" srcId="{E437546A-615D-466C-AF91-484D6F1DCB90}" destId="{1EC3DC37-57F6-4228-A982-22BF61F21810}" srcOrd="0" destOrd="0" presId="urn:microsoft.com/office/officeart/2005/8/layout/venn1"/>
    <dgm:cxn modelId="{6DC69BED-9787-4549-B57A-324AB4B672E6}" type="presOf" srcId="{6CD02FE1-D930-496C-8186-BD3E14931BC5}" destId="{BA25A720-B54B-4BE2-8111-2B7C710B766B}" srcOrd="0" destOrd="0" presId="urn:microsoft.com/office/officeart/2005/8/layout/venn1"/>
    <dgm:cxn modelId="{8DF1C9F0-1D17-4575-A86E-077B10EA32E1}" type="presOf" srcId="{AA20DB85-9182-47B7-B420-8E65B83DCE75}" destId="{4FC4F196-A385-4D10-8C3B-98468A7D5817}" srcOrd="0" destOrd="0" presId="urn:microsoft.com/office/officeart/2005/8/layout/venn1"/>
    <dgm:cxn modelId="{BA94FCF8-BFBC-44BB-A140-A43F73A582E4}" srcId="{FB5975AA-43C6-4667-B09A-E6F54339F6E0}" destId="{8960DB9E-B432-43C0-B58A-0CE6E528478D}" srcOrd="1" destOrd="0" parTransId="{5D8F8DB3-6B2F-4E49-A22F-290BEFE8409F}" sibTransId="{90B10E7B-9751-4436-B4E6-493CB67AA297}"/>
    <dgm:cxn modelId="{E6A370FA-3B64-47B0-AF64-5C18E03122C4}" srcId="{FB5975AA-43C6-4667-B09A-E6F54339F6E0}" destId="{AA20DB85-9182-47B7-B420-8E65B83DCE75}" srcOrd="4" destOrd="0" parTransId="{12077325-907A-459F-84D3-208541425301}" sibTransId="{B1AF41A1-FCAF-4FA9-A7B5-29DAE864AC13}"/>
    <dgm:cxn modelId="{37B258BC-1B13-4E9C-97C3-6FA816B61327}" type="presParOf" srcId="{9BA97D99-E957-4C56-AB22-FB6A1B5744CC}" destId="{3FFFA715-E55C-4603-99EE-A17FBE5C111F}" srcOrd="0" destOrd="0" presId="urn:microsoft.com/office/officeart/2005/8/layout/venn1"/>
    <dgm:cxn modelId="{528C2A94-49AE-49B8-AE1B-26D1A4D1F34F}" type="presParOf" srcId="{9BA97D99-E957-4C56-AB22-FB6A1B5744CC}" destId="{9600F3E2-C03B-40F9-9034-24B838FEFE61}" srcOrd="1" destOrd="0" presId="urn:microsoft.com/office/officeart/2005/8/layout/venn1"/>
    <dgm:cxn modelId="{D4C9418E-D6BA-432C-A71B-41ECBBE4C96E}" type="presParOf" srcId="{9BA97D99-E957-4C56-AB22-FB6A1B5744CC}" destId="{AD8E726F-4314-478E-9103-FCD9283241C4}" srcOrd="2" destOrd="0" presId="urn:microsoft.com/office/officeart/2005/8/layout/venn1"/>
    <dgm:cxn modelId="{DB2397D3-7569-42B9-B414-1494C2BFADA5}" type="presParOf" srcId="{9BA97D99-E957-4C56-AB22-FB6A1B5744CC}" destId="{A5352924-4341-4CEA-BCAA-EB510B44F5FD}" srcOrd="3" destOrd="0" presId="urn:microsoft.com/office/officeart/2005/8/layout/venn1"/>
    <dgm:cxn modelId="{6B8F3804-807D-414B-89F5-7CF484494249}" type="presParOf" srcId="{9BA97D99-E957-4C56-AB22-FB6A1B5744CC}" destId="{A05EC80B-17F5-4676-B6C2-734692FC41B0}" srcOrd="4" destOrd="0" presId="urn:microsoft.com/office/officeart/2005/8/layout/venn1"/>
    <dgm:cxn modelId="{DB290CEE-29A2-4D43-B4C3-5CB45540A2A3}" type="presParOf" srcId="{9BA97D99-E957-4C56-AB22-FB6A1B5744CC}" destId="{A8380066-273C-4168-BD2E-1BB4CAE647E9}" srcOrd="5" destOrd="0" presId="urn:microsoft.com/office/officeart/2005/8/layout/venn1"/>
    <dgm:cxn modelId="{7D9EE925-7E88-4CD4-BE2B-279601984F08}" type="presParOf" srcId="{9BA97D99-E957-4C56-AB22-FB6A1B5744CC}" destId="{BD44789C-9A25-46D4-B84A-178D3CD22FDD}" srcOrd="6" destOrd="0" presId="urn:microsoft.com/office/officeart/2005/8/layout/venn1"/>
    <dgm:cxn modelId="{007EF99A-6692-4498-9928-73BE13355A35}" type="presParOf" srcId="{9BA97D99-E957-4C56-AB22-FB6A1B5744CC}" destId="{1EC3DC37-57F6-4228-A982-22BF61F21810}" srcOrd="7" destOrd="0" presId="urn:microsoft.com/office/officeart/2005/8/layout/venn1"/>
    <dgm:cxn modelId="{070565BC-272C-407A-8F70-AF1FB6D4E94C}" type="presParOf" srcId="{9BA97D99-E957-4C56-AB22-FB6A1B5744CC}" destId="{7DC2C4C1-4993-4341-9E85-DBA4F0DCB9A5}" srcOrd="8" destOrd="0" presId="urn:microsoft.com/office/officeart/2005/8/layout/venn1"/>
    <dgm:cxn modelId="{C817588B-49B1-44B6-9C24-66BF9F9B37D1}" type="presParOf" srcId="{9BA97D99-E957-4C56-AB22-FB6A1B5744CC}" destId="{4FC4F196-A385-4D10-8C3B-98468A7D5817}" srcOrd="9" destOrd="0" presId="urn:microsoft.com/office/officeart/2005/8/layout/venn1"/>
    <dgm:cxn modelId="{00C73BDB-9B2C-48CB-AF4D-873685030FD4}" type="presParOf" srcId="{9BA97D99-E957-4C56-AB22-FB6A1B5744CC}" destId="{46342A35-A6E1-4C9E-BEF8-367EDDD800E8}" srcOrd="10" destOrd="0" presId="urn:microsoft.com/office/officeart/2005/8/layout/venn1"/>
    <dgm:cxn modelId="{C7F45D74-F010-4BF5-A715-558A1559A3ED}" type="presParOf" srcId="{9BA97D99-E957-4C56-AB22-FB6A1B5744CC}" destId="{BA25A720-B54B-4BE2-8111-2B7C710B766B}"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43079-8AEE-4A4D-AE89-DAD57DFCE077}">
      <dsp:nvSpPr>
        <dsp:cNvPr id="0" name=""/>
        <dsp:cNvSpPr/>
      </dsp:nvSpPr>
      <dsp:spPr>
        <a:xfrm>
          <a:off x="0" y="305079"/>
          <a:ext cx="6096000"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E438D8-FEFB-4156-A9F5-8B1F8DDCD376}">
      <dsp:nvSpPr>
        <dsp:cNvPr id="0" name=""/>
        <dsp:cNvSpPr/>
      </dsp:nvSpPr>
      <dsp:spPr>
        <a:xfrm>
          <a:off x="304800" y="39399"/>
          <a:ext cx="4267200"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ZA" sz="1800" kern="1200" dirty="0"/>
            <a:t>SAPCO  Mandate</a:t>
          </a:r>
        </a:p>
      </dsp:txBody>
      <dsp:txXfrm>
        <a:off x="330739" y="65338"/>
        <a:ext cx="4215322" cy="479482"/>
      </dsp:txXfrm>
    </dsp:sp>
    <dsp:sp modelId="{54E0B128-CFF2-4E09-ABC7-CF3640B43888}">
      <dsp:nvSpPr>
        <dsp:cNvPr id="0" name=""/>
        <dsp:cNvSpPr/>
      </dsp:nvSpPr>
      <dsp:spPr>
        <a:xfrm>
          <a:off x="0" y="1121559"/>
          <a:ext cx="6096000" cy="453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4D174-A017-4490-8924-CDC7FCF42B2E}">
      <dsp:nvSpPr>
        <dsp:cNvPr id="0" name=""/>
        <dsp:cNvSpPr/>
      </dsp:nvSpPr>
      <dsp:spPr>
        <a:xfrm>
          <a:off x="304800" y="855879"/>
          <a:ext cx="4267200" cy="5313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ZA" sz="1800" kern="1200" dirty="0"/>
            <a:t>TVET Colleges in RSA</a:t>
          </a:r>
        </a:p>
      </dsp:txBody>
      <dsp:txXfrm>
        <a:off x="330739" y="881818"/>
        <a:ext cx="4215322" cy="479482"/>
      </dsp:txXfrm>
    </dsp:sp>
    <dsp:sp modelId="{5D745862-361B-427C-9960-FE852DFDDA05}">
      <dsp:nvSpPr>
        <dsp:cNvPr id="0" name=""/>
        <dsp:cNvSpPr/>
      </dsp:nvSpPr>
      <dsp:spPr>
        <a:xfrm>
          <a:off x="0" y="1938039"/>
          <a:ext cx="6096000" cy="453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A933B5-D676-457A-8DBD-CA9F5890B45D}">
      <dsp:nvSpPr>
        <dsp:cNvPr id="0" name=""/>
        <dsp:cNvSpPr/>
      </dsp:nvSpPr>
      <dsp:spPr>
        <a:xfrm>
          <a:off x="304800" y="1672359"/>
          <a:ext cx="4267200" cy="5313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ZA" sz="1800" kern="1200" dirty="0"/>
            <a:t>The Rationale – Future skills</a:t>
          </a:r>
        </a:p>
      </dsp:txBody>
      <dsp:txXfrm>
        <a:off x="330739" y="1698298"/>
        <a:ext cx="4215322" cy="479482"/>
      </dsp:txXfrm>
    </dsp:sp>
    <dsp:sp modelId="{F4C7250F-D29E-4A56-8A49-D6662653CBE3}">
      <dsp:nvSpPr>
        <dsp:cNvPr id="0" name=""/>
        <dsp:cNvSpPr/>
      </dsp:nvSpPr>
      <dsp:spPr>
        <a:xfrm>
          <a:off x="0" y="2754520"/>
          <a:ext cx="6096000" cy="453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C816BE-557E-49EB-BB4F-9FF4BCA58894}">
      <dsp:nvSpPr>
        <dsp:cNvPr id="0" name=""/>
        <dsp:cNvSpPr/>
      </dsp:nvSpPr>
      <dsp:spPr>
        <a:xfrm>
          <a:off x="304800" y="2488840"/>
          <a:ext cx="4267200" cy="5313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ZA" sz="1800" kern="1200" dirty="0"/>
            <a:t>Future world skills needed</a:t>
          </a:r>
        </a:p>
      </dsp:txBody>
      <dsp:txXfrm>
        <a:off x="330739" y="2514779"/>
        <a:ext cx="4215322" cy="479482"/>
      </dsp:txXfrm>
    </dsp:sp>
    <dsp:sp modelId="{B20983F9-F571-4A76-869D-79EF83F7D54D}">
      <dsp:nvSpPr>
        <dsp:cNvPr id="0" name=""/>
        <dsp:cNvSpPr/>
      </dsp:nvSpPr>
      <dsp:spPr>
        <a:xfrm>
          <a:off x="0" y="3571000"/>
          <a:ext cx="6096000" cy="4536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0AEBBD-8AA6-4B34-8C04-93DE0FB3AC6B}">
      <dsp:nvSpPr>
        <dsp:cNvPr id="0" name=""/>
        <dsp:cNvSpPr/>
      </dsp:nvSpPr>
      <dsp:spPr>
        <a:xfrm>
          <a:off x="304800" y="3305320"/>
          <a:ext cx="4267200" cy="5313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n-ZA" sz="1800" kern="1200" dirty="0"/>
            <a:t>PQM and best practices</a:t>
          </a:r>
        </a:p>
      </dsp:txBody>
      <dsp:txXfrm>
        <a:off x="330739" y="3331259"/>
        <a:ext cx="421532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A0F0F-E67C-49D9-8198-E4CD32FACB12}">
      <dsp:nvSpPr>
        <dsp:cNvPr id="0" name=""/>
        <dsp:cNvSpPr/>
      </dsp:nvSpPr>
      <dsp:spPr>
        <a:xfrm>
          <a:off x="0" y="762436"/>
          <a:ext cx="7500496"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5C7D2B-710D-4F35-8122-44AEA0E6EEEA}">
      <dsp:nvSpPr>
        <dsp:cNvPr id="0" name=""/>
        <dsp:cNvSpPr/>
      </dsp:nvSpPr>
      <dsp:spPr>
        <a:xfrm>
          <a:off x="363108" y="9615"/>
          <a:ext cx="7126603" cy="1290832"/>
        </a:xfrm>
        <a:prstGeom prst="roundRect">
          <a:avLst/>
        </a:prstGeom>
        <a:gradFill rotWithShape="1">
          <a:gsLst>
            <a:gs pos="0">
              <a:schemeClr val="accent2">
                <a:tint val="100000"/>
                <a:shade val="100000"/>
                <a:satMod val="129999"/>
              </a:schemeClr>
            </a:gs>
            <a:gs pos="100000">
              <a:schemeClr val="accent2">
                <a:tint val="50000"/>
                <a:shade val="100000"/>
                <a:satMod val="350000"/>
              </a:schemeClr>
            </a:gs>
          </a:gsLst>
          <a:lin ang="16200000" scaled="0"/>
        </a:gradFill>
        <a:ln w="9525" cap="flat" cmpd="sng" algn="ctr">
          <a:solidFill>
            <a:schemeClr val="accent2">
              <a:shade val="95000"/>
              <a:satMod val="104999"/>
            </a:schemeClr>
          </a:solidFill>
          <a:prstDash val="solid"/>
        </a:ln>
        <a:effectLst>
          <a:outerShdw blurRad="38100" dist="25400" dir="2700000" rotWithShape="0">
            <a:srgbClr val="000000">
              <a:alpha val="60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98451" tIns="0" rIns="198451" bIns="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solidFill>
              <a:latin typeface="Arial" panose="020B0604020202020204" pitchFamily="34" charset="0"/>
              <a:cs typeface="Arial" panose="020B0604020202020204" pitchFamily="34" charset="0"/>
            </a:rPr>
            <a:t>The history of technical and vocational education provision in South Africa has different origins, and their development was informed by quite different contexts.</a:t>
          </a:r>
          <a:endParaRPr lang="en-ZA" sz="1400" b="1" kern="1200" dirty="0">
            <a:solidFill>
              <a:schemeClr val="tx1"/>
            </a:solidFill>
          </a:endParaRPr>
        </a:p>
      </dsp:txBody>
      <dsp:txXfrm>
        <a:off x="426121" y="72628"/>
        <a:ext cx="7000577" cy="1164806"/>
      </dsp:txXfrm>
    </dsp:sp>
    <dsp:sp modelId="{066E731C-8AA6-448D-8E58-2571E73543BE}">
      <dsp:nvSpPr>
        <dsp:cNvPr id="0" name=""/>
        <dsp:cNvSpPr/>
      </dsp:nvSpPr>
      <dsp:spPr>
        <a:xfrm>
          <a:off x="0" y="2579799"/>
          <a:ext cx="7500496"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2FD21-E8BF-41BA-A397-1AD410541931}">
      <dsp:nvSpPr>
        <dsp:cNvPr id="0" name=""/>
        <dsp:cNvSpPr/>
      </dsp:nvSpPr>
      <dsp:spPr>
        <a:xfrm>
          <a:off x="357079" y="1864036"/>
          <a:ext cx="7141578" cy="1247123"/>
        </a:xfrm>
        <a:prstGeom prst="roundRect">
          <a:avLst/>
        </a:prstGeom>
        <a:gradFill rotWithShape="1">
          <a:gsLst>
            <a:gs pos="0">
              <a:schemeClr val="accent6">
                <a:tint val="100000"/>
                <a:shade val="100000"/>
                <a:satMod val="129999"/>
              </a:schemeClr>
            </a:gs>
            <a:gs pos="100000">
              <a:schemeClr val="accent6">
                <a:tint val="50000"/>
                <a:shade val="100000"/>
                <a:satMod val="350000"/>
              </a:schemeClr>
            </a:gs>
          </a:gsLst>
          <a:lin ang="16200000" scaled="0"/>
        </a:gradFill>
        <a:ln w="9525" cap="flat" cmpd="sng" algn="ctr">
          <a:solidFill>
            <a:schemeClr val="accent6">
              <a:shade val="95000"/>
              <a:satMod val="104999"/>
            </a:schemeClr>
          </a:solidFill>
          <a:prstDash val="solid"/>
        </a:ln>
        <a:effectLst>
          <a:outerShdw blurRad="38100" dist="25400" dir="2700000" rotWithShape="0">
            <a:srgbClr val="000000">
              <a:alpha val="60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98451" tIns="0" rIns="198451" bIns="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solidFill>
              <a:latin typeface="Arial" panose="020B0604020202020204" pitchFamily="34" charset="0"/>
              <a:cs typeface="Arial" panose="020B0604020202020204" pitchFamily="34" charset="0"/>
            </a:rPr>
            <a:t>The origin of the institutions formerly known as technical colleges in South Africa dates as far back as the 1800s. The demand for technical education to be made available to young people was a response to the industrial development in the late 1800s  (mining)</a:t>
          </a:r>
          <a:endParaRPr lang="en-ZA" sz="1400" b="1" kern="1200" dirty="0">
            <a:solidFill>
              <a:schemeClr val="tx1"/>
            </a:solidFill>
          </a:endParaRPr>
        </a:p>
      </dsp:txBody>
      <dsp:txXfrm>
        <a:off x="417959" y="1924916"/>
        <a:ext cx="7019818" cy="1125363"/>
      </dsp:txXfrm>
    </dsp:sp>
    <dsp:sp modelId="{F8402064-936F-4DE0-9751-6FFD3A584BFF}">
      <dsp:nvSpPr>
        <dsp:cNvPr id="0" name=""/>
        <dsp:cNvSpPr/>
      </dsp:nvSpPr>
      <dsp:spPr>
        <a:xfrm>
          <a:off x="0" y="4220612"/>
          <a:ext cx="7500496"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37419A-97EA-4790-A33C-068E299240BC}">
      <dsp:nvSpPr>
        <dsp:cNvPr id="0" name=""/>
        <dsp:cNvSpPr/>
      </dsp:nvSpPr>
      <dsp:spPr>
        <a:xfrm>
          <a:off x="356713" y="3681399"/>
          <a:ext cx="7137649" cy="1070573"/>
        </a:xfrm>
        <a:prstGeom prst="roundRect">
          <a:avLst/>
        </a:prstGeom>
        <a:gradFill rotWithShape="1">
          <a:gsLst>
            <a:gs pos="0">
              <a:schemeClr val="accent3">
                <a:tint val="100000"/>
                <a:shade val="100000"/>
                <a:satMod val="129999"/>
              </a:schemeClr>
            </a:gs>
            <a:gs pos="100000">
              <a:schemeClr val="accent3">
                <a:tint val="50000"/>
                <a:shade val="100000"/>
                <a:satMod val="350000"/>
              </a:schemeClr>
            </a:gs>
          </a:gsLst>
          <a:lin ang="16200000" scaled="0"/>
        </a:gradFill>
        <a:ln w="9525" cap="flat" cmpd="sng" algn="ctr">
          <a:solidFill>
            <a:schemeClr val="accent3">
              <a:shade val="95000"/>
              <a:satMod val="104999"/>
            </a:schemeClr>
          </a:solidFill>
          <a:prstDash val="solid"/>
        </a:ln>
        <a:effectLst>
          <a:outerShdw blurRad="38100" dist="25400" dir="2700000"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98451" tIns="0" rIns="198451" bIns="0" numCol="1" spcCol="1270" anchor="ctr" anchorCtr="0">
          <a:noAutofit/>
        </a:bodyPr>
        <a:lstStyle/>
        <a:p>
          <a:pPr marL="0" lvl="0" indent="0" algn="l" defTabSz="622300">
            <a:lnSpc>
              <a:spcPct val="90000"/>
            </a:lnSpc>
            <a:spcBef>
              <a:spcPct val="0"/>
            </a:spcBef>
            <a:spcAft>
              <a:spcPct val="35000"/>
            </a:spcAft>
            <a:buNone/>
          </a:pPr>
          <a:r>
            <a:rPr lang="en-GB" sz="1400" b="1" i="0" kern="1200" dirty="0">
              <a:solidFill>
                <a:srgbClr val="000000"/>
              </a:solidFill>
              <a:effectLst/>
              <a:latin typeface="Arial" panose="020B0604020202020204" pitchFamily="34" charset="0"/>
              <a:cs typeface="Arial" panose="020B0604020202020204" pitchFamily="34" charset="0"/>
            </a:rPr>
            <a:t>Industrial education after the 1890s was associated with the social rehabilitation. </a:t>
          </a:r>
          <a:endParaRPr lang="en-ZA" sz="1400" b="1" kern="1200" dirty="0"/>
        </a:p>
      </dsp:txBody>
      <dsp:txXfrm>
        <a:off x="408974" y="3733660"/>
        <a:ext cx="7033127" cy="9660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764E6-744A-489E-AE94-58A502B337F7}">
      <dsp:nvSpPr>
        <dsp:cNvPr id="0" name=""/>
        <dsp:cNvSpPr/>
      </dsp:nvSpPr>
      <dsp:spPr>
        <a:xfrm>
          <a:off x="7901368" y="2655070"/>
          <a:ext cx="1221156" cy="12207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3992F4-79BB-4728-9CA1-B53F3DEC90A7}">
      <dsp:nvSpPr>
        <dsp:cNvPr id="0" name=""/>
        <dsp:cNvSpPr/>
      </dsp:nvSpPr>
      <dsp:spPr>
        <a:xfrm>
          <a:off x="7942855" y="2695769"/>
          <a:ext cx="1139084" cy="1139382"/>
        </a:xfrm>
        <a:prstGeom prst="ellipse">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chemeClr val="tx1"/>
              </a:solidFill>
            </a:rPr>
            <a:t>Emergence of TVET Colleges</a:t>
          </a:r>
        </a:p>
      </dsp:txBody>
      <dsp:txXfrm>
        <a:off x="8105195" y="2858569"/>
        <a:ext cx="813502" cy="813783"/>
      </dsp:txXfrm>
    </dsp:sp>
    <dsp:sp modelId="{C28DB43B-36B4-420B-99DD-1C040F4CD282}">
      <dsp:nvSpPr>
        <dsp:cNvPr id="0" name=""/>
        <dsp:cNvSpPr/>
      </dsp:nvSpPr>
      <dsp:spPr>
        <a:xfrm rot="2700000">
          <a:off x="6640235" y="2654932"/>
          <a:ext cx="1220842" cy="122084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38769C-3503-4E41-8510-21679B91D0FA}">
      <dsp:nvSpPr>
        <dsp:cNvPr id="0" name=""/>
        <dsp:cNvSpPr/>
      </dsp:nvSpPr>
      <dsp:spPr>
        <a:xfrm>
          <a:off x="6681114" y="2695769"/>
          <a:ext cx="1139084" cy="1139382"/>
        </a:xfrm>
        <a:prstGeom prst="ellipse">
          <a:avLst/>
        </a:prstGeom>
        <a:solidFill>
          <a:srgbClr val="D0CD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ZA" sz="1000" kern="1200" dirty="0"/>
            <a:t>Amendment of the FET Act 98 of 98, Colleges a National competency</a:t>
          </a:r>
        </a:p>
      </dsp:txBody>
      <dsp:txXfrm>
        <a:off x="6843454" y="2858569"/>
        <a:ext cx="813502" cy="813783"/>
      </dsp:txXfrm>
    </dsp:sp>
    <dsp:sp modelId="{FAB55809-4D4D-4AD4-BD2E-DA0A804ECFC6}">
      <dsp:nvSpPr>
        <dsp:cNvPr id="0" name=""/>
        <dsp:cNvSpPr/>
      </dsp:nvSpPr>
      <dsp:spPr>
        <a:xfrm rot="2700000">
          <a:off x="5379396" y="2654932"/>
          <a:ext cx="1220842" cy="122084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796EFB-A74C-49E2-8D3A-A441D062CB65}">
      <dsp:nvSpPr>
        <dsp:cNvPr id="0" name=""/>
        <dsp:cNvSpPr/>
      </dsp:nvSpPr>
      <dsp:spPr>
        <a:xfrm>
          <a:off x="5419373" y="2695769"/>
          <a:ext cx="1139084" cy="1139382"/>
        </a:xfrm>
        <a:prstGeom prst="ellipse">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ZA" sz="900" kern="1200" dirty="0"/>
            <a:t>Strengthening management and governance capacity</a:t>
          </a:r>
        </a:p>
      </dsp:txBody>
      <dsp:txXfrm>
        <a:off x="5582614" y="2858569"/>
        <a:ext cx="813502" cy="813783"/>
      </dsp:txXfrm>
    </dsp:sp>
    <dsp:sp modelId="{4A329D1C-46B2-425E-B7BD-21394E969BEB}">
      <dsp:nvSpPr>
        <dsp:cNvPr id="0" name=""/>
        <dsp:cNvSpPr/>
      </dsp:nvSpPr>
      <dsp:spPr>
        <a:xfrm rot="2700000">
          <a:off x="4117655" y="2654932"/>
          <a:ext cx="1220842" cy="122084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AFD6D5-08C4-403D-90A7-BF5A59F13D24}">
      <dsp:nvSpPr>
        <dsp:cNvPr id="0" name=""/>
        <dsp:cNvSpPr/>
      </dsp:nvSpPr>
      <dsp:spPr>
        <a:xfrm>
          <a:off x="4158534" y="2695769"/>
          <a:ext cx="1139084" cy="1139382"/>
        </a:xfrm>
        <a:prstGeom prst="ellipse">
          <a:avLst/>
        </a:prstGeom>
        <a:solidFill>
          <a:srgbClr val="92D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ZA" sz="1000" kern="1200" dirty="0" err="1">
              <a:solidFill>
                <a:schemeClr val="bg1"/>
              </a:solidFill>
            </a:rPr>
            <a:t>Introducti</a:t>
          </a:r>
          <a:r>
            <a:rPr lang="en-ZA" sz="1000" kern="1200" dirty="0">
              <a:solidFill>
                <a:schemeClr val="bg1"/>
              </a:solidFill>
            </a:rPr>
            <a:t> of the National Certificate: Vocational</a:t>
          </a:r>
        </a:p>
      </dsp:txBody>
      <dsp:txXfrm>
        <a:off x="4320873" y="2858569"/>
        <a:ext cx="813502" cy="813783"/>
      </dsp:txXfrm>
    </dsp:sp>
    <dsp:sp modelId="{9E986080-D813-41A2-8274-9E1FBDCBBC31}">
      <dsp:nvSpPr>
        <dsp:cNvPr id="0" name=""/>
        <dsp:cNvSpPr/>
      </dsp:nvSpPr>
      <dsp:spPr>
        <a:xfrm rot="2700000">
          <a:off x="2855914" y="2654932"/>
          <a:ext cx="1220842" cy="122084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72C912-F1E9-46C9-8C5F-364448E0D637}">
      <dsp:nvSpPr>
        <dsp:cNvPr id="0" name=""/>
        <dsp:cNvSpPr/>
      </dsp:nvSpPr>
      <dsp:spPr>
        <a:xfrm>
          <a:off x="2896793" y="2695769"/>
          <a:ext cx="1139084" cy="1139382"/>
        </a:xfrm>
        <a:prstGeom prst="ellipse">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ZA" sz="1000" kern="1200" dirty="0"/>
            <a:t>Emergence </a:t>
          </a:r>
        </a:p>
        <a:p>
          <a:pPr marL="0" lvl="0" indent="0" algn="ctr" defTabSz="444500">
            <a:lnSpc>
              <a:spcPct val="90000"/>
            </a:lnSpc>
            <a:spcBef>
              <a:spcPct val="0"/>
            </a:spcBef>
            <a:spcAft>
              <a:spcPct val="35000"/>
            </a:spcAft>
            <a:buNone/>
          </a:pPr>
          <a:r>
            <a:rPr lang="en-ZA" sz="1000" kern="1200" dirty="0"/>
            <a:t>of 50 FET Colleges</a:t>
          </a:r>
        </a:p>
      </dsp:txBody>
      <dsp:txXfrm>
        <a:off x="3059132" y="2858569"/>
        <a:ext cx="813502" cy="813783"/>
      </dsp:txXfrm>
    </dsp:sp>
    <dsp:sp modelId="{0F6A0B64-22CF-4767-A1BB-9B2924B75028}">
      <dsp:nvSpPr>
        <dsp:cNvPr id="0" name=""/>
        <dsp:cNvSpPr/>
      </dsp:nvSpPr>
      <dsp:spPr>
        <a:xfrm rot="2700000">
          <a:off x="1595075" y="2654932"/>
          <a:ext cx="1220842" cy="122084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C78C08-883F-4B92-9E3B-F38A28634EB8}">
      <dsp:nvSpPr>
        <dsp:cNvPr id="0" name=""/>
        <dsp:cNvSpPr/>
      </dsp:nvSpPr>
      <dsp:spPr>
        <a:xfrm>
          <a:off x="1635052" y="2695769"/>
          <a:ext cx="1139084" cy="1139382"/>
        </a:xfrm>
        <a:prstGeom prst="ellipse">
          <a:avLst/>
        </a:prstGeom>
        <a:solidFill>
          <a:srgbClr val="66CC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ZA" sz="1050" kern="1200" dirty="0"/>
            <a:t>Merger of 152 former technical colleges and colleges of Education</a:t>
          </a:r>
        </a:p>
      </dsp:txBody>
      <dsp:txXfrm>
        <a:off x="1798293" y="2858569"/>
        <a:ext cx="813502" cy="813783"/>
      </dsp:txXfrm>
    </dsp:sp>
    <dsp:sp modelId="{A66CAFD7-FE35-46F4-B5B4-58B7F3C010BC}">
      <dsp:nvSpPr>
        <dsp:cNvPr id="0" name=""/>
        <dsp:cNvSpPr/>
      </dsp:nvSpPr>
      <dsp:spPr>
        <a:xfrm rot="2700000">
          <a:off x="333334" y="2654932"/>
          <a:ext cx="1220842" cy="122084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B82BE4-CBE6-4B8E-B8D9-C8EC17F97ED0}">
      <dsp:nvSpPr>
        <dsp:cNvPr id="0" name=""/>
        <dsp:cNvSpPr/>
      </dsp:nvSpPr>
      <dsp:spPr>
        <a:xfrm>
          <a:off x="374212" y="2695769"/>
          <a:ext cx="1139084" cy="1139382"/>
        </a:xfrm>
        <a:prstGeom prst="ellipse">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ZA" sz="1200" kern="1200" dirty="0"/>
            <a:t>Establishment of FET Colleges - 2002</a:t>
          </a:r>
        </a:p>
        <a:p>
          <a:pPr marL="0" lvl="0" algn="ctr" defTabSz="266700">
            <a:lnSpc>
              <a:spcPct val="90000"/>
            </a:lnSpc>
            <a:spcBef>
              <a:spcPct val="0"/>
            </a:spcBef>
            <a:spcAft>
              <a:spcPct val="35000"/>
            </a:spcAft>
            <a:buNone/>
          </a:pPr>
          <a:endParaRPr lang="en-ZA" sz="1200" kern="1200" dirty="0"/>
        </a:p>
      </dsp:txBody>
      <dsp:txXfrm>
        <a:off x="536552" y="2858569"/>
        <a:ext cx="813502" cy="8137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2B8E-FF49-42BE-B438-342B4D8A2348}">
      <dsp:nvSpPr>
        <dsp:cNvPr id="0" name=""/>
        <dsp:cNvSpPr/>
      </dsp:nvSpPr>
      <dsp:spPr>
        <a:xfrm>
          <a:off x="-5096" y="243635"/>
          <a:ext cx="5215579" cy="5215579"/>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097AA0-984A-4EA5-BBE9-2C7CF35EF8FF}">
      <dsp:nvSpPr>
        <dsp:cNvPr id="0" name=""/>
        <dsp:cNvSpPr/>
      </dsp:nvSpPr>
      <dsp:spPr>
        <a:xfrm>
          <a:off x="2602693" y="229710"/>
          <a:ext cx="6084842" cy="524343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The </a:t>
          </a:r>
          <a:r>
            <a:rPr lang="en-US" sz="1200" b="1" i="0" kern="1200" baseline="0" dirty="0"/>
            <a:t>Continuing Education and Training Act </a:t>
          </a:r>
          <a:r>
            <a:rPr lang="en-US" sz="1200" b="0" i="0" kern="1200" baseline="0" dirty="0"/>
            <a:t>(previously known as Further Education and Training Colleges Act) 16 of 2006 as amended, is the primary legislation that establishes TVET Colleges.</a:t>
          </a:r>
          <a:endParaRPr lang="en-ZA" sz="1200" kern="1200" dirty="0"/>
        </a:p>
      </dsp:txBody>
      <dsp:txXfrm>
        <a:off x="2602693" y="229710"/>
        <a:ext cx="6084842" cy="524342"/>
      </dsp:txXfrm>
    </dsp:sp>
    <dsp:sp modelId="{AB64DE62-5C07-4326-8A5F-ECCF632C966C}">
      <dsp:nvSpPr>
        <dsp:cNvPr id="0" name=""/>
        <dsp:cNvSpPr/>
      </dsp:nvSpPr>
      <dsp:spPr>
        <a:xfrm>
          <a:off x="386071" y="752580"/>
          <a:ext cx="4433243" cy="4458468"/>
        </a:xfrm>
        <a:prstGeom prst="pie">
          <a:avLst>
            <a:gd name="adj1" fmla="val 54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C144B0-0856-4F68-8001-B27B308915CF}">
      <dsp:nvSpPr>
        <dsp:cNvPr id="0" name=""/>
        <dsp:cNvSpPr/>
      </dsp:nvSpPr>
      <dsp:spPr>
        <a:xfrm>
          <a:off x="2607789" y="765193"/>
          <a:ext cx="6084842" cy="4433243"/>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The </a:t>
          </a:r>
          <a:r>
            <a:rPr lang="en-US" sz="1200" b="1" i="0" kern="1200" baseline="0" dirty="0"/>
            <a:t>National Skills Development Plan (NSDP) </a:t>
          </a:r>
          <a:r>
            <a:rPr lang="en-US" sz="1200" b="0" i="0" kern="1200" baseline="0" dirty="0"/>
            <a:t>seeks to ensure that South Africa has adequate, appropriate and high quality skills that contribute towards economic growth, employment and social development. </a:t>
          </a:r>
          <a:endParaRPr lang="en-ZA" sz="1200" kern="1200" dirty="0"/>
        </a:p>
      </dsp:txBody>
      <dsp:txXfrm>
        <a:off x="2607789" y="765193"/>
        <a:ext cx="6084842" cy="521557"/>
      </dsp:txXfrm>
    </dsp:sp>
    <dsp:sp modelId="{7112A13E-DB73-42F0-8E59-433BF58C0DA6}">
      <dsp:nvSpPr>
        <dsp:cNvPr id="0" name=""/>
        <dsp:cNvSpPr/>
      </dsp:nvSpPr>
      <dsp:spPr>
        <a:xfrm>
          <a:off x="791588" y="1286750"/>
          <a:ext cx="3674491" cy="3650907"/>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98B37-E983-4491-9987-BDD1FF06D8FF}">
      <dsp:nvSpPr>
        <dsp:cNvPr id="0" name=""/>
        <dsp:cNvSpPr/>
      </dsp:nvSpPr>
      <dsp:spPr>
        <a:xfrm>
          <a:off x="2592501" y="1286750"/>
          <a:ext cx="6105226" cy="3650907"/>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NSDP derives its mandate from the National Development Plan (NDP), which emphasizes the importance of skills development against the skills deficit in our country.</a:t>
          </a:r>
          <a:endParaRPr lang="en-ZA" sz="1200" kern="1200" dirty="0"/>
        </a:p>
      </dsp:txBody>
      <dsp:txXfrm>
        <a:off x="2592501" y="1286750"/>
        <a:ext cx="6105226" cy="521557"/>
      </dsp:txXfrm>
    </dsp:sp>
    <dsp:sp modelId="{8DF90D36-AE04-45DC-9FF1-2CDAB3022171}">
      <dsp:nvSpPr>
        <dsp:cNvPr id="0" name=""/>
        <dsp:cNvSpPr/>
      </dsp:nvSpPr>
      <dsp:spPr>
        <a:xfrm>
          <a:off x="1168408" y="1808307"/>
          <a:ext cx="2868570" cy="2868570"/>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6F945F-42EA-4016-AE7E-51726D2EA690}">
      <dsp:nvSpPr>
        <dsp:cNvPr id="0" name=""/>
        <dsp:cNvSpPr/>
      </dsp:nvSpPr>
      <dsp:spPr>
        <a:xfrm>
          <a:off x="2602693" y="1838369"/>
          <a:ext cx="6084842" cy="286857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Chapter 9 of the National Development Plan sets out a range of objectives to be met by 2030. </a:t>
          </a:r>
          <a:r>
            <a:rPr lang="en-US" sz="1200" b="1" i="0" kern="1200" baseline="0" dirty="0"/>
            <a:t>Among others the following apply:</a:t>
          </a:r>
        </a:p>
        <a:p>
          <a:pPr marL="0" lvl="0" indent="0" algn="l" defTabSz="533400">
            <a:lnSpc>
              <a:spcPct val="90000"/>
            </a:lnSpc>
            <a:spcBef>
              <a:spcPct val="0"/>
            </a:spcBef>
            <a:spcAft>
              <a:spcPct val="35000"/>
            </a:spcAft>
            <a:buNone/>
          </a:pPr>
          <a:endParaRPr lang="en-ZA" sz="1200" kern="1200" dirty="0"/>
        </a:p>
      </dsp:txBody>
      <dsp:txXfrm>
        <a:off x="2602693" y="1838369"/>
        <a:ext cx="6084842" cy="521562"/>
      </dsp:txXfrm>
    </dsp:sp>
    <dsp:sp modelId="{EB8A913A-3070-40C6-8721-A83FE2CD2302}">
      <dsp:nvSpPr>
        <dsp:cNvPr id="0" name=""/>
        <dsp:cNvSpPr/>
      </dsp:nvSpPr>
      <dsp:spPr>
        <a:xfrm>
          <a:off x="1559578" y="2329869"/>
          <a:ext cx="2086229" cy="2086229"/>
        </a:xfrm>
        <a:prstGeom prst="pie">
          <a:avLst>
            <a:gd name="adj1" fmla="val 5400000"/>
            <a:gd name="adj2" fmla="val 162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349C1D-DC84-4174-9975-DF0CD39EF6F6}">
      <dsp:nvSpPr>
        <dsp:cNvPr id="0" name=""/>
        <dsp:cNvSpPr/>
      </dsp:nvSpPr>
      <dsp:spPr>
        <a:xfrm>
          <a:off x="2602693" y="2329869"/>
          <a:ext cx="6084842" cy="2086229"/>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solidFill>
                <a:srgbClr val="FF0000"/>
              </a:solidFill>
            </a:rPr>
            <a:t>Expansion of the college system with a focus to improve quality. The recommended participation rate in the TVET College sector is 1,25 million enrolments</a:t>
          </a:r>
          <a:endParaRPr lang="en-ZA" sz="1200" kern="1200" dirty="0">
            <a:solidFill>
              <a:srgbClr val="FF0000"/>
            </a:solidFill>
          </a:endParaRPr>
        </a:p>
      </dsp:txBody>
      <dsp:txXfrm>
        <a:off x="2602693" y="2329869"/>
        <a:ext cx="6084842" cy="521557"/>
      </dsp:txXfrm>
    </dsp:sp>
    <dsp:sp modelId="{560B86BC-F266-471B-B081-F8A0C915FC1A}">
      <dsp:nvSpPr>
        <dsp:cNvPr id="0" name=""/>
        <dsp:cNvSpPr/>
      </dsp:nvSpPr>
      <dsp:spPr>
        <a:xfrm>
          <a:off x="1950746" y="2851427"/>
          <a:ext cx="1303893" cy="1303893"/>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ED65D-007B-4537-8193-2702EDE91EF4}">
      <dsp:nvSpPr>
        <dsp:cNvPr id="0" name=""/>
        <dsp:cNvSpPr/>
      </dsp:nvSpPr>
      <dsp:spPr>
        <a:xfrm>
          <a:off x="2607789" y="2938716"/>
          <a:ext cx="6084842" cy="1129314"/>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solidFill>
                <a:srgbClr val="FF0000"/>
              </a:solidFill>
            </a:rPr>
            <a:t>Production of 30 000 artisans by 2030.</a:t>
          </a:r>
          <a:endParaRPr lang="en-ZA" sz="1200" kern="1200" dirty="0">
            <a:solidFill>
              <a:srgbClr val="FF0000"/>
            </a:solidFill>
          </a:endParaRPr>
        </a:p>
      </dsp:txBody>
      <dsp:txXfrm>
        <a:off x="2607789" y="2938716"/>
        <a:ext cx="6084842" cy="451725"/>
      </dsp:txXfrm>
    </dsp:sp>
    <dsp:sp modelId="{B38C59DE-93CD-4A29-904C-6E204B2513CF}">
      <dsp:nvSpPr>
        <dsp:cNvPr id="0" name=""/>
        <dsp:cNvSpPr/>
      </dsp:nvSpPr>
      <dsp:spPr>
        <a:xfrm>
          <a:off x="2341914" y="3372984"/>
          <a:ext cx="521557" cy="521557"/>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A912F-95B0-4298-B32D-942C76B8C0FF}">
      <dsp:nvSpPr>
        <dsp:cNvPr id="0" name=""/>
        <dsp:cNvSpPr/>
      </dsp:nvSpPr>
      <dsp:spPr>
        <a:xfrm>
          <a:off x="2602693" y="3357334"/>
          <a:ext cx="6084842" cy="55285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solidFill>
                <a:srgbClr val="FF0000"/>
              </a:solidFill>
            </a:rPr>
            <a:t>The NDP situates TVET Colleges as critical pillars of the Post School Education and Training System, vital for social and economic development</a:t>
          </a:r>
          <a:endParaRPr lang="en-ZA" sz="1200" kern="1200" dirty="0">
            <a:solidFill>
              <a:srgbClr val="FF0000"/>
            </a:solidFill>
          </a:endParaRPr>
        </a:p>
      </dsp:txBody>
      <dsp:txXfrm>
        <a:off x="2602693" y="3357334"/>
        <a:ext cx="6084842" cy="552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AB152-9550-4D84-834E-60C2E759DFF4}">
      <dsp:nvSpPr>
        <dsp:cNvPr id="0" name=""/>
        <dsp:cNvSpPr/>
      </dsp:nvSpPr>
      <dsp:spPr>
        <a:xfrm rot="5400000">
          <a:off x="4067088" y="194007"/>
          <a:ext cx="1944801" cy="1559511"/>
        </a:xfrm>
        <a:prstGeom prst="hexagon">
          <a:avLst>
            <a:gd name="adj" fmla="val 25000"/>
            <a:gd name="vf" fmla="val 1154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000000"/>
              </a:solidFill>
            </a:rPr>
            <a:t>World Economic Forum's </a:t>
          </a:r>
          <a:r>
            <a:rPr lang="en-GB" sz="1100" kern="1200" dirty="0">
              <a:solidFill>
                <a:srgbClr val="0065F2"/>
              </a:solidFill>
              <a:hlinkClick xmlns:r="http://schemas.openxmlformats.org/officeDocument/2006/relationships" r:id="rId1"/>
            </a:rPr>
            <a:t>Future of Jobs Report</a:t>
          </a:r>
          <a:r>
            <a:rPr lang="en-GB" sz="1100" i="1" kern="1200" dirty="0">
              <a:solidFill>
                <a:srgbClr val="000000"/>
              </a:solidFill>
            </a:rPr>
            <a:t>, </a:t>
          </a:r>
          <a:r>
            <a:rPr lang="en-GB" sz="1100" kern="1200" dirty="0">
              <a:solidFill>
                <a:srgbClr val="000000"/>
              </a:solidFill>
            </a:rPr>
            <a:t>which maps the jobs and skills of the future</a:t>
          </a:r>
          <a:endParaRPr lang="en-ZA" sz="1100" kern="1200" dirty="0"/>
        </a:p>
      </dsp:txBody>
      <dsp:txXfrm rot="-5400000">
        <a:off x="4493905" y="293388"/>
        <a:ext cx="1091167" cy="1360749"/>
      </dsp:txXfrm>
    </dsp:sp>
    <dsp:sp modelId="{93039C02-D7E1-4DEB-A03F-DA46AFF3CCCF}">
      <dsp:nvSpPr>
        <dsp:cNvPr id="0" name=""/>
        <dsp:cNvSpPr/>
      </dsp:nvSpPr>
      <dsp:spPr>
        <a:xfrm>
          <a:off x="5866568" y="436000"/>
          <a:ext cx="2000477" cy="107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solidFill>
                <a:srgbClr val="000000"/>
              </a:solidFill>
            </a:rPr>
            <a:t>For those workers who stay in their roles, the share of core skills that will change </a:t>
          </a:r>
          <a:endParaRPr lang="en-ZA" sz="1100" kern="1200" dirty="0"/>
        </a:p>
      </dsp:txBody>
      <dsp:txXfrm>
        <a:off x="5866568" y="436000"/>
        <a:ext cx="2000477" cy="1075525"/>
      </dsp:txXfrm>
    </dsp:sp>
    <dsp:sp modelId="{44FCA52D-3545-4E2B-88E9-EFB7B9EB7BAF}">
      <dsp:nvSpPr>
        <dsp:cNvPr id="0" name=""/>
        <dsp:cNvSpPr/>
      </dsp:nvSpPr>
      <dsp:spPr>
        <a:xfrm rot="5400000">
          <a:off x="2516772" y="194007"/>
          <a:ext cx="1792542" cy="1559511"/>
        </a:xfrm>
        <a:prstGeom prst="hexagon">
          <a:avLst>
            <a:gd name="adj" fmla="val 25000"/>
            <a:gd name="vf" fmla="val 1154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ZA" sz="1100" kern="1200"/>
        </a:p>
      </dsp:txBody>
      <dsp:txXfrm rot="-5400000">
        <a:off x="2876311" y="356830"/>
        <a:ext cx="1073463" cy="1233866"/>
      </dsp:txXfrm>
    </dsp:sp>
    <dsp:sp modelId="{CE94BC5E-E7F0-4317-8BE0-4FCE71027011}">
      <dsp:nvSpPr>
        <dsp:cNvPr id="0" name=""/>
        <dsp:cNvSpPr/>
      </dsp:nvSpPr>
      <dsp:spPr>
        <a:xfrm rot="5400000">
          <a:off x="3297855" y="1791646"/>
          <a:ext cx="1792542" cy="1559511"/>
        </a:xfrm>
        <a:prstGeom prst="hexagon">
          <a:avLst>
            <a:gd name="adj" fmla="val 25000"/>
            <a:gd name="vf" fmla="val 11547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000000"/>
              </a:solidFill>
            </a:rPr>
            <a:t>Forum estimates that by 2025, 85 million jobs may be displaced by a shift in the division of labour between humans and machines.</a:t>
          </a:r>
          <a:endParaRPr lang="en-ZA" sz="1100" kern="1200" dirty="0"/>
        </a:p>
      </dsp:txBody>
      <dsp:txXfrm rot="-5400000">
        <a:off x="3657394" y="1954469"/>
        <a:ext cx="1073463" cy="1233866"/>
      </dsp:txXfrm>
    </dsp:sp>
    <dsp:sp modelId="{546FE504-A22D-49CA-AD21-DACA0543CA48}">
      <dsp:nvSpPr>
        <dsp:cNvPr id="0" name=""/>
        <dsp:cNvSpPr/>
      </dsp:nvSpPr>
      <dsp:spPr>
        <a:xfrm>
          <a:off x="1413893" y="2033640"/>
          <a:ext cx="1935945" cy="107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GB" sz="1100" kern="1200" dirty="0">
              <a:solidFill>
                <a:srgbClr val="000000"/>
              </a:solidFill>
            </a:rPr>
            <a:t>Critical thinking and problem-solving top the list of skills that employers believe will grow in prominence in the next five years.</a:t>
          </a:r>
          <a:endParaRPr lang="en-ZA" sz="1100" kern="1200" dirty="0"/>
        </a:p>
      </dsp:txBody>
      <dsp:txXfrm>
        <a:off x="1413893" y="2033640"/>
        <a:ext cx="1935945" cy="1075525"/>
      </dsp:txXfrm>
    </dsp:sp>
    <dsp:sp modelId="{AAAB8A18-8830-4830-ADB2-4E573E7C7E5C}">
      <dsp:nvSpPr>
        <dsp:cNvPr id="0" name=""/>
        <dsp:cNvSpPr/>
      </dsp:nvSpPr>
      <dsp:spPr>
        <a:xfrm rot="5400000">
          <a:off x="4982128" y="1791646"/>
          <a:ext cx="1792542" cy="1559511"/>
        </a:xfrm>
        <a:prstGeom prst="hexagon">
          <a:avLst>
            <a:gd name="adj" fmla="val 2500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ZA" sz="1100" kern="1200"/>
        </a:p>
      </dsp:txBody>
      <dsp:txXfrm rot="-5400000">
        <a:off x="5341667" y="1954469"/>
        <a:ext cx="1073463" cy="1233866"/>
      </dsp:txXfrm>
    </dsp:sp>
    <dsp:sp modelId="{214A7B26-E722-40AC-81C4-763DF4A2A375}">
      <dsp:nvSpPr>
        <dsp:cNvPr id="0" name=""/>
        <dsp:cNvSpPr/>
      </dsp:nvSpPr>
      <dsp:spPr>
        <a:xfrm rot="5400000">
          <a:off x="4143218" y="3313156"/>
          <a:ext cx="1792542" cy="1559511"/>
        </a:xfrm>
        <a:prstGeom prst="hexagon">
          <a:avLst>
            <a:gd name="adj" fmla="val 2500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000000"/>
              </a:solidFill>
            </a:rPr>
            <a:t>Greater adoption of technology-demand of new skills across </a:t>
          </a:r>
          <a:r>
            <a:rPr lang="en-GB" sz="900" kern="1200" dirty="0">
              <a:solidFill>
                <a:srgbClr val="000000"/>
              </a:solidFill>
            </a:rPr>
            <a:t>jobs</a:t>
          </a:r>
          <a:r>
            <a:rPr lang="en-GB" sz="1100" kern="1200" dirty="0">
              <a:solidFill>
                <a:srgbClr val="000000"/>
              </a:solidFill>
            </a:rPr>
            <a:t>, and skills gaps will continue to be high.</a:t>
          </a:r>
          <a:endParaRPr lang="en-ZA" sz="1100" kern="1200" dirty="0"/>
        </a:p>
      </dsp:txBody>
      <dsp:txXfrm rot="-5400000">
        <a:off x="4502757" y="3475979"/>
        <a:ext cx="1073463" cy="1233866"/>
      </dsp:txXfrm>
    </dsp:sp>
    <dsp:sp modelId="{B9DBDE82-7595-42BA-AA1D-BACB6A4A31D1}">
      <dsp:nvSpPr>
        <dsp:cNvPr id="0" name=""/>
        <dsp:cNvSpPr/>
      </dsp:nvSpPr>
      <dsp:spPr>
        <a:xfrm>
          <a:off x="5866568" y="3555150"/>
          <a:ext cx="2000477" cy="107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solidFill>
                <a:srgbClr val="000000"/>
              </a:solidFill>
            </a:rPr>
            <a:t>Newly emerging this year are skills in </a:t>
          </a:r>
          <a:r>
            <a:rPr lang="en-GB" sz="1100" b="1" kern="1200" dirty="0">
              <a:solidFill>
                <a:srgbClr val="000000"/>
              </a:solidFill>
            </a:rPr>
            <a:t>self-management</a:t>
          </a:r>
          <a:r>
            <a:rPr lang="en-GB" sz="1100" kern="1200" dirty="0">
              <a:solidFill>
                <a:srgbClr val="000000"/>
              </a:solidFill>
            </a:rPr>
            <a:t> such as active learning, resilience, stress tolerance and </a:t>
          </a:r>
          <a:r>
            <a:rPr lang="en-GB" sz="1100" b="1" kern="1200" dirty="0">
              <a:solidFill>
                <a:srgbClr val="000000"/>
              </a:solidFill>
            </a:rPr>
            <a:t>flexibility</a:t>
          </a:r>
          <a:r>
            <a:rPr lang="en-GB" sz="1100" kern="1200" dirty="0">
              <a:solidFill>
                <a:srgbClr val="000000"/>
              </a:solidFill>
            </a:rPr>
            <a:t>.</a:t>
          </a:r>
          <a:endParaRPr lang="en-ZA" sz="1100" kern="1200" dirty="0"/>
        </a:p>
      </dsp:txBody>
      <dsp:txXfrm>
        <a:off x="5866568" y="3555150"/>
        <a:ext cx="2000477" cy="1075525"/>
      </dsp:txXfrm>
    </dsp:sp>
    <dsp:sp modelId="{D879A098-EADF-4631-A19D-5C99D0E472F0}">
      <dsp:nvSpPr>
        <dsp:cNvPr id="0" name=""/>
        <dsp:cNvSpPr/>
      </dsp:nvSpPr>
      <dsp:spPr>
        <a:xfrm rot="5400000">
          <a:off x="2458945" y="3314519"/>
          <a:ext cx="1792542" cy="1559511"/>
        </a:xfrm>
        <a:prstGeom prst="hexagon">
          <a:avLst>
            <a:gd name="adj" fmla="val 25000"/>
            <a:gd name="vf" fmla="val 11547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ZA" sz="1100" kern="1200"/>
        </a:p>
      </dsp:txBody>
      <dsp:txXfrm rot="-5400000">
        <a:off x="2818484" y="3477342"/>
        <a:ext cx="1073463" cy="1233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8294B-0E59-4BFB-8F97-E61BB4761C5B}">
      <dsp:nvSpPr>
        <dsp:cNvPr id="0" name=""/>
        <dsp:cNvSpPr/>
      </dsp:nvSpPr>
      <dsp:spPr>
        <a:xfrm>
          <a:off x="1366367" y="796326"/>
          <a:ext cx="140005" cy="159523"/>
        </a:xfrm>
        <a:custGeom>
          <a:avLst/>
          <a:gdLst/>
          <a:ahLst/>
          <a:cxnLst/>
          <a:rect l="0" t="0" r="0" b="0"/>
          <a:pathLst>
            <a:path>
              <a:moveTo>
                <a:pt x="0" y="0"/>
              </a:moveTo>
              <a:lnTo>
                <a:pt x="87102" y="0"/>
              </a:lnTo>
              <a:lnTo>
                <a:pt x="87102" y="159523"/>
              </a:lnTo>
              <a:lnTo>
                <a:pt x="140005" y="159523"/>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ZA" sz="700" kern="1200" dirty="0"/>
        </a:p>
      </dsp:txBody>
      <dsp:txXfrm>
        <a:off x="1430530" y="875243"/>
        <a:ext cx="11678" cy="1689"/>
      </dsp:txXfrm>
    </dsp:sp>
    <dsp:sp modelId="{4EFF93A0-DF72-4A08-A175-38039D2EC5F1}">
      <dsp:nvSpPr>
        <dsp:cNvPr id="0" name=""/>
        <dsp:cNvSpPr/>
      </dsp:nvSpPr>
      <dsp:spPr>
        <a:xfrm>
          <a:off x="13238" y="0"/>
          <a:ext cx="1354928" cy="159265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l" defTabSz="400050">
            <a:lnSpc>
              <a:spcPct val="90000"/>
            </a:lnSpc>
            <a:spcBef>
              <a:spcPct val="0"/>
            </a:spcBef>
            <a:spcAft>
              <a:spcPct val="35000"/>
            </a:spcAft>
            <a:buNone/>
          </a:pPr>
          <a:r>
            <a:rPr lang="en-ZA" sz="900" kern="1200" dirty="0">
              <a:solidFill>
                <a:schemeClr val="tx1"/>
              </a:solidFill>
            </a:rPr>
            <a:t>Nated Programme</a:t>
          </a:r>
        </a:p>
        <a:p>
          <a:pPr marL="57150" lvl="1" indent="-57150" algn="l" defTabSz="400050">
            <a:lnSpc>
              <a:spcPct val="90000"/>
            </a:lnSpc>
            <a:spcBef>
              <a:spcPct val="0"/>
            </a:spcBef>
            <a:spcAft>
              <a:spcPct val="15000"/>
            </a:spcAft>
            <a:buChar char="•"/>
          </a:pPr>
          <a:r>
            <a:rPr lang="en-ZA" sz="900" kern="1200" dirty="0">
              <a:solidFill>
                <a:schemeClr val="tx1"/>
              </a:solidFill>
            </a:rPr>
            <a:t>Mathematics N4</a:t>
          </a:r>
        </a:p>
        <a:p>
          <a:pPr marL="57150" lvl="1" indent="-57150" algn="l" defTabSz="400050">
            <a:lnSpc>
              <a:spcPct val="90000"/>
            </a:lnSpc>
            <a:spcBef>
              <a:spcPct val="0"/>
            </a:spcBef>
            <a:spcAft>
              <a:spcPct val="15000"/>
            </a:spcAft>
            <a:buChar char="•"/>
          </a:pPr>
          <a:r>
            <a:rPr lang="en-ZA" sz="900" kern="1200" dirty="0">
              <a:solidFill>
                <a:schemeClr val="tx1"/>
              </a:solidFill>
            </a:rPr>
            <a:t>Engineering Science N4</a:t>
          </a:r>
        </a:p>
        <a:p>
          <a:pPr marL="57150" lvl="1" indent="-57150" algn="l" defTabSz="400050">
            <a:lnSpc>
              <a:spcPct val="90000"/>
            </a:lnSpc>
            <a:spcBef>
              <a:spcPct val="0"/>
            </a:spcBef>
            <a:spcAft>
              <a:spcPct val="15000"/>
            </a:spcAft>
            <a:buChar char="•"/>
          </a:pPr>
          <a:r>
            <a:rPr lang="en-ZA" sz="900" kern="1200" dirty="0">
              <a:solidFill>
                <a:schemeClr val="tx1"/>
              </a:solidFill>
            </a:rPr>
            <a:t>Industrial Electronics N3</a:t>
          </a:r>
        </a:p>
        <a:p>
          <a:pPr marL="57150" lvl="1" indent="-57150" algn="l" defTabSz="400050">
            <a:lnSpc>
              <a:spcPct val="90000"/>
            </a:lnSpc>
            <a:spcBef>
              <a:spcPct val="0"/>
            </a:spcBef>
            <a:spcAft>
              <a:spcPct val="15000"/>
            </a:spcAft>
            <a:buChar char="•"/>
          </a:pPr>
          <a:r>
            <a:rPr lang="en-ZA" sz="900" kern="1200" dirty="0">
              <a:solidFill>
                <a:schemeClr val="tx1"/>
              </a:solidFill>
            </a:rPr>
            <a:t>Engineering Drawing N3</a:t>
          </a:r>
        </a:p>
        <a:p>
          <a:pPr marL="57150" lvl="1" indent="-57150" algn="l" defTabSz="400050">
            <a:lnSpc>
              <a:spcPct val="90000"/>
            </a:lnSpc>
            <a:spcBef>
              <a:spcPct val="0"/>
            </a:spcBef>
            <a:spcAft>
              <a:spcPct val="15000"/>
            </a:spcAft>
            <a:buChar char="•"/>
          </a:pPr>
          <a:r>
            <a:rPr lang="en-ZA" sz="900" kern="1200" dirty="0">
              <a:solidFill>
                <a:schemeClr val="tx1"/>
              </a:solidFill>
            </a:rPr>
            <a:t>Power Machines N5</a:t>
          </a:r>
        </a:p>
        <a:p>
          <a:pPr marL="57150" lvl="1" indent="-57150" algn="l" defTabSz="400050">
            <a:lnSpc>
              <a:spcPct val="90000"/>
            </a:lnSpc>
            <a:spcBef>
              <a:spcPct val="0"/>
            </a:spcBef>
            <a:spcAft>
              <a:spcPct val="15000"/>
            </a:spcAft>
            <a:buChar char="•"/>
          </a:pPr>
          <a:r>
            <a:rPr lang="en-ZA" sz="900" kern="1200" dirty="0">
              <a:solidFill>
                <a:schemeClr val="tx1"/>
              </a:solidFill>
            </a:rPr>
            <a:t>Mechanotechnics N4</a:t>
          </a:r>
        </a:p>
        <a:p>
          <a:pPr marL="57150" lvl="1" indent="-57150" algn="l" defTabSz="400050">
            <a:lnSpc>
              <a:spcPct val="90000"/>
            </a:lnSpc>
            <a:spcBef>
              <a:spcPct val="0"/>
            </a:spcBef>
            <a:spcAft>
              <a:spcPct val="15000"/>
            </a:spcAft>
            <a:buChar char="•"/>
          </a:pPr>
          <a:r>
            <a:rPr lang="en-ZA" sz="900" kern="1200" dirty="0">
              <a:solidFill>
                <a:schemeClr val="tx1"/>
              </a:solidFill>
            </a:rPr>
            <a:t>Electrotechnics N4</a:t>
          </a:r>
        </a:p>
      </dsp:txBody>
      <dsp:txXfrm>
        <a:off x="13238" y="0"/>
        <a:ext cx="1354928" cy="1592653"/>
      </dsp:txXfrm>
    </dsp:sp>
    <dsp:sp modelId="{FA76F7AD-1FF3-4C2F-8812-E022A657E7EA}">
      <dsp:nvSpPr>
        <dsp:cNvPr id="0" name=""/>
        <dsp:cNvSpPr/>
      </dsp:nvSpPr>
      <dsp:spPr>
        <a:xfrm>
          <a:off x="529718" y="1907404"/>
          <a:ext cx="1695555" cy="269155"/>
        </a:xfrm>
        <a:custGeom>
          <a:avLst/>
          <a:gdLst/>
          <a:ahLst/>
          <a:cxnLst/>
          <a:rect l="0" t="0" r="0" b="0"/>
          <a:pathLst>
            <a:path>
              <a:moveTo>
                <a:pt x="1695555" y="0"/>
              </a:moveTo>
              <a:lnTo>
                <a:pt x="1695555" y="151677"/>
              </a:lnTo>
              <a:lnTo>
                <a:pt x="0" y="151677"/>
              </a:lnTo>
              <a:lnTo>
                <a:pt x="0" y="269155"/>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ZA" sz="700" kern="1200" dirty="0"/>
        </a:p>
      </dsp:txBody>
      <dsp:txXfrm>
        <a:off x="1334450" y="2041137"/>
        <a:ext cx="86092" cy="1689"/>
      </dsp:txXfrm>
    </dsp:sp>
    <dsp:sp modelId="{944DFCDB-938A-494D-BDC1-26F746AC213A}">
      <dsp:nvSpPr>
        <dsp:cNvPr id="0" name=""/>
        <dsp:cNvSpPr/>
      </dsp:nvSpPr>
      <dsp:spPr>
        <a:xfrm>
          <a:off x="1538772" y="2495"/>
          <a:ext cx="1373003" cy="190670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l" defTabSz="466725">
            <a:lnSpc>
              <a:spcPct val="90000"/>
            </a:lnSpc>
            <a:spcBef>
              <a:spcPct val="0"/>
            </a:spcBef>
            <a:spcAft>
              <a:spcPct val="35000"/>
            </a:spcAft>
            <a:buNone/>
          </a:pPr>
          <a:r>
            <a:rPr lang="en-ZA" sz="1050" kern="1200" dirty="0">
              <a:solidFill>
                <a:schemeClr val="tx1"/>
              </a:solidFill>
            </a:rPr>
            <a:t>Maritime Engineering Workshop Training</a:t>
          </a:r>
        </a:p>
        <a:p>
          <a:pPr marL="57150" lvl="1" indent="-57150" algn="l" defTabSz="466725">
            <a:lnSpc>
              <a:spcPct val="90000"/>
            </a:lnSpc>
            <a:spcBef>
              <a:spcPct val="0"/>
            </a:spcBef>
            <a:spcAft>
              <a:spcPct val="15000"/>
            </a:spcAft>
            <a:buChar char="•"/>
          </a:pPr>
          <a:r>
            <a:rPr lang="en-ZA" sz="1050" kern="1200" dirty="0">
              <a:solidFill>
                <a:schemeClr val="tx1"/>
              </a:solidFill>
            </a:rPr>
            <a:t>Pneumatics; Hydraulics</a:t>
          </a:r>
        </a:p>
        <a:p>
          <a:pPr marL="57150" lvl="1" indent="-57150" algn="l" defTabSz="466725">
            <a:lnSpc>
              <a:spcPct val="90000"/>
            </a:lnSpc>
            <a:spcBef>
              <a:spcPct val="0"/>
            </a:spcBef>
            <a:spcAft>
              <a:spcPct val="15000"/>
            </a:spcAft>
            <a:buChar char="•"/>
          </a:pPr>
          <a:r>
            <a:rPr lang="en-ZA" sz="1050" kern="1200" dirty="0">
              <a:solidFill>
                <a:schemeClr val="tx1"/>
              </a:solidFill>
            </a:rPr>
            <a:t>Diesel Mechanics</a:t>
          </a:r>
        </a:p>
        <a:p>
          <a:pPr marL="57150" lvl="1" indent="-57150" algn="l" defTabSz="466725">
            <a:lnSpc>
              <a:spcPct val="90000"/>
            </a:lnSpc>
            <a:spcBef>
              <a:spcPct val="0"/>
            </a:spcBef>
            <a:spcAft>
              <a:spcPct val="15000"/>
            </a:spcAft>
            <a:buChar char="•"/>
          </a:pPr>
          <a:r>
            <a:rPr lang="en-ZA" sz="1050" kern="1200" dirty="0">
              <a:solidFill>
                <a:schemeClr val="tx1"/>
              </a:solidFill>
            </a:rPr>
            <a:t>Fitting and Machining</a:t>
          </a:r>
        </a:p>
        <a:p>
          <a:pPr marL="57150" lvl="1" indent="-57150" algn="l" defTabSz="466725">
            <a:lnSpc>
              <a:spcPct val="90000"/>
            </a:lnSpc>
            <a:spcBef>
              <a:spcPct val="0"/>
            </a:spcBef>
            <a:spcAft>
              <a:spcPct val="15000"/>
            </a:spcAft>
            <a:buChar char="•"/>
          </a:pPr>
          <a:r>
            <a:rPr lang="en-ZA" sz="1050" kern="1200" dirty="0">
              <a:solidFill>
                <a:schemeClr val="tx1"/>
              </a:solidFill>
            </a:rPr>
            <a:t>Welding</a:t>
          </a:r>
        </a:p>
        <a:p>
          <a:pPr marL="57150" lvl="1" indent="-57150" algn="l" defTabSz="466725">
            <a:lnSpc>
              <a:spcPct val="90000"/>
            </a:lnSpc>
            <a:spcBef>
              <a:spcPct val="0"/>
            </a:spcBef>
            <a:spcAft>
              <a:spcPct val="15000"/>
            </a:spcAft>
            <a:buChar char="•"/>
          </a:pPr>
          <a:r>
            <a:rPr lang="en-ZA" sz="1050" kern="1200" dirty="0">
              <a:solidFill>
                <a:schemeClr val="tx1"/>
              </a:solidFill>
            </a:rPr>
            <a:t>Electrical</a:t>
          </a:r>
        </a:p>
        <a:p>
          <a:pPr marL="57150" lvl="1" indent="-57150" algn="l" defTabSz="466725">
            <a:lnSpc>
              <a:spcPct val="90000"/>
            </a:lnSpc>
            <a:spcBef>
              <a:spcPct val="0"/>
            </a:spcBef>
            <a:spcAft>
              <a:spcPct val="15000"/>
            </a:spcAft>
            <a:buChar char="•"/>
          </a:pPr>
          <a:r>
            <a:rPr lang="en-ZA" sz="1050" kern="1200" dirty="0">
              <a:solidFill>
                <a:schemeClr val="tx1"/>
              </a:solidFill>
            </a:rPr>
            <a:t>Sheetmetal</a:t>
          </a:r>
        </a:p>
      </dsp:txBody>
      <dsp:txXfrm>
        <a:off x="1538772" y="2495"/>
        <a:ext cx="1373003" cy="1906708"/>
      </dsp:txXfrm>
    </dsp:sp>
    <dsp:sp modelId="{451E6E37-80BA-444E-BA86-62616EBC14AB}">
      <dsp:nvSpPr>
        <dsp:cNvPr id="0" name=""/>
        <dsp:cNvSpPr/>
      </dsp:nvSpPr>
      <dsp:spPr>
        <a:xfrm>
          <a:off x="1042284" y="2751856"/>
          <a:ext cx="145633" cy="91440"/>
        </a:xfrm>
        <a:custGeom>
          <a:avLst/>
          <a:gdLst/>
          <a:ahLst/>
          <a:cxnLst/>
          <a:rect l="0" t="0" r="0" b="0"/>
          <a:pathLst>
            <a:path>
              <a:moveTo>
                <a:pt x="0" y="45720"/>
              </a:moveTo>
              <a:lnTo>
                <a:pt x="89916" y="45720"/>
              </a:lnTo>
              <a:lnTo>
                <a:pt x="89916" y="64854"/>
              </a:lnTo>
              <a:lnTo>
                <a:pt x="145633" y="64854"/>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ZA" sz="700" kern="1200" dirty="0"/>
        </a:p>
      </dsp:txBody>
      <dsp:txXfrm>
        <a:off x="1110670" y="2796731"/>
        <a:ext cx="8863" cy="1689"/>
      </dsp:txXfrm>
    </dsp:sp>
    <dsp:sp modelId="{910FE189-162D-436B-BC3A-A28E7F9A78EC}">
      <dsp:nvSpPr>
        <dsp:cNvPr id="0" name=""/>
        <dsp:cNvSpPr/>
      </dsp:nvSpPr>
      <dsp:spPr>
        <a:xfrm>
          <a:off x="15352" y="2208959"/>
          <a:ext cx="1028732" cy="117723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l" defTabSz="400050">
            <a:lnSpc>
              <a:spcPct val="90000"/>
            </a:lnSpc>
            <a:spcBef>
              <a:spcPct val="0"/>
            </a:spcBef>
            <a:spcAft>
              <a:spcPct val="35000"/>
            </a:spcAft>
            <a:buNone/>
          </a:pPr>
          <a:r>
            <a:rPr lang="en-ZA" sz="900" kern="1200" dirty="0">
              <a:solidFill>
                <a:schemeClr val="tx1"/>
              </a:solidFill>
            </a:rPr>
            <a:t>Maritime Nautical and Engineering Programmes</a:t>
          </a:r>
        </a:p>
        <a:p>
          <a:pPr marL="57150" lvl="1" indent="-57150" algn="l" defTabSz="400050">
            <a:lnSpc>
              <a:spcPct val="90000"/>
            </a:lnSpc>
            <a:spcBef>
              <a:spcPct val="0"/>
            </a:spcBef>
            <a:spcAft>
              <a:spcPct val="15000"/>
            </a:spcAft>
            <a:buChar char="•"/>
          </a:pPr>
          <a:r>
            <a:rPr lang="en-ZA" sz="900" kern="1200" dirty="0">
              <a:solidFill>
                <a:schemeClr val="tx1"/>
              </a:solidFill>
            </a:rPr>
            <a:t>Marine Law</a:t>
          </a:r>
        </a:p>
        <a:p>
          <a:pPr marL="57150" lvl="1" indent="-57150" algn="l" defTabSz="400050">
            <a:lnSpc>
              <a:spcPct val="90000"/>
            </a:lnSpc>
            <a:spcBef>
              <a:spcPct val="0"/>
            </a:spcBef>
            <a:spcAft>
              <a:spcPct val="15000"/>
            </a:spcAft>
            <a:buChar char="•"/>
          </a:pPr>
          <a:r>
            <a:rPr lang="en-ZA" sz="900" kern="1200" dirty="0">
              <a:solidFill>
                <a:schemeClr val="tx1"/>
              </a:solidFill>
            </a:rPr>
            <a:t>Engineering Knowledge</a:t>
          </a:r>
        </a:p>
        <a:p>
          <a:pPr marL="57150" lvl="1" indent="-57150" algn="l" defTabSz="400050">
            <a:lnSpc>
              <a:spcPct val="90000"/>
            </a:lnSpc>
            <a:spcBef>
              <a:spcPct val="0"/>
            </a:spcBef>
            <a:spcAft>
              <a:spcPct val="15000"/>
            </a:spcAft>
            <a:buChar char="•"/>
          </a:pPr>
          <a:r>
            <a:rPr lang="en-ZA" sz="900" kern="1200" dirty="0">
              <a:solidFill>
                <a:schemeClr val="tx1"/>
              </a:solidFill>
            </a:rPr>
            <a:t>Naval Architecture</a:t>
          </a:r>
        </a:p>
      </dsp:txBody>
      <dsp:txXfrm>
        <a:off x="15352" y="2208959"/>
        <a:ext cx="1028732" cy="1177234"/>
      </dsp:txXfrm>
    </dsp:sp>
    <dsp:sp modelId="{A0823226-7682-45A7-B08E-13B4E136DD5D}">
      <dsp:nvSpPr>
        <dsp:cNvPr id="0" name=""/>
        <dsp:cNvSpPr/>
      </dsp:nvSpPr>
      <dsp:spPr>
        <a:xfrm>
          <a:off x="1220318" y="2080484"/>
          <a:ext cx="1610924" cy="14724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l" defTabSz="400050">
            <a:lnSpc>
              <a:spcPct val="90000"/>
            </a:lnSpc>
            <a:spcBef>
              <a:spcPct val="0"/>
            </a:spcBef>
            <a:spcAft>
              <a:spcPct val="35000"/>
            </a:spcAft>
            <a:buNone/>
          </a:pPr>
          <a:r>
            <a:rPr lang="en-ZA" sz="900" kern="1200" dirty="0">
              <a:solidFill>
                <a:schemeClr val="tx1"/>
              </a:solidFill>
            </a:rPr>
            <a:t>STCW Courses</a:t>
          </a:r>
        </a:p>
        <a:p>
          <a:pPr marL="57150" lvl="1" indent="-57150" algn="l" defTabSz="400050">
            <a:lnSpc>
              <a:spcPct val="90000"/>
            </a:lnSpc>
            <a:spcBef>
              <a:spcPct val="0"/>
            </a:spcBef>
            <a:spcAft>
              <a:spcPct val="15000"/>
            </a:spcAft>
            <a:buChar char="•"/>
          </a:pPr>
          <a:r>
            <a:rPr lang="en-ZA" sz="900" kern="1200" dirty="0">
              <a:solidFill>
                <a:schemeClr val="tx1"/>
              </a:solidFill>
            </a:rPr>
            <a:t>Personal Safety and Social responsibility</a:t>
          </a:r>
        </a:p>
        <a:p>
          <a:pPr marL="57150" lvl="1" indent="-57150" algn="l" defTabSz="400050">
            <a:lnSpc>
              <a:spcPct val="90000"/>
            </a:lnSpc>
            <a:spcBef>
              <a:spcPct val="0"/>
            </a:spcBef>
            <a:spcAft>
              <a:spcPct val="15000"/>
            </a:spcAft>
            <a:buChar char="•"/>
          </a:pPr>
          <a:r>
            <a:rPr lang="en-ZA" sz="900" kern="1200" dirty="0">
              <a:solidFill>
                <a:schemeClr val="tx1"/>
              </a:solidFill>
            </a:rPr>
            <a:t>Proficiency in Survival Techniques</a:t>
          </a:r>
        </a:p>
        <a:p>
          <a:pPr marL="57150" lvl="1" indent="-57150" algn="l" defTabSz="400050">
            <a:lnSpc>
              <a:spcPct val="90000"/>
            </a:lnSpc>
            <a:spcBef>
              <a:spcPct val="0"/>
            </a:spcBef>
            <a:spcAft>
              <a:spcPct val="15000"/>
            </a:spcAft>
            <a:buChar char="•"/>
          </a:pPr>
          <a:r>
            <a:rPr lang="en-ZA" sz="900" kern="1200" dirty="0">
              <a:solidFill>
                <a:schemeClr val="tx1"/>
              </a:solidFill>
            </a:rPr>
            <a:t>Elementary First Aid At Sea</a:t>
          </a:r>
        </a:p>
        <a:p>
          <a:pPr marL="57150" lvl="1" indent="-57150" algn="l" defTabSz="400050">
            <a:lnSpc>
              <a:spcPct val="90000"/>
            </a:lnSpc>
            <a:spcBef>
              <a:spcPct val="0"/>
            </a:spcBef>
            <a:spcAft>
              <a:spcPct val="15000"/>
            </a:spcAft>
            <a:buChar char="•"/>
          </a:pPr>
          <a:r>
            <a:rPr lang="en-ZA" sz="900" kern="1200" dirty="0">
              <a:solidFill>
                <a:schemeClr val="tx1"/>
              </a:solidFill>
            </a:rPr>
            <a:t>Fire Fighting</a:t>
          </a:r>
        </a:p>
        <a:p>
          <a:pPr marL="57150" lvl="1" indent="-57150" algn="l" defTabSz="400050">
            <a:lnSpc>
              <a:spcPct val="90000"/>
            </a:lnSpc>
            <a:spcBef>
              <a:spcPct val="0"/>
            </a:spcBef>
            <a:spcAft>
              <a:spcPct val="15000"/>
            </a:spcAft>
            <a:buChar char="•"/>
          </a:pPr>
          <a:r>
            <a:rPr lang="en-ZA" sz="900" kern="1200" dirty="0">
              <a:solidFill>
                <a:schemeClr val="tx1"/>
              </a:solidFill>
            </a:rPr>
            <a:t>Security Awareness</a:t>
          </a:r>
        </a:p>
        <a:p>
          <a:pPr marL="57150" lvl="1" indent="-57150" algn="l" defTabSz="400050">
            <a:lnSpc>
              <a:spcPct val="90000"/>
            </a:lnSpc>
            <a:spcBef>
              <a:spcPct val="0"/>
            </a:spcBef>
            <a:spcAft>
              <a:spcPct val="15000"/>
            </a:spcAft>
            <a:buChar char="•"/>
          </a:pPr>
          <a:r>
            <a:rPr lang="en-ZA" sz="900" kern="1200" dirty="0">
              <a:solidFill>
                <a:schemeClr val="tx1"/>
              </a:solidFill>
            </a:rPr>
            <a:t>Step to step Computers</a:t>
          </a:r>
        </a:p>
      </dsp:txBody>
      <dsp:txXfrm>
        <a:off x="1220318" y="2080484"/>
        <a:ext cx="1610924" cy="1472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B3D8A-82D7-44F2-B667-E3897F46E051}">
      <dsp:nvSpPr>
        <dsp:cNvPr id="0" name=""/>
        <dsp:cNvSpPr/>
      </dsp:nvSpPr>
      <dsp:spPr>
        <a:xfrm>
          <a:off x="1649" y="185822"/>
          <a:ext cx="1310852" cy="76718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None/>
          </a:pPr>
          <a:r>
            <a:rPr lang="en-ZA" sz="1000" b="0" i="0" u="none" strike="noStrike" kern="1200" dirty="0">
              <a:solidFill>
                <a:schemeClr val="tx1"/>
              </a:solidFill>
              <a:effectLst/>
              <a:latin typeface="Calibri" panose="020F0502020204030204" pitchFamily="34" charset="0"/>
            </a:rPr>
            <a:t>Marine Motorman Higher Grade Programme</a:t>
          </a:r>
          <a:endParaRPr lang="en-US" sz="1000" kern="1200" dirty="0">
            <a:solidFill>
              <a:schemeClr val="tx1"/>
            </a:solidFill>
          </a:endParaRPr>
        </a:p>
        <a:p>
          <a:pPr marL="57150" lvl="1" indent="-57150" algn="ctr" defTabSz="444500">
            <a:lnSpc>
              <a:spcPct val="90000"/>
            </a:lnSpc>
            <a:spcBef>
              <a:spcPct val="0"/>
            </a:spcBef>
            <a:spcAft>
              <a:spcPct val="15000"/>
            </a:spcAft>
            <a:buChar char="•"/>
          </a:pPr>
          <a:r>
            <a:rPr lang="en-ZA" sz="1000" b="0" i="0" u="none" strike="noStrike" kern="1200">
              <a:solidFill>
                <a:schemeClr val="tx1"/>
              </a:solidFill>
              <a:effectLst/>
              <a:latin typeface="Calibri" panose="020F0502020204030204" pitchFamily="34" charset="0"/>
            </a:rPr>
            <a:t>2 March 2020– 1 March 2023</a:t>
          </a:r>
          <a:endParaRPr lang="en-US" sz="1000" kern="1200" dirty="0">
            <a:solidFill>
              <a:schemeClr val="tx1"/>
            </a:solidFill>
          </a:endParaRPr>
        </a:p>
      </dsp:txBody>
      <dsp:txXfrm>
        <a:off x="1649" y="185822"/>
        <a:ext cx="1310852" cy="767188"/>
      </dsp:txXfrm>
    </dsp:sp>
    <dsp:sp modelId="{64795D72-8EC1-4D2D-9B2A-6052BAEDFFE6}">
      <dsp:nvSpPr>
        <dsp:cNvPr id="0" name=""/>
        <dsp:cNvSpPr/>
      </dsp:nvSpPr>
      <dsp:spPr>
        <a:xfrm>
          <a:off x="1388408" y="212386"/>
          <a:ext cx="886068" cy="70631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r>
            <a:rPr lang="en-ZA" sz="900" b="0" i="0" u="none" strike="noStrike" kern="1200">
              <a:solidFill>
                <a:schemeClr val="tx1"/>
              </a:solidFill>
              <a:effectLst/>
              <a:latin typeface="Calibri" panose="020F0502020204030204" pitchFamily="34" charset="0"/>
            </a:rPr>
            <a:t>Marine Motorman Grade 2</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ZA" sz="900" b="0" i="0" u="none" strike="noStrike" kern="1200">
              <a:solidFill>
                <a:schemeClr val="tx1"/>
              </a:solidFill>
              <a:effectLst/>
              <a:latin typeface="Calibri" panose="020F0502020204030204" pitchFamily="34" charset="0"/>
            </a:rPr>
            <a:t>2 March 2020– 1 March 2023</a:t>
          </a:r>
          <a:endParaRPr lang="en-US" sz="900" kern="1200" dirty="0">
            <a:solidFill>
              <a:schemeClr val="tx1"/>
            </a:solidFill>
          </a:endParaRPr>
        </a:p>
      </dsp:txBody>
      <dsp:txXfrm>
        <a:off x="1388408" y="212386"/>
        <a:ext cx="886068" cy="706313"/>
      </dsp:txXfrm>
    </dsp:sp>
    <dsp:sp modelId="{C5E95761-9EB5-44DB-91C9-897769E96D30}">
      <dsp:nvSpPr>
        <dsp:cNvPr id="0" name=""/>
        <dsp:cNvSpPr/>
      </dsp:nvSpPr>
      <dsp:spPr>
        <a:xfrm>
          <a:off x="2387345" y="172570"/>
          <a:ext cx="943880" cy="7936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r>
            <a:rPr lang="en-ZA" sz="900" b="0" i="0" u="none" strike="noStrike" kern="1200" dirty="0">
              <a:solidFill>
                <a:schemeClr val="tx1"/>
              </a:solidFill>
              <a:effectLst/>
              <a:latin typeface="Calibri" panose="020F0502020204030204" pitchFamily="34" charset="0"/>
            </a:rPr>
            <a:t>Marine Motorman Grade 2</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ZA" sz="900" b="0" i="0" u="none" strike="noStrike" kern="1200">
              <a:solidFill>
                <a:schemeClr val="tx1"/>
              </a:solidFill>
              <a:effectLst/>
              <a:latin typeface="Calibri" panose="020F0502020204030204" pitchFamily="34" charset="0"/>
            </a:rPr>
            <a:t>2 March 2020– 1 March 2023</a:t>
          </a:r>
          <a:endParaRPr lang="en-US" sz="900" kern="1200" dirty="0">
            <a:solidFill>
              <a:schemeClr val="tx1"/>
            </a:solidFill>
          </a:endParaRPr>
        </a:p>
      </dsp:txBody>
      <dsp:txXfrm>
        <a:off x="2387345" y="172570"/>
        <a:ext cx="943880" cy="793692"/>
      </dsp:txXfrm>
    </dsp:sp>
    <dsp:sp modelId="{A236B431-2D24-45CD-BE62-1006337A0195}">
      <dsp:nvSpPr>
        <dsp:cNvPr id="0" name=""/>
        <dsp:cNvSpPr/>
      </dsp:nvSpPr>
      <dsp:spPr>
        <a:xfrm>
          <a:off x="156228" y="1060651"/>
          <a:ext cx="943880" cy="8452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rtl="0">
            <a:lnSpc>
              <a:spcPct val="90000"/>
            </a:lnSpc>
            <a:spcBef>
              <a:spcPct val="0"/>
            </a:spcBef>
            <a:spcAft>
              <a:spcPct val="35000"/>
            </a:spcAft>
            <a:buNone/>
          </a:pPr>
          <a:r>
            <a:rPr lang="en-ZA" sz="900" b="0" i="0" u="none" kern="1200" dirty="0">
              <a:solidFill>
                <a:schemeClr val="tx1"/>
              </a:solidFill>
            </a:rPr>
            <a:t>Marine Engineer Officer Programme </a:t>
          </a:r>
          <a:r>
            <a:rPr lang="en-GB" sz="900" b="0" i="0" u="none" kern="1200" dirty="0">
              <a:solidFill>
                <a:schemeClr val="tx1"/>
              </a:solidFill>
            </a:rPr>
            <a:t>(as per SAMSA  Code):</a:t>
          </a:r>
          <a:r>
            <a:rPr lang="en-ZA" sz="900" b="0" i="0" u="none" kern="1200" dirty="0">
              <a:solidFill>
                <a:schemeClr val="tx1"/>
              </a:solidFill>
            </a:rPr>
            <a:t>Engineering Knowledge</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ZA" sz="900" b="0" i="0" u="none" kern="1200" dirty="0">
              <a:solidFill>
                <a:schemeClr val="tx1"/>
              </a:solidFill>
            </a:rPr>
            <a:t>Naval Architecture -Marine Law</a:t>
          </a:r>
          <a:endParaRPr lang="en-ZA" sz="900" kern="1200" dirty="0">
            <a:solidFill>
              <a:schemeClr val="tx1"/>
            </a:solidFill>
          </a:endParaRPr>
        </a:p>
        <a:p>
          <a:pPr marL="57150" lvl="1" indent="-57150" algn="ctr" defTabSz="400050">
            <a:lnSpc>
              <a:spcPct val="90000"/>
            </a:lnSpc>
            <a:spcBef>
              <a:spcPct val="0"/>
            </a:spcBef>
            <a:spcAft>
              <a:spcPct val="15000"/>
            </a:spcAft>
            <a:buChar char="•"/>
          </a:pPr>
          <a:r>
            <a:rPr lang="en-ZA" sz="900" b="0" i="0" u="none" strike="noStrike" kern="1200">
              <a:solidFill>
                <a:schemeClr val="tx1"/>
              </a:solidFill>
              <a:effectLst/>
              <a:latin typeface="Calibri" panose="020F0502020204030204" pitchFamily="34" charset="0"/>
            </a:rPr>
            <a:t>2 March 2020– 1 March 2023</a:t>
          </a:r>
          <a:endParaRPr lang="en-ZA" sz="900" kern="1200" dirty="0">
            <a:solidFill>
              <a:schemeClr val="tx1"/>
            </a:solidFill>
          </a:endParaRPr>
        </a:p>
      </dsp:txBody>
      <dsp:txXfrm>
        <a:off x="156228" y="1060651"/>
        <a:ext cx="943880" cy="845228"/>
      </dsp:txXfrm>
    </dsp:sp>
    <dsp:sp modelId="{A4F8B283-60DD-43B3-BA57-A70A1A90968A}">
      <dsp:nvSpPr>
        <dsp:cNvPr id="0" name=""/>
        <dsp:cNvSpPr/>
      </dsp:nvSpPr>
      <dsp:spPr>
        <a:xfrm>
          <a:off x="1194497" y="1124000"/>
          <a:ext cx="943880" cy="71852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r>
            <a:rPr lang="en-GB" sz="900" b="0" i="0" u="none" strike="noStrike" kern="1200" dirty="0">
              <a:solidFill>
                <a:schemeClr val="tx1"/>
              </a:solidFill>
              <a:effectLst/>
              <a:latin typeface="Calibri" panose="020F0502020204030204" pitchFamily="34" charset="0"/>
            </a:rPr>
            <a:t>Marine Engineer Combined Workshop Skills Training</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US" sz="900" kern="1200" dirty="0">
              <a:solidFill>
                <a:schemeClr val="tx1"/>
              </a:solidFill>
            </a:rPr>
            <a:t>16 March 2020 – 15 March 2023</a:t>
          </a:r>
        </a:p>
      </dsp:txBody>
      <dsp:txXfrm>
        <a:off x="1194497" y="1124000"/>
        <a:ext cx="943880" cy="718529"/>
      </dsp:txXfrm>
    </dsp:sp>
    <dsp:sp modelId="{EB42EBDE-FB76-4ECD-8B8A-264E4E56A8EB}">
      <dsp:nvSpPr>
        <dsp:cNvPr id="0" name=""/>
        <dsp:cNvSpPr/>
      </dsp:nvSpPr>
      <dsp:spPr>
        <a:xfrm>
          <a:off x="2232766" y="1124003"/>
          <a:ext cx="943880" cy="71852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r>
            <a:rPr lang="en-GB" sz="900" b="0" i="0" u="none" strike="noStrike" kern="1200" dirty="0">
              <a:solidFill>
                <a:schemeClr val="tx1"/>
              </a:solidFill>
              <a:effectLst/>
              <a:latin typeface="Calibri" panose="020F0502020204030204" pitchFamily="34" charset="0"/>
            </a:rPr>
            <a:t>Personal Safety and Social Responsibility</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US" sz="900" kern="1200">
              <a:solidFill>
                <a:schemeClr val="tx1"/>
              </a:solidFill>
            </a:rPr>
            <a:t>10 June 2019-9 June 2022</a:t>
          </a:r>
          <a:endParaRPr lang="en-US" sz="900" kern="1200" dirty="0">
            <a:solidFill>
              <a:schemeClr val="tx1"/>
            </a:solidFill>
          </a:endParaRPr>
        </a:p>
        <a:p>
          <a:pPr marL="57150" lvl="1" indent="-57150" algn="ctr" defTabSz="400050">
            <a:lnSpc>
              <a:spcPct val="90000"/>
            </a:lnSpc>
            <a:spcBef>
              <a:spcPct val="0"/>
            </a:spcBef>
            <a:spcAft>
              <a:spcPct val="15000"/>
            </a:spcAft>
            <a:buChar char="•"/>
          </a:pPr>
          <a:endParaRPr lang="en-US" sz="900" kern="1200" dirty="0">
            <a:solidFill>
              <a:schemeClr val="tx1"/>
            </a:solidFill>
          </a:endParaRPr>
        </a:p>
      </dsp:txBody>
      <dsp:txXfrm>
        <a:off x="2232766" y="1124003"/>
        <a:ext cx="943880" cy="718523"/>
      </dsp:txXfrm>
    </dsp:sp>
    <dsp:sp modelId="{F074C23A-3A0C-4BDD-93FC-C136620F9E88}">
      <dsp:nvSpPr>
        <dsp:cNvPr id="0" name=""/>
        <dsp:cNvSpPr/>
      </dsp:nvSpPr>
      <dsp:spPr>
        <a:xfrm>
          <a:off x="145402" y="2050132"/>
          <a:ext cx="943880" cy="9116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r>
            <a:rPr lang="en-ZA" sz="900" b="0" i="0" u="none" strike="noStrike" kern="1200" dirty="0">
              <a:solidFill>
                <a:schemeClr val="tx1"/>
              </a:solidFill>
              <a:effectLst/>
              <a:latin typeface="Calibri" panose="020F0502020204030204" pitchFamily="34" charset="0"/>
            </a:rPr>
            <a:t>Personal Survival Technique</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US" sz="900" kern="1200">
              <a:solidFill>
                <a:schemeClr val="tx1"/>
              </a:solidFill>
            </a:rPr>
            <a:t>10 June 2019-9 June 2022</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US" sz="900" kern="1200">
              <a:solidFill>
                <a:schemeClr val="tx1"/>
              </a:solidFill>
            </a:rPr>
            <a:t>Renewal</a:t>
          </a:r>
          <a:endParaRPr lang="en-US" sz="900" kern="1200" dirty="0">
            <a:solidFill>
              <a:schemeClr val="tx1"/>
            </a:solidFill>
          </a:endParaRPr>
        </a:p>
      </dsp:txBody>
      <dsp:txXfrm>
        <a:off x="145402" y="2050132"/>
        <a:ext cx="943880" cy="911607"/>
      </dsp:txXfrm>
    </dsp:sp>
    <dsp:sp modelId="{D4B05A93-5910-43B4-A6EC-02934279B870}">
      <dsp:nvSpPr>
        <dsp:cNvPr id="0" name=""/>
        <dsp:cNvSpPr/>
      </dsp:nvSpPr>
      <dsp:spPr>
        <a:xfrm>
          <a:off x="1183671" y="2217992"/>
          <a:ext cx="976501" cy="57588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r>
            <a:rPr lang="en-ZA" sz="900" b="0" i="0" u="none" strike="noStrike" kern="1200" dirty="0">
              <a:solidFill>
                <a:schemeClr val="tx1"/>
              </a:solidFill>
              <a:effectLst/>
              <a:latin typeface="Calibri" panose="020F0502020204030204" pitchFamily="34" charset="0"/>
            </a:rPr>
            <a:t>Security Awareness -Designated Security Duties</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US" sz="900" kern="1200" dirty="0">
              <a:solidFill>
                <a:schemeClr val="tx1"/>
              </a:solidFill>
            </a:rPr>
            <a:t>Submitted</a:t>
          </a:r>
        </a:p>
      </dsp:txBody>
      <dsp:txXfrm>
        <a:off x="1183671" y="2217992"/>
        <a:ext cx="976501" cy="575888"/>
      </dsp:txXfrm>
    </dsp:sp>
    <dsp:sp modelId="{E664D11E-3874-494F-8A19-EC1AC77842AA}">
      <dsp:nvSpPr>
        <dsp:cNvPr id="0" name=""/>
        <dsp:cNvSpPr/>
      </dsp:nvSpPr>
      <dsp:spPr>
        <a:xfrm>
          <a:off x="2254560" y="2000267"/>
          <a:ext cx="932913" cy="10113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None/>
          </a:pPr>
          <a:r>
            <a:rPr lang="en-GB" sz="1000" b="0" i="0" u="none" strike="noStrike" kern="1200" dirty="0">
              <a:solidFill>
                <a:schemeClr val="tx1"/>
              </a:solidFill>
              <a:effectLst/>
              <a:latin typeface="Calibri" panose="020F0502020204030204" pitchFamily="34" charset="0"/>
            </a:rPr>
            <a:t>Fire Prevention - Fire Fighting  </a:t>
          </a:r>
          <a:r>
            <a:rPr lang="en-ZA" sz="1000" b="0" i="0" u="none" strike="noStrike" kern="1200" dirty="0">
              <a:solidFill>
                <a:schemeClr val="tx1"/>
              </a:solidFill>
              <a:effectLst/>
              <a:latin typeface="Calibri" panose="020F0502020204030204" pitchFamily="34" charset="0"/>
            </a:rPr>
            <a:t>Medical First Aid</a:t>
          </a:r>
          <a:endParaRPr lang="en-US" sz="1000" kern="1200" dirty="0">
            <a:solidFill>
              <a:schemeClr val="tx1"/>
            </a:solidFill>
          </a:endParaRPr>
        </a:p>
        <a:p>
          <a:pPr marL="57150" lvl="1" indent="-57150" algn="ctr" defTabSz="444500">
            <a:lnSpc>
              <a:spcPct val="90000"/>
            </a:lnSpc>
            <a:spcBef>
              <a:spcPct val="0"/>
            </a:spcBef>
            <a:spcAft>
              <a:spcPct val="15000"/>
            </a:spcAft>
            <a:buChar char="•"/>
          </a:pPr>
          <a:r>
            <a:rPr lang="en-US" sz="1000" kern="1200" dirty="0">
              <a:solidFill>
                <a:schemeClr val="tx1"/>
              </a:solidFill>
            </a:rPr>
            <a:t>Outsourced</a:t>
          </a:r>
        </a:p>
      </dsp:txBody>
      <dsp:txXfrm>
        <a:off x="2254560" y="2000267"/>
        <a:ext cx="932913" cy="1011338"/>
      </dsp:txXfrm>
    </dsp:sp>
    <dsp:sp modelId="{30725451-3114-40F4-93DD-DFA90BA6FCBD}">
      <dsp:nvSpPr>
        <dsp:cNvPr id="0" name=""/>
        <dsp:cNvSpPr/>
      </dsp:nvSpPr>
      <dsp:spPr>
        <a:xfrm>
          <a:off x="1194497" y="3105993"/>
          <a:ext cx="943880" cy="56632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r>
            <a:rPr lang="en-ZA" sz="900" b="0" i="0" u="none" kern="1200" dirty="0">
              <a:solidFill>
                <a:schemeClr val="tx1"/>
              </a:solidFill>
            </a:rPr>
            <a:t>Computers - Marine English</a:t>
          </a:r>
          <a:endParaRPr lang="en-US" sz="900" kern="1200" dirty="0">
            <a:solidFill>
              <a:schemeClr val="tx1"/>
            </a:solidFill>
          </a:endParaRPr>
        </a:p>
        <a:p>
          <a:pPr marL="57150" lvl="1" indent="-57150" algn="ctr" defTabSz="400050">
            <a:lnSpc>
              <a:spcPct val="90000"/>
            </a:lnSpc>
            <a:spcBef>
              <a:spcPct val="0"/>
            </a:spcBef>
            <a:spcAft>
              <a:spcPct val="15000"/>
            </a:spcAft>
            <a:buChar char="•"/>
          </a:pPr>
          <a:r>
            <a:rPr lang="en-ZA" sz="900" b="0" i="0" u="none" strike="noStrike" kern="1200">
              <a:solidFill>
                <a:schemeClr val="tx1"/>
              </a:solidFill>
              <a:effectLst/>
              <a:latin typeface="Calibri" panose="020F0502020204030204" pitchFamily="34" charset="0"/>
            </a:rPr>
            <a:t>Non- Accredited Courses</a:t>
          </a:r>
          <a:endParaRPr lang="en-ZA" sz="900" b="0" i="0" u="none" strike="noStrike" kern="1200" dirty="0">
            <a:solidFill>
              <a:schemeClr val="tx1"/>
            </a:solidFill>
            <a:effectLst/>
            <a:latin typeface="Calibri" panose="020F0502020204030204" pitchFamily="34" charset="0"/>
          </a:endParaRPr>
        </a:p>
        <a:p>
          <a:pPr marL="57150" lvl="1" indent="-57150" algn="ctr" defTabSz="400050">
            <a:lnSpc>
              <a:spcPct val="90000"/>
            </a:lnSpc>
            <a:spcBef>
              <a:spcPct val="0"/>
            </a:spcBef>
            <a:spcAft>
              <a:spcPct val="15000"/>
            </a:spcAft>
            <a:buChar char="•"/>
          </a:pPr>
          <a:endParaRPr lang="en-US" sz="900" kern="1200" dirty="0">
            <a:solidFill>
              <a:schemeClr val="tx1"/>
            </a:solidFill>
          </a:endParaRPr>
        </a:p>
      </dsp:txBody>
      <dsp:txXfrm>
        <a:off x="1194497" y="3105993"/>
        <a:ext cx="943880" cy="5663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866A0-3574-4970-B9AC-4DE55C51A8EB}">
      <dsp:nvSpPr>
        <dsp:cNvPr id="0" name=""/>
        <dsp:cNvSpPr/>
      </dsp:nvSpPr>
      <dsp:spPr>
        <a:xfrm>
          <a:off x="317390" y="14317"/>
          <a:ext cx="1565609" cy="1156979"/>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172CEAAD-F8CE-448F-BB1E-3C9C443BA2A6}">
      <dsp:nvSpPr>
        <dsp:cNvPr id="0" name=""/>
        <dsp:cNvSpPr/>
      </dsp:nvSpPr>
      <dsp:spPr>
        <a:xfrm>
          <a:off x="633843" y="961514"/>
          <a:ext cx="1349088" cy="324208"/>
        </a:xfrm>
        <a:prstGeom prst="rect">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5000"/>
            </a:spcAft>
            <a:buNone/>
          </a:pPr>
          <a:r>
            <a:rPr lang="en-US" sz="800" kern="1200" dirty="0">
              <a:solidFill>
                <a:sysClr val="window" lastClr="FFFFFF"/>
              </a:solidFill>
              <a:latin typeface="Lucida Sans Unicode"/>
              <a:ea typeface="+mn-ea"/>
              <a:cs typeface="+mn-cs"/>
            </a:rPr>
            <a:t>IRM HUB</a:t>
          </a:r>
        </a:p>
      </dsp:txBody>
      <dsp:txXfrm>
        <a:off x="633843" y="961514"/>
        <a:ext cx="1349088" cy="324208"/>
      </dsp:txXfrm>
    </dsp:sp>
    <dsp:sp modelId="{0CD9D192-BB89-424B-B4ED-94F26CD13FDA}">
      <dsp:nvSpPr>
        <dsp:cNvPr id="0" name=""/>
        <dsp:cNvSpPr/>
      </dsp:nvSpPr>
      <dsp:spPr>
        <a:xfrm>
          <a:off x="2176056" y="14317"/>
          <a:ext cx="1565609" cy="1156979"/>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D5CEE2A3-3D04-40ED-9979-483EE2CB7FE5}">
      <dsp:nvSpPr>
        <dsp:cNvPr id="0" name=""/>
        <dsp:cNvSpPr/>
      </dsp:nvSpPr>
      <dsp:spPr>
        <a:xfrm>
          <a:off x="2492509" y="961514"/>
          <a:ext cx="1349088" cy="324208"/>
        </a:xfrm>
        <a:prstGeom prst="rect">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5000"/>
            </a:spcAft>
            <a:buNone/>
          </a:pPr>
          <a:r>
            <a:rPr lang="en-US" sz="800" kern="1200" dirty="0">
              <a:solidFill>
                <a:sysClr val="window" lastClr="FFFFFF"/>
              </a:solidFill>
              <a:latin typeface="Lucida Sans Unicode"/>
              <a:ea typeface="+mn-ea"/>
              <a:cs typeface="+mn-cs"/>
            </a:rPr>
            <a:t>ASSISTANT HANDYMAN</a:t>
          </a:r>
        </a:p>
      </dsp:txBody>
      <dsp:txXfrm>
        <a:off x="2492509" y="961514"/>
        <a:ext cx="1349088" cy="324208"/>
      </dsp:txXfrm>
    </dsp:sp>
    <dsp:sp modelId="{BC64B0ED-03EE-4A16-80B3-2736407765EF}">
      <dsp:nvSpPr>
        <dsp:cNvPr id="0" name=""/>
        <dsp:cNvSpPr/>
      </dsp:nvSpPr>
      <dsp:spPr>
        <a:xfrm>
          <a:off x="277514" y="1472617"/>
          <a:ext cx="1565609" cy="1156979"/>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D1EF9262-E680-4421-848B-838037719D84}">
      <dsp:nvSpPr>
        <dsp:cNvPr id="0" name=""/>
        <dsp:cNvSpPr/>
      </dsp:nvSpPr>
      <dsp:spPr>
        <a:xfrm>
          <a:off x="633843" y="2399474"/>
          <a:ext cx="1349088" cy="324208"/>
        </a:xfrm>
        <a:prstGeom prst="rect">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5000"/>
            </a:spcAft>
            <a:buNone/>
          </a:pPr>
          <a:r>
            <a:rPr lang="en-US" sz="800" kern="1200" dirty="0">
              <a:solidFill>
                <a:sysClr val="window" lastClr="FFFFFF"/>
              </a:solidFill>
              <a:latin typeface="Lucida Sans Unicode"/>
              <a:ea typeface="+mn-ea"/>
              <a:cs typeface="+mn-cs"/>
            </a:rPr>
            <a:t>PPE STORGE AND DISTRIBUTION</a:t>
          </a:r>
        </a:p>
      </dsp:txBody>
      <dsp:txXfrm>
        <a:off x="633843" y="2399474"/>
        <a:ext cx="1349088" cy="324208"/>
      </dsp:txXfrm>
    </dsp:sp>
    <dsp:sp modelId="{FA7DE82D-89CE-4685-AE3F-310610C997EF}">
      <dsp:nvSpPr>
        <dsp:cNvPr id="0" name=""/>
        <dsp:cNvSpPr/>
      </dsp:nvSpPr>
      <dsp:spPr>
        <a:xfrm>
          <a:off x="2151476" y="1462782"/>
          <a:ext cx="1565609" cy="1156979"/>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8C509EFA-7FB4-48AA-846B-CDAD97191696}">
      <dsp:nvSpPr>
        <dsp:cNvPr id="0" name=""/>
        <dsp:cNvSpPr/>
      </dsp:nvSpPr>
      <dsp:spPr>
        <a:xfrm>
          <a:off x="2492509" y="2399474"/>
          <a:ext cx="1349088" cy="324208"/>
        </a:xfrm>
        <a:prstGeom prst="rect">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5000"/>
            </a:spcAft>
            <a:buNone/>
          </a:pPr>
          <a:r>
            <a:rPr lang="en-US" sz="800" kern="1200" dirty="0">
              <a:solidFill>
                <a:sysClr val="window" lastClr="FFFFFF"/>
              </a:solidFill>
              <a:latin typeface="Lucida Sans Unicode"/>
              <a:ea typeface="+mn-ea"/>
              <a:cs typeface="+mn-cs"/>
            </a:rPr>
            <a:t>IRM HUB</a:t>
          </a:r>
        </a:p>
      </dsp:txBody>
      <dsp:txXfrm>
        <a:off x="2492509" y="2399474"/>
        <a:ext cx="1349088" cy="3242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FA715-E55C-4603-99EE-A17FBE5C111F}">
      <dsp:nvSpPr>
        <dsp:cNvPr id="0" name=""/>
        <dsp:cNvSpPr/>
      </dsp:nvSpPr>
      <dsp:spPr>
        <a:xfrm>
          <a:off x="3440117" y="751258"/>
          <a:ext cx="1006464" cy="10064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600F3E2-C03B-40F9-9034-24B838FEFE61}">
      <dsp:nvSpPr>
        <dsp:cNvPr id="0" name=""/>
        <dsp:cNvSpPr/>
      </dsp:nvSpPr>
      <dsp:spPr>
        <a:xfrm>
          <a:off x="3314309" y="0"/>
          <a:ext cx="1258080" cy="68533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ZA" sz="1100" kern="1200"/>
            <a:t>Joint Funding Application – SETA’s</a:t>
          </a:r>
        </a:p>
      </dsp:txBody>
      <dsp:txXfrm>
        <a:off x="3314309" y="0"/>
        <a:ext cx="1258080" cy="685335"/>
      </dsp:txXfrm>
    </dsp:sp>
    <dsp:sp modelId="{AD8E726F-4314-478E-9103-FCD9283241C4}">
      <dsp:nvSpPr>
        <dsp:cNvPr id="0" name=""/>
        <dsp:cNvSpPr/>
      </dsp:nvSpPr>
      <dsp:spPr>
        <a:xfrm>
          <a:off x="3766799" y="939889"/>
          <a:ext cx="1006464" cy="10064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5352924-4341-4CEA-BCAA-EB510B44F5FD}">
      <dsp:nvSpPr>
        <dsp:cNvPr id="0" name=""/>
        <dsp:cNvSpPr/>
      </dsp:nvSpPr>
      <dsp:spPr>
        <a:xfrm>
          <a:off x="4847910" y="652700"/>
          <a:ext cx="1192241" cy="7506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ZA" sz="1100" kern="1200"/>
            <a:t>Public Private Partnership – CSI and Government Grants</a:t>
          </a:r>
        </a:p>
      </dsp:txBody>
      <dsp:txXfrm>
        <a:off x="4847910" y="652700"/>
        <a:ext cx="1192241" cy="750605"/>
      </dsp:txXfrm>
    </dsp:sp>
    <dsp:sp modelId="{A05EC80B-17F5-4676-B6C2-734692FC41B0}">
      <dsp:nvSpPr>
        <dsp:cNvPr id="0" name=""/>
        <dsp:cNvSpPr/>
      </dsp:nvSpPr>
      <dsp:spPr>
        <a:xfrm>
          <a:off x="3766799" y="1317150"/>
          <a:ext cx="1006464" cy="10064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8380066-273C-4168-BD2E-1BB4CAE647E9}">
      <dsp:nvSpPr>
        <dsp:cNvPr id="0" name=""/>
        <dsp:cNvSpPr/>
      </dsp:nvSpPr>
      <dsp:spPr>
        <a:xfrm>
          <a:off x="4847910" y="1772082"/>
          <a:ext cx="1192241" cy="8387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ZA" sz="1100" kern="1200"/>
            <a:t>Enterprise Supplier Development.</a:t>
          </a:r>
        </a:p>
      </dsp:txBody>
      <dsp:txXfrm>
        <a:off x="4847910" y="1772082"/>
        <a:ext cx="1192241" cy="838720"/>
      </dsp:txXfrm>
    </dsp:sp>
    <dsp:sp modelId="{BD44789C-9A25-46D4-B84A-178D3CD22FDD}">
      <dsp:nvSpPr>
        <dsp:cNvPr id="0" name=""/>
        <dsp:cNvSpPr/>
      </dsp:nvSpPr>
      <dsp:spPr>
        <a:xfrm>
          <a:off x="3440117" y="1506107"/>
          <a:ext cx="1006464" cy="10064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EC3DC37-57F6-4228-A982-22BF61F21810}">
      <dsp:nvSpPr>
        <dsp:cNvPr id="0" name=""/>
        <dsp:cNvSpPr/>
      </dsp:nvSpPr>
      <dsp:spPr>
        <a:xfrm>
          <a:off x="3314309" y="2578168"/>
          <a:ext cx="1258080" cy="68533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ZA" sz="1100" kern="1200"/>
            <a:t>Post Graduate SMME’s Support to Centre Strategy.</a:t>
          </a:r>
        </a:p>
      </dsp:txBody>
      <dsp:txXfrm>
        <a:off x="3314309" y="2578168"/>
        <a:ext cx="1258080" cy="685335"/>
      </dsp:txXfrm>
    </dsp:sp>
    <dsp:sp modelId="{7DC2C4C1-4993-4341-9E85-DBA4F0DCB9A5}">
      <dsp:nvSpPr>
        <dsp:cNvPr id="0" name=""/>
        <dsp:cNvSpPr/>
      </dsp:nvSpPr>
      <dsp:spPr>
        <a:xfrm>
          <a:off x="3113436" y="1317150"/>
          <a:ext cx="1006464" cy="10064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FC4F196-A385-4D10-8C3B-98468A7D5817}">
      <dsp:nvSpPr>
        <dsp:cNvPr id="0" name=""/>
        <dsp:cNvSpPr/>
      </dsp:nvSpPr>
      <dsp:spPr>
        <a:xfrm>
          <a:off x="1846548" y="1772082"/>
          <a:ext cx="1192241" cy="8387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ZA" sz="1100" kern="1200"/>
            <a:t>Use Available Resources for Income Generating.</a:t>
          </a:r>
        </a:p>
      </dsp:txBody>
      <dsp:txXfrm>
        <a:off x="1846548" y="1772082"/>
        <a:ext cx="1192241" cy="838720"/>
      </dsp:txXfrm>
    </dsp:sp>
    <dsp:sp modelId="{46342A35-A6E1-4C9E-BEF8-367EDDD800E8}">
      <dsp:nvSpPr>
        <dsp:cNvPr id="0" name=""/>
        <dsp:cNvSpPr/>
      </dsp:nvSpPr>
      <dsp:spPr>
        <a:xfrm>
          <a:off x="3113436" y="939889"/>
          <a:ext cx="1006464" cy="10064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A25A720-B54B-4BE2-8111-2B7C710B766B}">
      <dsp:nvSpPr>
        <dsp:cNvPr id="0" name=""/>
        <dsp:cNvSpPr/>
      </dsp:nvSpPr>
      <dsp:spPr>
        <a:xfrm>
          <a:off x="1846548" y="652700"/>
          <a:ext cx="1192241" cy="8387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ZA" sz="1100" kern="1200"/>
            <a:t>Cost CFERI programme outside the Centre.</a:t>
          </a:r>
        </a:p>
      </dsp:txBody>
      <dsp:txXfrm>
        <a:off x="1846548" y="652700"/>
        <a:ext cx="1192241" cy="8387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6710320-F699-4A12-8EEF-9F28E5E72B3B}" type="slidenum">
              <a:rPr lang="en-ZA" smtClean="0"/>
              <a:pPr/>
              <a:t>24</a:t>
            </a:fld>
            <a:endParaRPr lang="en-ZA" dirty="0"/>
          </a:p>
        </p:txBody>
      </p:sp>
    </p:spTree>
    <p:extLst>
      <p:ext uri="{BB962C8B-B14F-4D97-AF65-F5344CB8AC3E}">
        <p14:creationId xmlns:p14="http://schemas.microsoft.com/office/powerpoint/2010/main" val="192134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6710320-F699-4A12-8EEF-9F28E5E72B3B}" type="slidenum">
              <a:rPr lang="en-ZA" smtClean="0"/>
              <a:pPr/>
              <a:t>26</a:t>
            </a:fld>
            <a:endParaRPr lang="en-ZA" dirty="0"/>
          </a:p>
        </p:txBody>
      </p:sp>
    </p:spTree>
    <p:extLst>
      <p:ext uri="{BB962C8B-B14F-4D97-AF65-F5344CB8AC3E}">
        <p14:creationId xmlns:p14="http://schemas.microsoft.com/office/powerpoint/2010/main" val="426774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B11A2C5-4F8E-4021-8D79-711B77016788}" type="slidenum">
              <a:rPr lang="en-ZA" smtClean="0"/>
              <a:t>48</a:t>
            </a:fld>
            <a:endParaRPr lang="en-ZA" dirty="0"/>
          </a:p>
        </p:txBody>
      </p:sp>
    </p:spTree>
    <p:extLst>
      <p:ext uri="{BB962C8B-B14F-4D97-AF65-F5344CB8AC3E}">
        <p14:creationId xmlns:p14="http://schemas.microsoft.com/office/powerpoint/2010/main" val="333165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A4EF9-6B97-416E-8B01-C80735644025}"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85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685800" y="1371600"/>
            <a:ext cx="7848600" cy="1927225"/>
          </a:xfrm>
          <a:prstGeom prst="rect">
            <a:avLst/>
          </a:prstGeom>
        </p:spPr>
        <p:txBody>
          <a:bodyPr anchor="b"/>
          <a:lstStyle>
            <a:lvl1pPr>
              <a:defRPr sz="5400" cap="all"/>
            </a:lvl1pPr>
          </a:lstStyle>
          <a:p>
            <a:r>
              <a:t>Title Text</a:t>
            </a:r>
          </a:p>
        </p:txBody>
      </p:sp>
      <p:sp>
        <p:nvSpPr>
          <p:cNvPr id="14" name="Body Level One…"/>
          <p:cNvSpPr txBox="1">
            <a:spLocks noGrp="1"/>
          </p:cNvSpPr>
          <p:nvPr>
            <p:ph type="body" sz="quarter" idx="1"/>
          </p:nvPr>
        </p:nvSpPr>
        <p:spPr>
          <a:xfrm>
            <a:off x="685800" y="3505200"/>
            <a:ext cx="6400800" cy="1752600"/>
          </a:xfrm>
          <a:prstGeom prst="rect">
            <a:avLst/>
          </a:prstGeom>
        </p:spPr>
        <p:txBody>
          <a:bodyPr/>
          <a:lstStyle>
            <a:lvl1pPr marL="0" indent="0">
              <a:buClrTx/>
              <a:buSzTx/>
              <a:buFontTx/>
              <a:buNone/>
              <a:defRPr>
                <a:solidFill>
                  <a:srgbClr val="57576E"/>
                </a:solidFill>
              </a:defRPr>
            </a:lvl1pPr>
            <a:lvl2pPr marL="0" indent="457200">
              <a:buClrTx/>
              <a:buSzTx/>
              <a:buFontTx/>
              <a:buNone/>
              <a:defRPr>
                <a:solidFill>
                  <a:srgbClr val="57576E"/>
                </a:solidFill>
              </a:defRPr>
            </a:lvl2pPr>
            <a:lvl3pPr marL="0" indent="914400">
              <a:buClrTx/>
              <a:buSzTx/>
              <a:buFontTx/>
              <a:buNone/>
              <a:defRPr>
                <a:solidFill>
                  <a:srgbClr val="57576E"/>
                </a:solidFill>
              </a:defRPr>
            </a:lvl3pPr>
            <a:lvl4pPr marL="0" indent="1371600">
              <a:buClrTx/>
              <a:buSzTx/>
              <a:buFontTx/>
              <a:buNone/>
              <a:defRPr>
                <a:solidFill>
                  <a:srgbClr val="57576E"/>
                </a:solidFill>
              </a:defRPr>
            </a:lvl4pPr>
            <a:lvl5pPr marL="0" indent="1828800">
              <a:buClrTx/>
              <a:buSzTx/>
              <a:buFontTx/>
              <a:buNone/>
              <a:defRPr>
                <a:solidFill>
                  <a:srgbClr val="57576E"/>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
        <p:nvSpPr>
          <p:cNvPr id="16" name="Straight Connector 7"/>
          <p:cNvSpPr/>
          <p:nvPr/>
        </p:nvSpPr>
        <p:spPr>
          <a:xfrm>
            <a:off x="685799" y="3398519"/>
            <a:ext cx="7848601" cy="1590"/>
          </a:xfrm>
          <a:prstGeom prst="line">
            <a:avLst/>
          </a:prstGeom>
          <a:ln w="19050">
            <a:solidFill>
              <a:srgbClr val="D2533C"/>
            </a:solidFill>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06" name="Title Text"/>
          <p:cNvSpPr txBox="1">
            <a:spLocks noGrp="1"/>
          </p:cNvSpPr>
          <p:nvPr>
            <p:ph type="title"/>
          </p:nvPr>
        </p:nvSpPr>
        <p:spPr>
          <a:prstGeom prst="rect">
            <a:avLst/>
          </a:prstGeom>
        </p:spPr>
        <p:txBody>
          <a:bodyPr/>
          <a:lstStyle/>
          <a:p>
            <a:r>
              <a:t>Title Text</a:t>
            </a:r>
          </a:p>
        </p:txBody>
      </p:sp>
      <p:sp>
        <p:nvSpPr>
          <p:cNvPr id="107"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114" name="Title Text"/>
          <p:cNvSpPr txBox="1">
            <a:spLocks noGrp="1"/>
          </p:cNvSpPr>
          <p:nvPr>
            <p:ph type="title"/>
          </p:nvPr>
        </p:nvSpPr>
        <p:spPr>
          <a:prstGeom prst="rect">
            <a:avLst/>
          </a:prstGeom>
        </p:spPr>
        <p:txBody>
          <a:bodyPr/>
          <a:lstStyle/>
          <a:p>
            <a:r>
              <a:t>Title Text</a:t>
            </a:r>
          </a:p>
        </p:txBody>
      </p:sp>
      <p:sp>
        <p:nvSpPr>
          <p:cNvPr id="115"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122" name="Title Text"/>
          <p:cNvSpPr txBox="1">
            <a:spLocks noGrp="1"/>
          </p:cNvSpPr>
          <p:nvPr>
            <p:ph type="title"/>
          </p:nvPr>
        </p:nvSpPr>
        <p:spPr>
          <a:prstGeom prst="rect">
            <a:avLst/>
          </a:prstGeom>
        </p:spPr>
        <p:txBody>
          <a:bodyPr/>
          <a:lstStyle/>
          <a:p>
            <a:r>
              <a:t>Title Text</a:t>
            </a:r>
          </a:p>
        </p:txBody>
      </p:sp>
      <p:sp>
        <p:nvSpPr>
          <p:cNvPr id="123"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pic>
        <p:nvPicPr>
          <p:cNvPr id="124" name="Picture 2" descr="Picture 2"/>
          <p:cNvPicPr>
            <a:picLocks noChangeAspect="1"/>
          </p:cNvPicPr>
          <p:nvPr/>
        </p:nvPicPr>
        <p:blipFill>
          <a:blip r:embed="rId2"/>
          <a:stretch>
            <a:fillRect/>
          </a:stretch>
        </p:blipFill>
        <p:spPr>
          <a:xfrm>
            <a:off x="3491879" y="2276872"/>
            <a:ext cx="2448273" cy="1753792"/>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457200" y="792079"/>
            <a:ext cx="2139696" cy="1261874"/>
          </a:xfrm>
          <a:prstGeom prst="rect">
            <a:avLst/>
          </a:prstGeom>
        </p:spPr>
        <p:txBody>
          <a:bodyPr anchor="b"/>
          <a:lstStyle>
            <a:lvl1pPr>
              <a:defRPr sz="2400"/>
            </a:lvl1pPr>
          </a:lstStyle>
          <a:p>
            <a:r>
              <a:t>Title Text</a:t>
            </a:r>
          </a:p>
        </p:txBody>
      </p:sp>
      <p:sp>
        <p:nvSpPr>
          <p:cNvPr id="78" name="Body Level One…"/>
          <p:cNvSpPr txBox="1">
            <a:spLocks noGrp="1"/>
          </p:cNvSpPr>
          <p:nvPr>
            <p:ph type="body" idx="1"/>
          </p:nvPr>
        </p:nvSpPr>
        <p:spPr>
          <a:xfrm>
            <a:off x="2971800" y="792079"/>
            <a:ext cx="5715000" cy="5577842"/>
          </a:xfrm>
          <a:prstGeom prst="rect">
            <a:avLst/>
          </a:prstGeom>
        </p:spPr>
        <p:txBody>
          <a:bodyPr/>
          <a:lstStyle>
            <a:lvl1pPr>
              <a:spcBef>
                <a:spcPts val="700"/>
              </a:spcBef>
              <a:defRPr sz="3200"/>
            </a:lvl1pPr>
            <a:lvl2pPr marL="483325" indent="-209005">
              <a:spcBef>
                <a:spcPts val="700"/>
              </a:spcBef>
              <a:defRPr sz="3200"/>
            </a:lvl2pPr>
            <a:lvl3pPr marL="792480" indent="-243840">
              <a:spcBef>
                <a:spcPts val="700"/>
              </a:spcBef>
              <a:defRPr sz="3200"/>
            </a:lvl3pPr>
            <a:lvl4pPr marL="1115567" indent="-292608">
              <a:spcBef>
                <a:spcPts val="700"/>
              </a:spcBef>
              <a:defRPr sz="3200"/>
            </a:lvl4pPr>
            <a:lvl5pPr marL="1271016" indent="-219456">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13"/>
          </p:nvPr>
        </p:nvSpPr>
        <p:spPr>
          <a:xfrm>
            <a:off x="457201" y="2130551"/>
            <a:ext cx="2139697" cy="4243616"/>
          </a:xfrm>
          <a:prstGeom prst="rect">
            <a:avLst/>
          </a:prstGeom>
        </p:spPr>
        <p:txBody>
          <a:bodyPr/>
          <a:lstStyle/>
          <a:p>
            <a:pPr marL="0" indent="0">
              <a:spcBef>
                <a:spcPts val="300"/>
              </a:spcBef>
              <a:buClrTx/>
              <a:buSzTx/>
              <a:buFontTx/>
              <a:buNone/>
              <a:defRPr sz="14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1" name="Straight Connector 8"/>
          <p:cNvSpPr/>
          <p:nvPr/>
        </p:nvSpPr>
        <p:spPr>
          <a:xfrm flipH="1">
            <a:off x="2775009" y="792079"/>
            <a:ext cx="1590" cy="5577841"/>
          </a:xfrm>
          <a:prstGeom prst="line">
            <a:avLst/>
          </a:prstGeom>
          <a:ln w="19050">
            <a:solidFill>
              <a:srgbClr val="D2533C"/>
            </a:solidFill>
          </a:ln>
        </p:spPr>
        <p:txBody>
          <a:bodyPr lIns="45719" rIns="45719"/>
          <a:lstStyle/>
          <a:p>
            <a:endParaRPr/>
          </a:p>
        </p:txBody>
      </p:sp>
    </p:spTree>
    <p:extLst>
      <p:ext uri="{BB962C8B-B14F-4D97-AF65-F5344CB8AC3E}">
        <p14:creationId xmlns:p14="http://schemas.microsoft.com/office/powerpoint/2010/main" val="13809763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BF85-14C2-49A7-9D4D-97482635F980}"/>
              </a:ext>
            </a:extLst>
          </p:cNvPr>
          <p:cNvSpPr>
            <a:spLocks noGrp="1"/>
          </p:cNvSpPr>
          <p:nvPr>
            <p:ph type="title"/>
          </p:nvPr>
        </p:nvSpPr>
        <p:spPr>
          <a:xfrm>
            <a:off x="1998617" y="372428"/>
            <a:ext cx="5858691" cy="1142048"/>
          </a:xfrm>
        </p:spPr>
        <p:txBody>
          <a:bodyPr/>
          <a:lstStyle>
            <a:lvl1pPr>
              <a:defRPr b="1"/>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481190EA-C3BE-43B6-9307-C2350C7AB0D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43832-81C3-4111-BB85-B52D2E369A8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DDB2CBB-D014-48FC-BD04-630E7A450EC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8A22A55-E8C0-4D44-83FA-D9B0ED218D8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39CC28D-AF55-4983-A402-AD36572CEA47}"/>
              </a:ext>
            </a:extLst>
          </p:cNvPr>
          <p:cNvSpPr>
            <a:spLocks noGrp="1"/>
          </p:cNvSpPr>
          <p:nvPr>
            <p:ph type="dt" sz="half" idx="10"/>
          </p:nvPr>
        </p:nvSpPr>
        <p:spPr/>
        <p:txBody>
          <a:bodyPr/>
          <a:lstStyle/>
          <a:p>
            <a:endParaRPr lang="en-ZA"/>
          </a:p>
        </p:txBody>
      </p:sp>
      <p:sp>
        <p:nvSpPr>
          <p:cNvPr id="8" name="Footer Placeholder 7">
            <a:extLst>
              <a:ext uri="{FF2B5EF4-FFF2-40B4-BE49-F238E27FC236}">
                <a16:creationId xmlns:a16="http://schemas.microsoft.com/office/drawing/2014/main" id="{A8BA567C-81A8-4773-98DB-40B2BF0403C0}"/>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34A553CC-F38B-4EB7-B2AA-18FAAD7E4370}"/>
              </a:ext>
            </a:extLst>
          </p:cNvPr>
          <p:cNvSpPr>
            <a:spLocks noGrp="1"/>
          </p:cNvSpPr>
          <p:nvPr>
            <p:ph type="sldNum" sz="quarter" idx="12"/>
          </p:nvPr>
        </p:nvSpPr>
        <p:spPr>
          <a:xfrm>
            <a:off x="7620000" y="28992"/>
            <a:ext cx="310339" cy="307777"/>
          </a:xfrm>
        </p:spPr>
        <p:txBody>
          <a:bodyPr/>
          <a:lstStyle/>
          <a:p>
            <a:fld id="{392DCE21-7C45-4544-8E28-8507F5B653BC}" type="slidenum">
              <a:rPr lang="en-ZA" smtClean="0"/>
              <a:t>‹#›</a:t>
            </a:fld>
            <a:endParaRPr lang="en-ZA"/>
          </a:p>
        </p:txBody>
      </p:sp>
    </p:spTree>
    <p:extLst>
      <p:ext uri="{BB962C8B-B14F-4D97-AF65-F5344CB8AC3E}">
        <p14:creationId xmlns:p14="http://schemas.microsoft.com/office/powerpoint/2010/main" val="415273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10" name="Slide Number Placeholder 5"/>
          <p:cNvSpPr>
            <a:spLocks noGrp="1"/>
          </p:cNvSpPr>
          <p:nvPr>
            <p:ph type="sldNum" sz="quarter" idx="4"/>
          </p:nvPr>
        </p:nvSpPr>
        <p:spPr>
          <a:xfrm>
            <a:off x="8189620" y="6423497"/>
            <a:ext cx="325730" cy="230832"/>
          </a:xfrm>
          <a:prstGeom prst="rect">
            <a:avLst/>
          </a:prstGeom>
        </p:spPr>
        <p:txBody>
          <a:bodyPr vert="horz" lIns="91440" tIns="45720" rIns="91440" bIns="45720" rtlCol="0" anchor="ctr"/>
          <a:lstStyle>
            <a:lvl1pPr algn="r">
              <a:defRPr sz="9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385788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DHET TVET Logo left right 2"/>
          <p:cNvPicPr/>
          <p:nvPr/>
        </p:nvPicPr>
        <p:blipFill rotWithShape="1">
          <a:blip r:embed="rId2" cstate="email">
            <a:extLst>
              <a:ext uri="{28A0092B-C50C-407E-A947-70E740481C1C}">
                <a14:useLocalDpi xmlns:a14="http://schemas.microsoft.com/office/drawing/2010/main"/>
              </a:ext>
            </a:extLst>
          </a:blip>
          <a:srcRect/>
          <a:stretch/>
        </p:blipFill>
        <p:spPr bwMode="auto">
          <a:xfrm>
            <a:off x="8270542" y="150129"/>
            <a:ext cx="730154" cy="955343"/>
          </a:xfrm>
          <a:prstGeom prst="rect">
            <a:avLst/>
          </a:prstGeom>
          <a:noFill/>
          <a:ln>
            <a:noFill/>
          </a:ln>
          <a:extLst>
            <a:ext uri="{53640926-AAD7-44D8-BBD7-CCE9431645EC}">
              <a14:shadowObscured xmlns:a14="http://schemas.microsoft.com/office/drawing/2010/main"/>
            </a:ext>
          </a:extLst>
        </p:spPr>
      </p:pic>
      <p:pic>
        <p:nvPicPr>
          <p:cNvPr id="1026" name="WordPictureWatermark3" descr="GFC Logo 2"/>
          <p:cNvPicPr>
            <a:picLocks noChangeAspect="1" noChangeArrowheads="1"/>
          </p:cNvPicPr>
          <p:nvPr/>
        </p:nvPicPr>
        <p:blipFill rotWithShape="1">
          <a:blip r:embed="rId3" cstate="email">
            <a:lum bright="60000" contrast="-70000"/>
            <a:extLst>
              <a:ext uri="{28A0092B-C50C-407E-A947-70E740481C1C}">
                <a14:useLocalDpi xmlns:a14="http://schemas.microsoft.com/office/drawing/2010/main"/>
              </a:ext>
            </a:extLst>
          </a:blip>
          <a:srcRect/>
          <a:stretch/>
        </p:blipFill>
        <p:spPr bwMode="auto">
          <a:xfrm>
            <a:off x="2282" y="2430401"/>
            <a:ext cx="3073004" cy="44207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0" y="2293259"/>
            <a:ext cx="7543800" cy="4566376"/>
          </a:xfrm>
          <a:prstGeom prst="rect">
            <a:avLst/>
          </a:prstGeom>
        </p:spPr>
      </p:pic>
      <p:sp>
        <p:nvSpPr>
          <p:cNvPr id="2" name="Title 1"/>
          <p:cNvSpPr>
            <a:spLocks noGrp="1"/>
          </p:cNvSpPr>
          <p:nvPr>
            <p:ph type="ctrTitle"/>
          </p:nvPr>
        </p:nvSpPr>
        <p:spPr>
          <a:xfrm>
            <a:off x="1143000" y="1665027"/>
            <a:ext cx="6858000" cy="1844935"/>
          </a:xfrm>
        </p:spPr>
        <p:txBody>
          <a:bodyPr anchor="b"/>
          <a:lstStyle>
            <a:lvl1pPr algn="ctr">
              <a:defRPr sz="4500" b="1">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ZA" dirty="0"/>
          </a:p>
        </p:txBody>
      </p:sp>
      <p:sp>
        <p:nvSpPr>
          <p:cNvPr id="3" name="Subtitle 2"/>
          <p:cNvSpPr>
            <a:spLocks noGrp="1"/>
          </p:cNvSpPr>
          <p:nvPr>
            <p:ph type="subTitle" idx="1"/>
          </p:nvPr>
        </p:nvSpPr>
        <p:spPr>
          <a:xfrm>
            <a:off x="1143000" y="4138194"/>
            <a:ext cx="6858000" cy="1119606"/>
          </a:xfrm>
        </p:spPr>
        <p:txBody>
          <a:bodyPr/>
          <a:lstStyle>
            <a:lvl1pPr marL="0" indent="0" algn="ctr">
              <a:buNone/>
              <a:defRPr sz="1800" b="1">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1682" y="114620"/>
            <a:ext cx="2440068" cy="1230879"/>
          </a:xfrm>
          <a:prstGeom prst="rect">
            <a:avLst/>
          </a:prstGeom>
        </p:spPr>
      </p:pic>
    </p:spTree>
    <p:extLst>
      <p:ext uri="{BB962C8B-B14F-4D97-AF65-F5344CB8AC3E}">
        <p14:creationId xmlns:p14="http://schemas.microsoft.com/office/powerpoint/2010/main" val="320723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ZA"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a:xfrm>
            <a:off x="7086600" y="6538913"/>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1905166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b="1">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3" name="Text Placeholder 2"/>
          <p:cNvSpPr>
            <a:spLocks noGrp="1"/>
          </p:cNvSpPr>
          <p:nvPr>
            <p:ph type="body" idx="1"/>
          </p:nvPr>
        </p:nvSpPr>
        <p:spPr>
          <a:xfrm>
            <a:off x="623888" y="4589464"/>
            <a:ext cx="7886700" cy="1500187"/>
          </a:xfrm>
        </p:spPr>
        <p:txBody>
          <a:bodyPr/>
          <a:lstStyle>
            <a:lvl1pPr marL="0" indent="0">
              <a:buNone/>
              <a:defRPr sz="1800" b="1">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a:xfrm>
            <a:off x="7086600" y="6571705"/>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46481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26165"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a:xfrm>
            <a:off x="7086600" y="6475722"/>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41258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pic>
        <p:nvPicPr>
          <p:cNvPr id="11" name="WordPictureWatermark3" descr="GFC Logo 2"/>
          <p:cNvPicPr>
            <a:picLocks noChangeAspect="1" noChangeArrowheads="1"/>
          </p:cNvPicPr>
          <p:nvPr/>
        </p:nvPicPr>
        <p:blipFill rotWithShape="1">
          <a:blip r:embed="rId3"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9841" y="365126"/>
            <a:ext cx="78867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a:xfrm>
            <a:off x="7086600" y="6538913"/>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2386055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4" name="Footer Placeholder 3"/>
          <p:cNvSpPr>
            <a:spLocks noGrp="1"/>
          </p:cNvSpPr>
          <p:nvPr>
            <p:ph type="ftr" sz="quarter" idx="11"/>
          </p:nvPr>
        </p:nvSpPr>
        <p:spPr/>
        <p:txBody>
          <a:bodyPr/>
          <a:lstStyle/>
          <a:p>
            <a:endParaRPr lang="en-ZA"/>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sp>
        <p:nvSpPr>
          <p:cNvPr id="5" name="Slide Number Placeholder 4"/>
          <p:cNvSpPr>
            <a:spLocks noGrp="1"/>
          </p:cNvSpPr>
          <p:nvPr>
            <p:ph type="sldNum" sz="quarter" idx="12"/>
          </p:nvPr>
        </p:nvSpPr>
        <p:spPr>
          <a:xfrm>
            <a:off x="7086600" y="6486053"/>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264362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ZA"/>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sp>
        <p:nvSpPr>
          <p:cNvPr id="4" name="Slide Number Placeholder 3"/>
          <p:cNvSpPr>
            <a:spLocks noGrp="1"/>
          </p:cNvSpPr>
          <p:nvPr>
            <p:ph type="sldNum" sz="quarter" idx="12"/>
          </p:nvPr>
        </p:nvSpPr>
        <p:spPr>
          <a:xfrm>
            <a:off x="7086600" y="6492876"/>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2374595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9841" y="457200"/>
            <a:ext cx="2949178" cy="1600200"/>
          </a:xfrm>
        </p:spPr>
        <p:txBody>
          <a:bodyPr anchor="b"/>
          <a:lstStyle>
            <a:lvl1pPr>
              <a:defRPr sz="2400" b="1">
                <a:latin typeface="Arial" panose="020B0604020202020204" pitchFamily="34" charset="0"/>
                <a:cs typeface="Arial" panose="020B0604020202020204" pitchFamily="34" charset="0"/>
              </a:defRPr>
            </a:lvl1pPr>
          </a:lstStyle>
          <a:p>
            <a:r>
              <a:rPr lang="en-US"/>
              <a:t>Click to edit Master title style</a:t>
            </a:r>
            <a:endParaRPr lang="en-ZA" dirty="0"/>
          </a:p>
        </p:txBody>
      </p:sp>
      <p:sp>
        <p:nvSpPr>
          <p:cNvPr id="3" name="Content Placeholder 2"/>
          <p:cNvSpPr>
            <a:spLocks noGrp="1"/>
          </p:cNvSpPr>
          <p:nvPr>
            <p:ph idx="1"/>
          </p:nvPr>
        </p:nvSpPr>
        <p:spPr>
          <a:xfrm>
            <a:off x="3887391" y="987426"/>
            <a:ext cx="4629150" cy="4873625"/>
          </a:xfrm>
        </p:spPr>
        <p:txBody>
          <a:bodyPr/>
          <a:lstStyle>
            <a:lvl1pPr>
              <a:defRPr sz="24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ZA"/>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sp>
        <p:nvSpPr>
          <p:cNvPr id="7" name="Slide Number Placeholder 6"/>
          <p:cNvSpPr>
            <a:spLocks noGrp="1"/>
          </p:cNvSpPr>
          <p:nvPr>
            <p:ph type="sldNum" sz="quarter" idx="12"/>
          </p:nvPr>
        </p:nvSpPr>
        <p:spPr>
          <a:xfrm>
            <a:off x="7086600" y="6492876"/>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3647311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2672" y="5096056"/>
            <a:ext cx="2951328" cy="1786483"/>
          </a:xfrm>
          <a:prstGeom prst="rect">
            <a:avLst/>
          </a:prstGeom>
        </p:spPr>
      </p:pic>
      <p:pic>
        <p:nvPicPr>
          <p:cNvPr id="9" name="WordPictureWatermark3" descr="GFC Logo 2"/>
          <p:cNvPicPr>
            <a:picLocks noChangeAspect="1" noChangeArrowheads="1"/>
          </p:cNvPicPr>
          <p:nvPr/>
        </p:nvPicPr>
        <p:blipFill rotWithShape="1">
          <a:blip r:embed="rId3"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9841" y="457200"/>
            <a:ext cx="2949178" cy="1600200"/>
          </a:xfrm>
        </p:spPr>
        <p:txBody>
          <a:bodyPr anchor="b"/>
          <a:lstStyle>
            <a:lvl1pPr>
              <a:defRPr sz="2400" b="1">
                <a:latin typeface="Arial" panose="020B0604020202020204" pitchFamily="34" charset="0"/>
                <a:cs typeface="Arial" panose="020B0604020202020204" pitchFamily="34" charset="0"/>
              </a:defRPr>
            </a:lvl1pPr>
          </a:lstStyle>
          <a:p>
            <a:r>
              <a:rPr lang="en-US"/>
              <a:t>Click to edit Master title style</a:t>
            </a:r>
            <a:endParaRPr lang="en-ZA" dirty="0"/>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Z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a:xfrm>
            <a:off x="7086600" y="6509842"/>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2150804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ZA"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Footer Placeholder 4"/>
          <p:cNvSpPr>
            <a:spLocks noGrp="1"/>
          </p:cNvSpPr>
          <p:nvPr>
            <p:ph type="ftr" sz="quarter" idx="11"/>
          </p:nvPr>
        </p:nvSpPr>
        <p:spPr/>
        <p:txBody>
          <a:bodyPr/>
          <a:lstStyle/>
          <a:p>
            <a:endParaRPr lang="en-ZA"/>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71518"/>
            <a:ext cx="2951328" cy="1786483"/>
          </a:xfrm>
          <a:prstGeom prst="rect">
            <a:avLst/>
          </a:prstGeom>
        </p:spPr>
      </p:pic>
      <p:sp>
        <p:nvSpPr>
          <p:cNvPr id="6" name="Slide Number Placeholder 5"/>
          <p:cNvSpPr>
            <a:spLocks noGrp="1"/>
          </p:cNvSpPr>
          <p:nvPr>
            <p:ph type="sldNum" sz="quarter" idx="12"/>
          </p:nvPr>
        </p:nvSpPr>
        <p:spPr>
          <a:xfrm>
            <a:off x="7086600" y="6506477"/>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3149426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WordPictureWatermark3" descr="GFC Logo 2"/>
          <p:cNvPicPr>
            <a:picLocks noChangeAspect="1" noChangeArrowheads="1"/>
          </p:cNvPicPr>
          <p:nvPr/>
        </p:nvPicPr>
        <p:blipFill rotWithShape="1">
          <a:blip r:embed="rId2" cstate="email">
            <a:lum bright="60000" contrast="-70000"/>
            <a:extLst>
              <a:ext uri="{28A0092B-C50C-407E-A947-70E740481C1C}">
                <a14:useLocalDpi xmlns:a14="http://schemas.microsoft.com/office/drawing/2010/main"/>
              </a:ext>
            </a:extLst>
          </a:blip>
          <a:srcRect/>
          <a:stretch/>
        </p:blipFill>
        <p:spPr bwMode="auto">
          <a:xfrm>
            <a:off x="4524" y="4053385"/>
            <a:ext cx="1944823" cy="2797792"/>
          </a:xfrm>
          <a:prstGeom prst="rect">
            <a:avLst/>
          </a:prstGeom>
          <a:noFill/>
          <a:extLst>
            <a:ext uri="{909E8E84-426E-40DD-AFC4-6F175D3DCCD1}">
              <a14:hiddenFill xmlns:a14="http://schemas.microsoft.com/office/drawing/2010/main">
                <a:solidFill>
                  <a:srgbClr val="FFFFFF"/>
                </a:solidFill>
              </a14:hiddenFill>
            </a:ext>
          </a:extLst>
        </p:spPr>
      </p:pic>
      <p:sp>
        <p:nvSpPr>
          <p:cNvPr id="2" name="Vertical Title 1"/>
          <p:cNvSpPr>
            <a:spLocks noGrp="1"/>
          </p:cNvSpPr>
          <p:nvPr>
            <p:ph type="title" orient="vert"/>
          </p:nvPr>
        </p:nvSpPr>
        <p:spPr>
          <a:xfrm>
            <a:off x="6543675" y="365125"/>
            <a:ext cx="1971675" cy="5811838"/>
          </a:xfrm>
        </p:spPr>
        <p:txBody>
          <a:bodyPr vert="eaVert"/>
          <a:lstStyle>
            <a:lvl1pPr>
              <a:defRPr b="1">
                <a:latin typeface="Arial" panose="020B0604020202020204" pitchFamily="34" charset="0"/>
                <a:cs typeface="Arial" panose="020B0604020202020204" pitchFamily="34" charset="0"/>
              </a:defRPr>
            </a:lvl1pPr>
          </a:lstStyle>
          <a:p>
            <a:r>
              <a:rPr lang="en-US"/>
              <a:t>Click to edit Master title style</a:t>
            </a:r>
            <a:endParaRPr lang="en-ZA"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p:cNvSpPr>
            <a:spLocks noGrp="1"/>
          </p:cNvSpPr>
          <p:nvPr>
            <p:ph type="ftr" sz="quarter" idx="11"/>
          </p:nvPr>
        </p:nvSpPr>
        <p:spPr/>
        <p:txBody>
          <a:bodyPr/>
          <a:lstStyle/>
          <a:p>
            <a:endParaRPr lang="en-ZA"/>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672" y="5064695"/>
            <a:ext cx="2951328" cy="1786483"/>
          </a:xfrm>
          <a:prstGeom prst="rect">
            <a:avLst/>
          </a:prstGeom>
        </p:spPr>
      </p:pic>
      <p:sp>
        <p:nvSpPr>
          <p:cNvPr id="6" name="Slide Number Placeholder 5"/>
          <p:cNvSpPr>
            <a:spLocks noGrp="1"/>
          </p:cNvSpPr>
          <p:nvPr>
            <p:ph type="sldNum" sz="quarter" idx="12"/>
          </p:nvPr>
        </p:nvSpPr>
        <p:spPr>
          <a:xfrm>
            <a:off x="7086600" y="6479182"/>
            <a:ext cx="2057400" cy="365125"/>
          </a:xfrm>
        </p:spPr>
        <p:txBody>
          <a:bodyPr/>
          <a:lstStyle>
            <a:lvl1pPr>
              <a:defRPr b="1">
                <a:solidFill>
                  <a:schemeClr val="bg1"/>
                </a:solidFill>
                <a:effectLst>
                  <a:outerShdw blurRad="38100" dist="38100" dir="2700000" algn="tl">
                    <a:srgbClr val="000000">
                      <a:alpha val="43137"/>
                    </a:srgbClr>
                  </a:outerShdw>
                </a:effectLst>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172928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D2533C"/>
        </a:solidFill>
        <a:effectLst/>
      </p:bgPr>
    </p:bg>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2362200"/>
            <a:ext cx="7772401" cy="2200275"/>
          </a:xfrm>
          <a:prstGeom prst="rect">
            <a:avLst/>
          </a:prstGeom>
        </p:spPr>
        <p:txBody>
          <a:bodyPr anchor="b"/>
          <a:lstStyle>
            <a:lvl1pPr>
              <a:defRPr sz="4800" cap="all">
                <a:solidFill>
                  <a:srgbClr val="F3F2DC"/>
                </a:solidFill>
              </a:defRPr>
            </a:lvl1pPr>
          </a:lstStyle>
          <a:p>
            <a:r>
              <a:t>Title Text</a:t>
            </a:r>
          </a:p>
        </p:txBody>
      </p:sp>
      <p:sp>
        <p:nvSpPr>
          <p:cNvPr id="33" name="Body Level One…"/>
          <p:cNvSpPr txBox="1">
            <a:spLocks noGrp="1"/>
          </p:cNvSpPr>
          <p:nvPr>
            <p:ph type="body" sz="quarter" idx="1"/>
          </p:nvPr>
        </p:nvSpPr>
        <p:spPr>
          <a:xfrm>
            <a:off x="722312" y="4626864"/>
            <a:ext cx="7772401" cy="1500188"/>
          </a:xfrm>
          <a:prstGeom prst="rect">
            <a:avLst/>
          </a:prstGeom>
        </p:spPr>
        <p:txBody>
          <a:bodyPr/>
          <a:lstStyle>
            <a:lvl1pPr marL="0" indent="0">
              <a:buClrTx/>
              <a:buSzTx/>
              <a:buFontTx/>
              <a:buNone/>
              <a:defRPr>
                <a:solidFill>
                  <a:srgbClr val="F3F2DC"/>
                </a:solidFill>
              </a:defRPr>
            </a:lvl1pPr>
            <a:lvl2pPr marL="0" indent="457200">
              <a:buClrTx/>
              <a:buSzTx/>
              <a:buFontTx/>
              <a:buNone/>
              <a:defRPr>
                <a:solidFill>
                  <a:srgbClr val="F3F2DC"/>
                </a:solidFill>
              </a:defRPr>
            </a:lvl2pPr>
            <a:lvl3pPr marL="0" indent="914400">
              <a:buClrTx/>
              <a:buSzTx/>
              <a:buFontTx/>
              <a:buNone/>
              <a:defRPr>
                <a:solidFill>
                  <a:srgbClr val="F3F2DC"/>
                </a:solidFill>
              </a:defRPr>
            </a:lvl3pPr>
            <a:lvl4pPr marL="0" indent="1371600">
              <a:buClrTx/>
              <a:buSzTx/>
              <a:buFontTx/>
              <a:buNone/>
              <a:defRPr>
                <a:solidFill>
                  <a:srgbClr val="F3F2DC"/>
                </a:solidFill>
              </a:defRPr>
            </a:lvl4pPr>
            <a:lvl5pPr marL="0" indent="1828800">
              <a:buClrTx/>
              <a:buSzTx/>
              <a:buFontTx/>
              <a:buNone/>
              <a:defRPr>
                <a:solidFill>
                  <a:srgbClr val="F3F2DC"/>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
        <p:nvSpPr>
          <p:cNvPr id="35" name="Straight Connector 6"/>
          <p:cNvSpPr/>
          <p:nvPr/>
        </p:nvSpPr>
        <p:spPr>
          <a:xfrm>
            <a:off x="731519" y="4599431"/>
            <a:ext cx="7848601" cy="1590"/>
          </a:xfrm>
          <a:prstGeom prst="line">
            <a:avLst/>
          </a:prstGeom>
          <a:ln w="19050">
            <a:solidFill>
              <a:srgbClr val="F3F2DC"/>
            </a:solidFill>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sz="half" idx="1"/>
          </p:nvPr>
        </p:nvSpPr>
        <p:spPr>
          <a:xfrm>
            <a:off x="457200" y="1673351"/>
            <a:ext cx="4038600" cy="4718305"/>
          </a:xfrm>
          <a:prstGeom prst="rect">
            <a:avLst/>
          </a:prstGeom>
        </p:spPr>
        <p:txBody>
          <a:bodyPr/>
          <a:lstStyle>
            <a:lvl1pPr>
              <a:spcBef>
                <a:spcPts val="600"/>
              </a:spcBef>
              <a:defRPr sz="2800"/>
            </a:lvl1pPr>
            <a:lvl2pPr marL="487680" indent="-213360">
              <a:spcBef>
                <a:spcPts val="600"/>
              </a:spcBef>
              <a:defRPr sz="2800"/>
            </a:lvl2pPr>
            <a:lvl3pPr marL="804672" indent="-256032">
              <a:spcBef>
                <a:spcPts val="600"/>
              </a:spcBef>
              <a:defRPr sz="2800"/>
            </a:lvl3pPr>
            <a:lvl4pPr marL="1107439" indent="-284480">
              <a:spcBef>
                <a:spcPts val="600"/>
              </a:spcBef>
              <a:defRPr sz="2800"/>
            </a:lvl4pPr>
            <a:lvl5pPr marL="1264919" indent="-21336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sz="quarter" idx="1"/>
          </p:nvPr>
        </p:nvSpPr>
        <p:spPr>
          <a:xfrm>
            <a:off x="457200" y="1676400"/>
            <a:ext cx="3931921" cy="639763"/>
          </a:xfrm>
          <a:prstGeom prst="rect">
            <a:avLst/>
          </a:prstGeom>
        </p:spPr>
        <p:txBody>
          <a:bodyPr anchor="ctr"/>
          <a:lstStyle>
            <a:lvl1pPr marL="0" indent="0" algn="ctr">
              <a:spcBef>
                <a:spcPts val="400"/>
              </a:spcBef>
              <a:buClrTx/>
              <a:buSzTx/>
              <a:buFontTx/>
              <a:buNone/>
              <a:defRPr sz="2000">
                <a:solidFill>
                  <a:srgbClr val="D2533C"/>
                </a:solidFill>
              </a:defRPr>
            </a:lvl1pPr>
            <a:lvl2pPr marL="0" indent="457200" algn="ctr">
              <a:spcBef>
                <a:spcPts val="400"/>
              </a:spcBef>
              <a:buClrTx/>
              <a:buSzTx/>
              <a:buFontTx/>
              <a:buNone/>
              <a:defRPr sz="2000">
                <a:solidFill>
                  <a:srgbClr val="D2533C"/>
                </a:solidFill>
              </a:defRPr>
            </a:lvl2pPr>
            <a:lvl3pPr marL="0" indent="914400" algn="ctr">
              <a:spcBef>
                <a:spcPts val="400"/>
              </a:spcBef>
              <a:buClrTx/>
              <a:buSzTx/>
              <a:buFontTx/>
              <a:buNone/>
              <a:defRPr sz="2000">
                <a:solidFill>
                  <a:srgbClr val="D2533C"/>
                </a:solidFill>
              </a:defRPr>
            </a:lvl3pPr>
            <a:lvl4pPr marL="0" indent="1371600" algn="ctr">
              <a:spcBef>
                <a:spcPts val="400"/>
              </a:spcBef>
              <a:buClrTx/>
              <a:buSzTx/>
              <a:buFontTx/>
              <a:buNone/>
              <a:defRPr sz="2000">
                <a:solidFill>
                  <a:srgbClr val="D2533C"/>
                </a:solidFill>
              </a:defRPr>
            </a:lvl4pPr>
            <a:lvl5pPr marL="0" indent="1828800" algn="ctr">
              <a:spcBef>
                <a:spcPts val="400"/>
              </a:spcBef>
              <a:buClrTx/>
              <a:buSzTx/>
              <a:buFontTx/>
              <a:buNone/>
              <a:defRPr sz="2000">
                <a:solidFill>
                  <a:srgbClr val="D2533C"/>
                </a:solidFill>
              </a:defRPr>
            </a:lvl5pPr>
          </a:lstStyle>
          <a:p>
            <a:r>
              <a:t>Body Level One</a:t>
            </a:r>
          </a:p>
          <a:p>
            <a:pPr lvl="1"/>
            <a:r>
              <a:t>Body Level Two</a:t>
            </a:r>
          </a:p>
          <a:p>
            <a:pPr lvl="2"/>
            <a:r>
              <a:t>Body Level Three</a:t>
            </a:r>
          </a:p>
          <a:p>
            <a:pPr lvl="3"/>
            <a:r>
              <a:t>Body Level Four</a:t>
            </a:r>
          </a:p>
          <a:p>
            <a:pPr lvl="4"/>
            <a:r>
              <a:t>Body Level Five</a:t>
            </a:r>
          </a:p>
        </p:txBody>
      </p:sp>
      <p:sp>
        <p:nvSpPr>
          <p:cNvPr id="53" name="Text Placeholder 4"/>
          <p:cNvSpPr>
            <a:spLocks noGrp="1"/>
          </p:cNvSpPr>
          <p:nvPr>
            <p:ph type="body" sz="quarter" idx="21"/>
          </p:nvPr>
        </p:nvSpPr>
        <p:spPr>
          <a:xfrm>
            <a:off x="4754879" y="1676400"/>
            <a:ext cx="3931921" cy="639763"/>
          </a:xfrm>
          <a:prstGeom prst="rect">
            <a:avLst/>
          </a:prstGeom>
        </p:spPr>
        <p:txBody>
          <a:bodyPr anchor="ctr"/>
          <a:lstStyle/>
          <a:p>
            <a:pPr marL="0" indent="0" algn="ctr">
              <a:spcBef>
                <a:spcPts val="400"/>
              </a:spcBef>
              <a:buClrTx/>
              <a:buSzTx/>
              <a:buFontTx/>
              <a:buNone/>
              <a:defRPr sz="2000">
                <a:solidFill>
                  <a:srgbClr val="D2533C"/>
                </a:solidFill>
              </a:defRPr>
            </a:pPr>
            <a:endParaRPr/>
          </a:p>
        </p:txBody>
      </p:sp>
      <p:sp>
        <p:nvSpPr>
          <p:cNvPr id="54"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
        <p:nvSpPr>
          <p:cNvPr id="55" name="Straight Connector 10"/>
          <p:cNvSpPr/>
          <p:nvPr/>
        </p:nvSpPr>
        <p:spPr>
          <a:xfrm flipH="1">
            <a:off x="4571999" y="1691640"/>
            <a:ext cx="796" cy="4709160"/>
          </a:xfrm>
          <a:prstGeom prst="line">
            <a:avLst/>
          </a:prstGeom>
          <a:ln w="19050">
            <a:solidFill>
              <a:srgbClr val="D2533C"/>
            </a:solidFill>
          </a:ln>
        </p:spPr>
        <p:txBody>
          <a:bodyPr lIns="45719" rIns="45719"/>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457200" y="792079"/>
            <a:ext cx="2139696" cy="1261874"/>
          </a:xfrm>
          <a:prstGeom prst="rect">
            <a:avLst/>
          </a:prstGeom>
        </p:spPr>
        <p:txBody>
          <a:bodyPr anchor="b"/>
          <a:lstStyle>
            <a:lvl1pPr>
              <a:defRPr sz="2400"/>
            </a:lvl1pPr>
          </a:lstStyle>
          <a:p>
            <a:r>
              <a:t>Title Text</a:t>
            </a:r>
          </a:p>
        </p:txBody>
      </p:sp>
      <p:sp>
        <p:nvSpPr>
          <p:cNvPr id="78" name="Body Level One…"/>
          <p:cNvSpPr txBox="1">
            <a:spLocks noGrp="1"/>
          </p:cNvSpPr>
          <p:nvPr>
            <p:ph type="body" idx="1"/>
          </p:nvPr>
        </p:nvSpPr>
        <p:spPr>
          <a:xfrm>
            <a:off x="2971800" y="792079"/>
            <a:ext cx="5715000" cy="5577842"/>
          </a:xfrm>
          <a:prstGeom prst="rect">
            <a:avLst/>
          </a:prstGeom>
        </p:spPr>
        <p:txBody>
          <a:bodyPr/>
          <a:lstStyle>
            <a:lvl1pPr>
              <a:spcBef>
                <a:spcPts val="700"/>
              </a:spcBef>
              <a:defRPr sz="3200"/>
            </a:lvl1pPr>
            <a:lvl2pPr marL="483325" indent="-209005">
              <a:spcBef>
                <a:spcPts val="700"/>
              </a:spcBef>
              <a:defRPr sz="3200"/>
            </a:lvl2pPr>
            <a:lvl3pPr marL="792480" indent="-243840">
              <a:spcBef>
                <a:spcPts val="700"/>
              </a:spcBef>
              <a:defRPr sz="3200"/>
            </a:lvl3pPr>
            <a:lvl4pPr marL="1115567" indent="-292608">
              <a:spcBef>
                <a:spcPts val="700"/>
              </a:spcBef>
              <a:defRPr sz="3200"/>
            </a:lvl4pPr>
            <a:lvl5pPr marL="1271016" indent="-219456">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457201" y="2130551"/>
            <a:ext cx="2139697" cy="4243616"/>
          </a:xfrm>
          <a:prstGeom prst="rect">
            <a:avLst/>
          </a:prstGeom>
        </p:spPr>
        <p:txBody>
          <a:bodyPr/>
          <a:lstStyle/>
          <a:p>
            <a:pPr marL="0" indent="0">
              <a:spcBef>
                <a:spcPts val="300"/>
              </a:spcBef>
              <a:buClrTx/>
              <a:buSzTx/>
              <a:buFontTx/>
              <a:buNone/>
              <a:defRPr sz="1400"/>
            </a:pPr>
            <a:endParaRPr/>
          </a:p>
        </p:txBody>
      </p:sp>
      <p:sp>
        <p:nvSpPr>
          <p:cNvPr id="80"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
        <p:nvSpPr>
          <p:cNvPr id="81" name="Straight Connector 8"/>
          <p:cNvSpPr/>
          <p:nvPr/>
        </p:nvSpPr>
        <p:spPr>
          <a:xfrm flipH="1">
            <a:off x="2775009" y="792079"/>
            <a:ext cx="1590" cy="5577841"/>
          </a:xfrm>
          <a:prstGeom prst="line">
            <a:avLst/>
          </a:prstGeom>
          <a:ln w="19050">
            <a:solidFill>
              <a:srgbClr val="D2533C"/>
            </a:solidFill>
          </a:ln>
        </p:spPr>
        <p:txBody>
          <a:bodyPr lIns="45719" rIns="45719"/>
          <a:lstStyle/>
          <a:p>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457200" y="792480"/>
            <a:ext cx="2142681" cy="1264920"/>
          </a:xfrm>
          <a:prstGeom prst="rect">
            <a:avLst/>
          </a:prstGeom>
        </p:spPr>
        <p:txBody>
          <a:bodyPr anchor="b"/>
          <a:lstStyle>
            <a:lvl1pPr>
              <a:defRPr sz="2400"/>
            </a:lvl1pPr>
          </a:lstStyle>
          <a:p>
            <a:r>
              <a:t>Title Text</a:t>
            </a:r>
          </a:p>
        </p:txBody>
      </p:sp>
      <p:sp>
        <p:nvSpPr>
          <p:cNvPr id="89" name="Picture Placeholder 2"/>
          <p:cNvSpPr>
            <a:spLocks noGrp="1"/>
          </p:cNvSpPr>
          <p:nvPr>
            <p:ph type="pic" idx="21"/>
          </p:nvPr>
        </p:nvSpPr>
        <p:spPr>
          <a:xfrm>
            <a:off x="2858610" y="838200"/>
            <a:ext cx="5904390" cy="5500458"/>
          </a:xfrm>
          <a:prstGeom prst="rect">
            <a:avLst/>
          </a:prstGeom>
          <a:ln w="76200">
            <a:solidFill>
              <a:srgbClr val="FFFFFF"/>
            </a:solidFill>
            <a:miter lim="800000"/>
          </a:ln>
          <a:effectLst>
            <a:outerShdw blurRad="50800" dist="12700" dir="5400000" rotWithShape="0">
              <a:srgbClr val="000000">
                <a:alpha val="58999"/>
              </a:srgbClr>
            </a:outerShdw>
          </a:effectLst>
        </p:spPr>
        <p:txBody>
          <a:bodyPr lIns="91439" rIns="91439">
            <a:noAutofit/>
          </a:bodyPr>
          <a:lstStyle/>
          <a:p>
            <a:endParaRPr/>
          </a:p>
        </p:txBody>
      </p:sp>
      <p:sp>
        <p:nvSpPr>
          <p:cNvPr id="90" name="Body Level One…"/>
          <p:cNvSpPr txBox="1">
            <a:spLocks noGrp="1"/>
          </p:cNvSpPr>
          <p:nvPr>
            <p:ph type="body" sz="quarter" idx="1"/>
          </p:nvPr>
        </p:nvSpPr>
        <p:spPr>
          <a:xfrm>
            <a:off x="457200" y="2133600"/>
            <a:ext cx="2139696" cy="4242816"/>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7620000" y="38468"/>
            <a:ext cx="301908"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p:nvPr/>
        </p:nvSpPr>
        <p:spPr>
          <a:xfrm>
            <a:off x="0" y="220785"/>
            <a:ext cx="9144000" cy="2286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Rectangle 6"/>
          <p:cNvSpPr/>
          <p:nvPr/>
        </p:nvSpPr>
        <p:spPr>
          <a:xfrm>
            <a:off x="0" y="-1"/>
            <a:ext cx="9144000" cy="365762"/>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 name="Title Text"/>
          <p:cNvSpPr txBox="1">
            <a:spLocks noGrp="1"/>
          </p:cNvSpPr>
          <p:nvPr>
            <p:ph type="title"/>
          </p:nvPr>
        </p:nvSpPr>
        <p:spPr>
          <a:xfrm>
            <a:off x="457200" y="533400"/>
            <a:ext cx="82296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457200" y="1600200"/>
            <a:ext cx="82296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7620000" y="38468"/>
            <a:ext cx="301908" cy="288824"/>
          </a:xfrm>
          <a:prstGeom prst="rect">
            <a:avLst/>
          </a:prstGeom>
          <a:ln w="12700">
            <a:miter lim="400000"/>
          </a:ln>
        </p:spPr>
        <p:txBody>
          <a:bodyPr wrap="none" lIns="45719" rIns="45719" anchor="ctr">
            <a:spAutoFit/>
          </a:bodyPr>
          <a:lstStyle>
            <a:lvl1pPr>
              <a:defRPr sz="1400" b="1">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5" r:id="rId14"/>
    <p:sldLayoutId id="2147483666" r:id="rId15"/>
  </p:sldLayoutIdLst>
  <p:transition spd="med"/>
  <p:hf hdr="0" ftr="0"/>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9pPr>
    </p:titleStyle>
    <p:bodyStyle>
      <a:lvl1pPr marL="182879" marR="0" indent="-182879"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solidFill>
            <a:srgbClr val="292934"/>
          </a:solidFill>
          <a:uFillTx/>
          <a:latin typeface="Arial"/>
          <a:ea typeface="Arial"/>
          <a:cs typeface="Arial"/>
          <a:sym typeface="Arial"/>
        </a:defRPr>
      </a:lvl1pPr>
      <a:lvl2pPr marL="493775" marR="0" indent="-219455"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solidFill>
            <a:srgbClr val="292934"/>
          </a:solidFill>
          <a:uFillTx/>
          <a:latin typeface="Arial"/>
          <a:ea typeface="Arial"/>
          <a:cs typeface="Arial"/>
          <a:sym typeface="Arial"/>
        </a:defRPr>
      </a:lvl2pPr>
      <a:lvl3pPr marL="792479" marR="0" indent="-243840" algn="l" defTabSz="914400" rtl="0" latinLnBrk="0">
        <a:lnSpc>
          <a:spcPct val="100000"/>
        </a:lnSpc>
        <a:spcBef>
          <a:spcPts val="500"/>
        </a:spcBef>
        <a:spcAft>
          <a:spcPts val="0"/>
        </a:spcAft>
        <a:buClr>
          <a:schemeClr val="accent1"/>
        </a:buClr>
        <a:buSzPct val="90000"/>
        <a:buFont typeface="Arial"/>
        <a:buChar char="•"/>
        <a:tabLst/>
        <a:defRPr sz="2400" b="0" i="0" u="none" strike="noStrike" cap="none" spc="0" baseline="0">
          <a:solidFill>
            <a:srgbClr val="292934"/>
          </a:solidFill>
          <a:uFillTx/>
          <a:latin typeface="Arial"/>
          <a:ea typeface="Arial"/>
          <a:cs typeface="Arial"/>
          <a:sym typeface="Arial"/>
        </a:defRPr>
      </a:lvl3pPr>
      <a:lvl4pPr marL="1097279" marR="0" indent="-274319"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4pPr>
      <a:lvl5pPr marL="1286691" marR="0" indent="-235131"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5pPr>
      <a:lvl6pPr marL="152634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6pPr>
      <a:lvl7pPr marL="170922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7pPr>
      <a:lvl8pPr marL="189210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8pPr>
      <a:lvl9pPr marL="207498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solidFill>
            <a:srgbClr val="292934"/>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AC5371-F996-48B7-A3C8-8AB9EE1748B9}" type="datetimeFigureOut">
              <a:rPr lang="en-ZA" smtClean="0"/>
              <a:t>2023/06/21</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A6B1A0-EE46-49FF-8076-AA3713581DF6}" type="slidenum">
              <a:rPr lang="en-ZA" smtClean="0"/>
              <a:t>‹#›</a:t>
            </a:fld>
            <a:endParaRPr lang="en-ZA"/>
          </a:p>
        </p:txBody>
      </p:sp>
    </p:spTree>
    <p:extLst>
      <p:ext uri="{BB962C8B-B14F-4D97-AF65-F5344CB8AC3E}">
        <p14:creationId xmlns:p14="http://schemas.microsoft.com/office/powerpoint/2010/main" val="31632455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hyperlink" Target="https://www.mckinsey.com/~/media/mckinsey/featured%20insights/middle%20east%20and%20africa/the%20future%20of%20work%20in%20south%20africa%20digitisation%20productivity%20and%20job%20creation/the-future-of-work-in-south-africa.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insights.adcorpgroup.com/meeting-the-future-demand-of-specialised-artisanal-skills-in-s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image" Target="../media/image36.tiff"/><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tiff"/><Relationship Id="rId4" Type="http://schemas.openxmlformats.org/officeDocument/2006/relationships/image" Target="../media/image38.tiff"/></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emf"/><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pn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jpeg"/></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97.jpeg"/><Relationship Id="rId18" Type="http://schemas.openxmlformats.org/officeDocument/2006/relationships/image" Target="../media/image10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openxmlformats.org/officeDocument/2006/relationships/image" Target="../media/image101.png"/><Relationship Id="rId2" Type="http://schemas.openxmlformats.org/officeDocument/2006/relationships/image" Target="../media/image87.png"/><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image" Target="../media/image99.jpeg"/><Relationship Id="rId10" Type="http://schemas.openxmlformats.org/officeDocument/2006/relationships/diagramQuickStyle" Target="../diagrams/quickStyle7.xml"/><Relationship Id="rId19" Type="http://schemas.openxmlformats.org/officeDocument/2006/relationships/image" Target="../media/image103.jpeg"/><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98.jpe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ctrTitle"/>
          </p:nvPr>
        </p:nvSpPr>
        <p:spPr>
          <a:xfrm>
            <a:off x="395536" y="764704"/>
            <a:ext cx="7772401" cy="1470026"/>
          </a:xfrm>
          <a:prstGeom prst="rect">
            <a:avLst/>
          </a:prstGeom>
        </p:spPr>
        <p:txBody>
          <a:bodyPr lIns="45719" tIns="45720" rIns="45719" bIns="45720" anchor="b">
            <a:normAutofit/>
          </a:bodyPr>
          <a:lstStyle/>
          <a:p>
            <a:pPr algn="ctr">
              <a:defRPr sz="2800" b="1"/>
            </a:pPr>
            <a:r>
              <a:rPr lang="en-ZA" dirty="0"/>
              <a:t>GLOBAL BEST PRACTICES, INNOVATIVE SOLUTIONS TO FUTURE SKILLS CHALLENGES</a:t>
            </a:r>
          </a:p>
        </p:txBody>
      </p:sp>
      <p:sp>
        <p:nvSpPr>
          <p:cNvPr id="135" name="Subtitle 2"/>
          <p:cNvSpPr txBox="1">
            <a:spLocks noGrp="1"/>
          </p:cNvSpPr>
          <p:nvPr>
            <p:ph type="subTitle" sz="quarter" idx="1"/>
          </p:nvPr>
        </p:nvSpPr>
        <p:spPr>
          <a:xfrm>
            <a:off x="1331640" y="4474816"/>
            <a:ext cx="6328793" cy="1618479"/>
          </a:xfrm>
          <a:prstGeom prst="rect">
            <a:avLst/>
          </a:prstGeom>
        </p:spPr>
        <p:txBody>
          <a:bodyPr lIns="45719" tIns="45720" rIns="45719" bIns="45720" anchor="t">
            <a:noAutofit/>
          </a:bodyPr>
          <a:lstStyle/>
          <a:p>
            <a:pPr>
              <a:lnSpc>
                <a:spcPct val="80000"/>
              </a:lnSpc>
              <a:spcBef>
                <a:spcPts val="300"/>
              </a:spcBef>
              <a:defRPr sz="1300"/>
            </a:pPr>
            <a:endParaRPr lang="en-ZA" sz="1600" b="1" dirty="0"/>
          </a:p>
          <a:p>
            <a:pPr>
              <a:lnSpc>
                <a:spcPct val="80000"/>
              </a:lnSpc>
              <a:spcBef>
                <a:spcPts val="300"/>
              </a:spcBef>
              <a:defRPr sz="1300"/>
            </a:pPr>
            <a:r>
              <a:rPr sz="1600" b="1" dirty="0"/>
              <a:t>Presenter: </a:t>
            </a:r>
            <a:r>
              <a:rPr lang="en-ZA" sz="1600" b="1" dirty="0"/>
              <a:t>Dipiloane</a:t>
            </a:r>
            <a:r>
              <a:rPr sz="1600" b="1" dirty="0"/>
              <a:t> Phutsisi</a:t>
            </a:r>
            <a:r>
              <a:rPr lang="en-ZA" sz="1600" b="1" dirty="0"/>
              <a:t> (Prof.)</a:t>
            </a:r>
            <a:endParaRPr sz="1600" b="1" dirty="0"/>
          </a:p>
          <a:p>
            <a:pPr>
              <a:lnSpc>
                <a:spcPct val="80000"/>
              </a:lnSpc>
              <a:spcBef>
                <a:spcPts val="300"/>
              </a:spcBef>
              <a:defRPr sz="1300"/>
            </a:pPr>
            <a:r>
              <a:rPr sz="1600" b="1" dirty="0"/>
              <a:t>President: SAPCO</a:t>
            </a:r>
          </a:p>
          <a:p>
            <a:pPr>
              <a:lnSpc>
                <a:spcPct val="80000"/>
              </a:lnSpc>
              <a:spcBef>
                <a:spcPts val="300"/>
              </a:spcBef>
              <a:defRPr sz="1300"/>
            </a:pPr>
            <a:r>
              <a:rPr sz="1600" b="1" dirty="0"/>
              <a:t>Date: </a:t>
            </a:r>
            <a:r>
              <a:rPr lang="en-ZA" sz="1600" b="1" dirty="0"/>
              <a:t>25 </a:t>
            </a:r>
            <a:r>
              <a:rPr lang="en-GB" sz="1600" b="1" dirty="0"/>
              <a:t>May </a:t>
            </a:r>
            <a:r>
              <a:rPr sz="1600" b="1" dirty="0"/>
              <a:t>2023</a:t>
            </a:r>
          </a:p>
          <a:p>
            <a:pPr>
              <a:lnSpc>
                <a:spcPct val="80000"/>
              </a:lnSpc>
              <a:spcBef>
                <a:spcPts val="300"/>
              </a:spcBef>
              <a:defRPr sz="1300"/>
            </a:pPr>
            <a:r>
              <a:rPr sz="1600" b="1" dirty="0"/>
              <a:t>Venue:</a:t>
            </a:r>
            <a:r>
              <a:rPr lang="en-GB" sz="1600" b="1" dirty="0"/>
              <a:t> New Castle College, UK</a:t>
            </a:r>
            <a:endParaRPr sz="1600" b="1" dirty="0"/>
          </a:p>
        </p:txBody>
      </p:sp>
      <p:sp>
        <p:nvSpPr>
          <p:cNvPr id="136" name="Date Placeholder 4"/>
          <p:cNvSpPr txBox="1"/>
          <p:nvPr/>
        </p:nvSpPr>
        <p:spPr>
          <a:xfrm>
            <a:off x="502919" y="44381"/>
            <a:ext cx="2804162"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FFFFFF"/>
                </a:solidFill>
              </a:defRPr>
            </a:lvl1pPr>
          </a:lstStyle>
          <a:p>
            <a:r>
              <a:t>0</a:t>
            </a:r>
            <a:r>
              <a:rPr lang="en-ZA"/>
              <a:t>9</a:t>
            </a:r>
            <a:r>
              <a:t>/03/2023</a:t>
            </a:r>
          </a:p>
        </p:txBody>
      </p:sp>
      <p:pic>
        <p:nvPicPr>
          <p:cNvPr id="138"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2708919"/>
            <a:ext cx="2371328" cy="1549525"/>
          </a:xfrm>
          <a:prstGeom prst="rect">
            <a:avLst/>
          </a:prstGeom>
          <a:ln w="12700">
            <a:miter lim="400000"/>
          </a:ln>
        </p:spPr>
      </p:pic>
      <p:sp>
        <p:nvSpPr>
          <p:cNvPr id="2" name="Slide Number Placeholder 1">
            <a:extLst>
              <a:ext uri="{FF2B5EF4-FFF2-40B4-BE49-F238E27FC236}">
                <a16:creationId xmlns:a16="http://schemas.microsoft.com/office/drawing/2014/main" id="{9DD6CBC2-69DD-2539-274F-E2A2464917B8}"/>
              </a:ext>
            </a:extLst>
          </p:cNvPr>
          <p:cNvSpPr>
            <a:spLocks noGrp="1"/>
          </p:cNvSpPr>
          <p:nvPr>
            <p:ph type="sldNum" sz="quarter" idx="2"/>
          </p:nvPr>
        </p:nvSpPr>
        <p:spPr/>
        <p:txBody>
          <a:bodyPr/>
          <a:lstStyle/>
          <a:p>
            <a:fld id="{86CB4B4D-7CA3-9044-876B-883B54F8677D}" type="slidenum">
              <a:rPr lang="en-ZA" smtClean="0"/>
              <a:t>1</a:t>
            </a:fld>
            <a:endParaRPr lang="en-ZA"/>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37E9A6-9088-7E58-18B2-D4E03555FD85}"/>
              </a:ext>
            </a:extLst>
          </p:cNvPr>
          <p:cNvSpPr>
            <a:spLocks noGrp="1"/>
          </p:cNvSpPr>
          <p:nvPr>
            <p:ph idx="1"/>
          </p:nvPr>
        </p:nvSpPr>
        <p:spPr>
          <a:xfrm>
            <a:off x="628650" y="2219666"/>
            <a:ext cx="7886700" cy="3270307"/>
          </a:xfrm>
        </p:spPr>
        <p:txBody>
          <a:bodyPr>
            <a:normAutofit fontScale="85000" lnSpcReduction="10000"/>
          </a:bodyPr>
          <a:lstStyle/>
          <a:p>
            <a:r>
              <a:rPr lang="en-GB" i="0" dirty="0">
                <a:effectLst/>
                <a:latin typeface="-apple-system"/>
              </a:rPr>
              <a:t>The key role of </a:t>
            </a:r>
            <a:r>
              <a:rPr lang="en-GB" i="0" dirty="0" err="1">
                <a:effectLst/>
                <a:latin typeface="-apple-system"/>
              </a:rPr>
              <a:t>Technical,vocational</a:t>
            </a:r>
            <a:r>
              <a:rPr lang="en-GB" i="0" dirty="0">
                <a:effectLst/>
                <a:latin typeface="-apple-system"/>
              </a:rPr>
              <a:t> education training is one of the easiest way to get away from poverty and improve your skill. In addition to achieving the following sustainable development goals: goal 4, goal 5, goal 8, goal 9 and goal 10. These includes (1). end poverty in all its forms everywhere (2). promote sustained, inclusive and sustainable economic growth (3). full and productive employment and decent work for all (5). reduce inequality within and among countries, ensure inclusive and equitable quality education and promote lifelong learning opportunities for all will be achieve with effective and efficient TVET. All these SDG, s and the main trust of our education polices and regulatory framework in South Africa. </a:t>
            </a:r>
            <a:endParaRPr lang="en-ZA" dirty="0"/>
          </a:p>
        </p:txBody>
      </p:sp>
      <p:sp>
        <p:nvSpPr>
          <p:cNvPr id="3" name="Title 2">
            <a:extLst>
              <a:ext uri="{FF2B5EF4-FFF2-40B4-BE49-F238E27FC236}">
                <a16:creationId xmlns:a16="http://schemas.microsoft.com/office/drawing/2014/main" id="{A8C5FA70-BD20-6D5A-E7A2-74F30C34B720}"/>
              </a:ext>
            </a:extLst>
          </p:cNvPr>
          <p:cNvSpPr>
            <a:spLocks noGrp="1"/>
          </p:cNvSpPr>
          <p:nvPr>
            <p:ph type="title"/>
          </p:nvPr>
        </p:nvSpPr>
        <p:spPr/>
        <p:txBody>
          <a:bodyPr>
            <a:normAutofit fontScale="90000"/>
          </a:bodyPr>
          <a:lstStyle/>
          <a:p>
            <a:r>
              <a:rPr lang="en-ZA" dirty="0"/>
              <a:t>TVET COLLEGES AND SUSTAINABLE DEVELOPMENT GOALS</a:t>
            </a:r>
          </a:p>
        </p:txBody>
      </p:sp>
    </p:spTree>
    <p:extLst>
      <p:ext uri="{BB962C8B-B14F-4D97-AF65-F5344CB8AC3E}">
        <p14:creationId xmlns:p14="http://schemas.microsoft.com/office/powerpoint/2010/main" val="360378531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37F5-E140-2AC0-4ECC-2534D10719AD}"/>
              </a:ext>
            </a:extLst>
          </p:cNvPr>
          <p:cNvSpPr>
            <a:spLocks noGrp="1"/>
          </p:cNvSpPr>
          <p:nvPr>
            <p:ph type="title"/>
          </p:nvPr>
        </p:nvSpPr>
        <p:spPr>
          <a:xfrm>
            <a:off x="880844" y="74116"/>
            <a:ext cx="8229600" cy="990600"/>
          </a:xfrm>
        </p:spPr>
        <p:txBody>
          <a:bodyPr>
            <a:normAutofit/>
          </a:bodyPr>
          <a:lstStyle/>
          <a:p>
            <a:r>
              <a:rPr lang="en-GB" sz="3200" dirty="0"/>
              <a:t>The rationale – future skills and sustainability</a:t>
            </a:r>
            <a:endParaRPr lang="en-ZA" sz="3200" dirty="0"/>
          </a:p>
        </p:txBody>
      </p:sp>
      <p:sp>
        <p:nvSpPr>
          <p:cNvPr id="4" name="Slide Number Placeholder 3">
            <a:extLst>
              <a:ext uri="{FF2B5EF4-FFF2-40B4-BE49-F238E27FC236}">
                <a16:creationId xmlns:a16="http://schemas.microsoft.com/office/drawing/2014/main" id="{2062FF0B-56D5-595C-DE41-5B4FF1F36995}"/>
              </a:ext>
            </a:extLst>
          </p:cNvPr>
          <p:cNvSpPr>
            <a:spLocks noGrp="1"/>
          </p:cNvSpPr>
          <p:nvPr>
            <p:ph type="sldNum" sz="quarter" idx="2"/>
          </p:nvPr>
        </p:nvSpPr>
        <p:spPr/>
        <p:txBody>
          <a:bodyPr/>
          <a:lstStyle/>
          <a:p>
            <a:fld id="{86CB4B4D-7CA3-9044-876B-883B54F8677D}" type="slidenum">
              <a:rPr lang="en-ZA" smtClean="0"/>
              <a:t>11</a:t>
            </a:fld>
            <a:endParaRPr lang="en-ZA"/>
          </a:p>
        </p:txBody>
      </p:sp>
      <p:pic>
        <p:nvPicPr>
          <p:cNvPr id="1026" name="Picture 2">
            <a:extLst>
              <a:ext uri="{FF2B5EF4-FFF2-40B4-BE49-F238E27FC236}">
                <a16:creationId xmlns:a16="http://schemas.microsoft.com/office/drawing/2014/main" id="{BC29194E-A770-406C-7C4D-DB5C178024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913297"/>
            <a:ext cx="2907751" cy="19422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dustry 4.0 and Its Implications: Concept, Opportunities ...">
            <a:extLst>
              <a:ext uri="{FF2B5EF4-FFF2-40B4-BE49-F238E27FC236}">
                <a16:creationId xmlns:a16="http://schemas.microsoft.com/office/drawing/2014/main" id="{70137A98-C091-0D74-6616-BD98165DD7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9908" y="1953416"/>
            <a:ext cx="3397542" cy="15855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3A4C8A-AEE6-9469-C216-BEC00BA33C5B}"/>
              </a:ext>
            </a:extLst>
          </p:cNvPr>
          <p:cNvSpPr txBox="1"/>
          <p:nvPr/>
        </p:nvSpPr>
        <p:spPr>
          <a:xfrm>
            <a:off x="960540" y="1453508"/>
            <a:ext cx="1761688"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1100" b="1">
                <a:solidFill>
                  <a:srgbClr val="333333"/>
                </a:solidFill>
              </a:rPr>
              <a:t>COVID-19 crisis</a:t>
            </a:r>
            <a:endParaRPr kumimoji="0" lang="en-ZA" sz="1100" b="1" i="0" u="none" strike="noStrike" cap="none" spc="0" normalizeH="0" baseline="0" dirty="0">
              <a:ln>
                <a:noFill/>
              </a:ln>
              <a:solidFill>
                <a:srgbClr val="292934"/>
              </a:solidFill>
              <a:effectLst/>
              <a:uFillTx/>
              <a:latin typeface="Arial"/>
              <a:ea typeface="Arial"/>
              <a:cs typeface="Arial"/>
              <a:sym typeface="Arial"/>
            </a:endParaRPr>
          </a:p>
        </p:txBody>
      </p:sp>
      <p:sp>
        <p:nvSpPr>
          <p:cNvPr id="8" name="TextBox 7">
            <a:extLst>
              <a:ext uri="{FF2B5EF4-FFF2-40B4-BE49-F238E27FC236}">
                <a16:creationId xmlns:a16="http://schemas.microsoft.com/office/drawing/2014/main" id="{C695584C-11A4-34BF-D776-0722B3473093}"/>
              </a:ext>
            </a:extLst>
          </p:cNvPr>
          <p:cNvSpPr txBox="1"/>
          <p:nvPr/>
        </p:nvSpPr>
        <p:spPr>
          <a:xfrm>
            <a:off x="4213371" y="1416178"/>
            <a:ext cx="2730616"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1100" b="1" dirty="0">
                <a:solidFill>
                  <a:srgbClr val="333333"/>
                </a:solidFill>
              </a:rPr>
              <a:t>Digitization of  customer interactions and company operations</a:t>
            </a:r>
            <a:endParaRPr kumimoji="0" lang="en-ZA" sz="1100" b="1" i="0" u="none" strike="noStrike" cap="none" spc="0" normalizeH="0" baseline="0" dirty="0">
              <a:ln>
                <a:noFill/>
              </a:ln>
              <a:solidFill>
                <a:srgbClr val="292934"/>
              </a:solidFill>
              <a:effectLst/>
              <a:uFillTx/>
              <a:latin typeface="Arial"/>
              <a:ea typeface="Arial"/>
              <a:cs typeface="Arial"/>
              <a:sym typeface="Arial"/>
            </a:endParaRPr>
          </a:p>
        </p:txBody>
      </p:sp>
      <p:pic>
        <p:nvPicPr>
          <p:cNvPr id="1030" name="Picture 6" descr="978,000+ Digital Learning Stock Photos, Pictures &amp; Royalty ...">
            <a:extLst>
              <a:ext uri="{FF2B5EF4-FFF2-40B4-BE49-F238E27FC236}">
                <a16:creationId xmlns:a16="http://schemas.microsoft.com/office/drawing/2014/main" id="{C6152624-2786-B277-1CE3-27E0336A5D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359" y="4152114"/>
            <a:ext cx="2322000" cy="154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B3A56B-6429-2B0C-B9A1-7AE18916841A}"/>
              </a:ext>
            </a:extLst>
          </p:cNvPr>
          <p:cNvSpPr txBox="1"/>
          <p:nvPr/>
        </p:nvSpPr>
        <p:spPr>
          <a:xfrm>
            <a:off x="1237376" y="5633645"/>
            <a:ext cx="1367406"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100" b="0" i="0" u="none" strike="noStrike" cap="none" spc="0" normalizeH="0" baseline="0" dirty="0">
                <a:ln>
                  <a:noFill/>
                </a:ln>
                <a:solidFill>
                  <a:srgbClr val="292934"/>
                </a:solidFill>
                <a:effectLst/>
                <a:uFillTx/>
                <a:latin typeface="Arial"/>
                <a:ea typeface="Arial"/>
                <a:cs typeface="Arial"/>
                <a:sym typeface="Arial"/>
              </a:rPr>
              <a:t>Online teaching and learning</a:t>
            </a:r>
          </a:p>
        </p:txBody>
      </p:sp>
      <p:pic>
        <p:nvPicPr>
          <p:cNvPr id="1036" name="Picture 12" descr="New skills development concept and changing skill demand idea">
            <a:extLst>
              <a:ext uri="{FF2B5EF4-FFF2-40B4-BE49-F238E27FC236}">
                <a16:creationId xmlns:a16="http://schemas.microsoft.com/office/drawing/2014/main" id="{6BA0B664-765E-DEA0-71C9-CDB82158ED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39220" y="4211160"/>
            <a:ext cx="2387448"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usiness, Technology, Internet and marketing. Young businessman">
            <a:extLst>
              <a:ext uri="{FF2B5EF4-FFF2-40B4-BE49-F238E27FC236}">
                <a16:creationId xmlns:a16="http://schemas.microsoft.com/office/drawing/2014/main" id="{71E92D68-27CE-83DF-7113-2084E1E83FA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37206" y="4152114"/>
            <a:ext cx="2520000" cy="250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4397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3092-B082-A7FE-62F6-CD5DA8DE515E}"/>
              </a:ext>
            </a:extLst>
          </p:cNvPr>
          <p:cNvSpPr>
            <a:spLocks noGrp="1"/>
          </p:cNvSpPr>
          <p:nvPr>
            <p:ph type="title"/>
          </p:nvPr>
        </p:nvSpPr>
        <p:spPr/>
        <p:txBody>
          <a:bodyPr lIns="45719" tIns="45720" rIns="45719" bIns="45720" anchor="ctr">
            <a:normAutofit fontScale="90000"/>
          </a:bodyPr>
          <a:lstStyle/>
          <a:p>
            <a:r>
              <a:rPr lang="en-GB" dirty="0"/>
              <a:t>Defining skills needed in the future world of work in relation to SGDs</a:t>
            </a:r>
          </a:p>
        </p:txBody>
      </p:sp>
      <p:sp>
        <p:nvSpPr>
          <p:cNvPr id="3" name="Text Placeholder 2">
            <a:extLst>
              <a:ext uri="{FF2B5EF4-FFF2-40B4-BE49-F238E27FC236}">
                <a16:creationId xmlns:a16="http://schemas.microsoft.com/office/drawing/2014/main" id="{B2491950-BFA5-1761-855A-15FB8B0726F9}"/>
              </a:ext>
            </a:extLst>
          </p:cNvPr>
          <p:cNvSpPr>
            <a:spLocks noGrp="1"/>
          </p:cNvSpPr>
          <p:nvPr>
            <p:ph type="body" idx="1"/>
          </p:nvPr>
        </p:nvSpPr>
        <p:spPr/>
        <p:txBody>
          <a:bodyPr lIns="45719" tIns="45720" rIns="45719" bIns="45720" anchor="t">
            <a:normAutofit/>
          </a:bodyPr>
          <a:lstStyle/>
          <a:p>
            <a:pPr marL="182245" indent="-182245"/>
            <a:r>
              <a:rPr lang="en-GB" sz="2000" dirty="0">
                <a:solidFill>
                  <a:srgbClr val="333333"/>
                </a:solidFill>
              </a:rPr>
              <a:t>Digital and AI technologies transformed the world of work and that today’s workforce will need to learn new skills </a:t>
            </a:r>
          </a:p>
          <a:p>
            <a:pPr marL="182245" indent="-182245"/>
            <a:r>
              <a:rPr lang="en-GB" sz="2000" dirty="0">
                <a:solidFill>
                  <a:srgbClr val="333333"/>
                </a:solidFill>
              </a:rPr>
              <a:t>Research has shown that high-level skills have become increasingly important.</a:t>
            </a:r>
            <a:r>
              <a:rPr lang="en-GB" sz="2000" baseline="30000" dirty="0">
                <a:solidFill>
                  <a:srgbClr val="333333"/>
                </a:solidFill>
              </a:rPr>
              <a:t> </a:t>
            </a:r>
          </a:p>
          <a:p>
            <a:pPr marL="182245" indent="-182245"/>
            <a:r>
              <a:rPr lang="en-GB" sz="2000" dirty="0">
                <a:solidFill>
                  <a:srgbClr val="333333"/>
                </a:solidFill>
              </a:rPr>
              <a:t>The need for manual and physical skills, as well as basic cognitive ones, decline, but demand for technological, social and emotional, and higher cognitive skills is growing</a:t>
            </a:r>
          </a:p>
          <a:p>
            <a:pPr marL="182245" indent="-182245"/>
            <a:r>
              <a:rPr lang="en-GB" sz="2000" dirty="0">
                <a:solidFill>
                  <a:srgbClr val="333333"/>
                </a:solidFill>
              </a:rPr>
              <a:t>Governments are keen to help their citizens develop in these areas, but it is hard to devise curricula and the best learning strategies without being more precise about the skills needed. </a:t>
            </a:r>
          </a:p>
        </p:txBody>
      </p:sp>
    </p:spTree>
    <p:extLst>
      <p:ext uri="{BB962C8B-B14F-4D97-AF65-F5344CB8AC3E}">
        <p14:creationId xmlns:p14="http://schemas.microsoft.com/office/powerpoint/2010/main" val="12847678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1333-D832-148D-4C4E-DD89AB592D1D}"/>
              </a:ext>
            </a:extLst>
          </p:cNvPr>
          <p:cNvSpPr>
            <a:spLocks noGrp="1"/>
          </p:cNvSpPr>
          <p:nvPr>
            <p:ph type="title"/>
          </p:nvPr>
        </p:nvSpPr>
        <p:spPr>
          <a:xfrm>
            <a:off x="457200" y="533400"/>
            <a:ext cx="8229600" cy="416339"/>
          </a:xfrm>
        </p:spPr>
        <p:txBody>
          <a:bodyPr lIns="45719" tIns="45720" rIns="45719" bIns="45720" anchor="ctr">
            <a:normAutofit fontScale="90000"/>
          </a:bodyPr>
          <a:lstStyle/>
          <a:p>
            <a:r>
              <a:rPr lang="en-GB" sz="3600" dirty="0"/>
              <a:t>Defining skills needed in the future world of work</a:t>
            </a:r>
            <a:endParaRPr lang="en-US" dirty="0"/>
          </a:p>
        </p:txBody>
      </p:sp>
      <p:sp>
        <p:nvSpPr>
          <p:cNvPr id="5" name="Title 1">
            <a:extLst>
              <a:ext uri="{FF2B5EF4-FFF2-40B4-BE49-F238E27FC236}">
                <a16:creationId xmlns:a16="http://schemas.microsoft.com/office/drawing/2014/main" id="{723B9C9C-BFF4-520B-1E04-3E86CD8D2D33}"/>
              </a:ext>
            </a:extLst>
          </p:cNvPr>
          <p:cNvSpPr txBox="1">
            <a:spLocks/>
          </p:cNvSpPr>
          <p:nvPr/>
        </p:nvSpPr>
        <p:spPr>
          <a:xfrm>
            <a:off x="-716823" y="2775577"/>
            <a:ext cx="82296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fontScale="97500"/>
          </a:bodyPr>
          <a:lstStyle>
            <a:lvl1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000" b="0" i="0" u="none" strike="noStrike" cap="none" spc="-100" baseline="0">
                <a:solidFill>
                  <a:srgbClr val="D2533C"/>
                </a:solidFill>
                <a:uFillTx/>
                <a:latin typeface="Arial"/>
                <a:ea typeface="Arial"/>
                <a:cs typeface="Arial"/>
                <a:sym typeface="Arial"/>
              </a:defRPr>
            </a:lvl9pPr>
          </a:lstStyle>
          <a:p>
            <a:pPr hangingPunct="1"/>
            <a:endParaRPr lang="en-GB"/>
          </a:p>
        </p:txBody>
      </p:sp>
      <p:graphicFrame>
        <p:nvGraphicFramePr>
          <p:cNvPr id="4" name="Diagram 3">
            <a:extLst>
              <a:ext uri="{FF2B5EF4-FFF2-40B4-BE49-F238E27FC236}">
                <a16:creationId xmlns:a16="http://schemas.microsoft.com/office/drawing/2014/main" id="{BBDC9538-28B0-99F6-0ACD-42002547B6C3}"/>
              </a:ext>
            </a:extLst>
          </p:cNvPr>
          <p:cNvGraphicFramePr/>
          <p:nvPr>
            <p:extLst>
              <p:ext uri="{D42A27DB-BD31-4B8C-83A1-F6EECF244321}">
                <p14:modId xmlns:p14="http://schemas.microsoft.com/office/powerpoint/2010/main" val="4120138751"/>
              </p:ext>
            </p:extLst>
          </p:nvPr>
        </p:nvGraphicFramePr>
        <p:xfrm>
          <a:off x="-1" y="1334052"/>
          <a:ext cx="9280939" cy="4990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31929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232F-630C-3E59-1635-E31A1EF1F694}"/>
              </a:ext>
            </a:extLst>
          </p:cNvPr>
          <p:cNvSpPr>
            <a:spLocks noGrp="1"/>
          </p:cNvSpPr>
          <p:nvPr>
            <p:ph type="title"/>
          </p:nvPr>
        </p:nvSpPr>
        <p:spPr/>
        <p:txBody>
          <a:bodyPr/>
          <a:lstStyle/>
          <a:p>
            <a:r>
              <a:rPr lang="en-ZA" dirty="0"/>
              <a:t>Future of work in RSA</a:t>
            </a:r>
          </a:p>
        </p:txBody>
      </p:sp>
      <p:sp>
        <p:nvSpPr>
          <p:cNvPr id="3" name="Text Placeholder 2">
            <a:extLst>
              <a:ext uri="{FF2B5EF4-FFF2-40B4-BE49-F238E27FC236}">
                <a16:creationId xmlns:a16="http://schemas.microsoft.com/office/drawing/2014/main" id="{FA59173A-4951-FE5E-8561-B4D674973F1E}"/>
              </a:ext>
            </a:extLst>
          </p:cNvPr>
          <p:cNvSpPr>
            <a:spLocks noGrp="1"/>
          </p:cNvSpPr>
          <p:nvPr>
            <p:ph type="body" idx="1"/>
          </p:nvPr>
        </p:nvSpPr>
        <p:spPr/>
        <p:txBody>
          <a:bodyPr>
            <a:normAutofit lnSpcReduction="10000"/>
          </a:bodyPr>
          <a:lstStyle/>
          <a:p>
            <a:r>
              <a:rPr lang="en-GB" b="0" i="0" dirty="0">
                <a:solidFill>
                  <a:srgbClr val="333333"/>
                </a:solidFill>
                <a:effectLst/>
                <a:latin typeface="McKinsey Sans"/>
              </a:rPr>
              <a:t>McKinsey paper, </a:t>
            </a:r>
            <a:r>
              <a:rPr lang="en-GB" b="0" i="1" u="none" strike="noStrike" dirty="0">
                <a:solidFill>
                  <a:srgbClr val="333333"/>
                </a:solidFill>
                <a:effectLst/>
                <a:latin typeface="McKinsey Sans"/>
                <a:hlinkClick r:id="rId2"/>
              </a:rPr>
              <a:t>The future of work in South Africa: Digitisation, productivity, and job creatio</a:t>
            </a:r>
            <a:r>
              <a:rPr lang="en-GB" b="0" i="1" u="none" strike="noStrike" dirty="0">
                <a:solidFill>
                  <a:srgbClr val="333333"/>
                </a:solidFill>
                <a:effectLst/>
                <a:latin typeface="McKinsey Sans"/>
              </a:rPr>
              <a:t>n (2019)</a:t>
            </a:r>
            <a:r>
              <a:rPr lang="en-GB" b="0" i="1" u="none" strike="noStrike" dirty="0">
                <a:solidFill>
                  <a:srgbClr val="333333"/>
                </a:solidFill>
                <a:latin typeface="McKinsey Sans"/>
              </a:rPr>
              <a:t> states that: “ </a:t>
            </a:r>
            <a:r>
              <a:rPr lang="en-GB" dirty="0">
                <a:effectLst/>
              </a:rPr>
              <a:t>Digitisation and automation could result in a net gain of up to 1.2 million jobs in South Africa by 2030, and companies need to move fast to capitalise on these opportunities.”</a:t>
            </a:r>
          </a:p>
          <a:p>
            <a:r>
              <a:rPr lang="en-GB" b="1" dirty="0">
                <a:effectLst/>
              </a:rPr>
              <a:t>The advance of technologies</a:t>
            </a:r>
            <a:r>
              <a:rPr lang="en-GB" dirty="0">
                <a:effectLst/>
              </a:rPr>
              <a:t> such as machine learning, artificial intelligence, and advanced robotics will have a far-reaching impact on South Africa’s workplaces. Although digitisation will be disruptive, it has the potential to raise </a:t>
            </a:r>
            <a:r>
              <a:rPr lang="en-GB" b="1" dirty="0">
                <a:effectLst/>
              </a:rPr>
              <a:t>productivity and operational efficiency in businesses across sectors</a:t>
            </a:r>
            <a:r>
              <a:rPr lang="en-GB" dirty="0">
                <a:effectLst/>
              </a:rPr>
              <a:t>, to deliver better outcomes for both customers and citizens, and to create millions of high-quality jobs.</a:t>
            </a:r>
          </a:p>
          <a:p>
            <a:endParaRPr lang="en-ZA" dirty="0"/>
          </a:p>
        </p:txBody>
      </p:sp>
      <p:sp>
        <p:nvSpPr>
          <p:cNvPr id="4" name="Slide Number Placeholder 3">
            <a:extLst>
              <a:ext uri="{FF2B5EF4-FFF2-40B4-BE49-F238E27FC236}">
                <a16:creationId xmlns:a16="http://schemas.microsoft.com/office/drawing/2014/main" id="{A07A9FF6-59B0-63EF-0DC4-9D65733BE181}"/>
              </a:ext>
            </a:extLst>
          </p:cNvPr>
          <p:cNvSpPr>
            <a:spLocks noGrp="1"/>
          </p:cNvSpPr>
          <p:nvPr>
            <p:ph type="sldNum" sz="quarter" idx="2"/>
          </p:nvPr>
        </p:nvSpPr>
        <p:spPr/>
        <p:txBody>
          <a:bodyPr/>
          <a:lstStyle/>
          <a:p>
            <a:fld id="{86CB4B4D-7CA3-9044-876B-883B54F8677D}" type="slidenum">
              <a:rPr lang="en-ZA" smtClean="0"/>
              <a:t>14</a:t>
            </a:fld>
            <a:endParaRPr lang="en-ZA"/>
          </a:p>
        </p:txBody>
      </p:sp>
    </p:spTree>
    <p:extLst>
      <p:ext uri="{BB962C8B-B14F-4D97-AF65-F5344CB8AC3E}">
        <p14:creationId xmlns:p14="http://schemas.microsoft.com/office/powerpoint/2010/main" val="124921407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A9ED-EF2A-CEF7-FE52-129B92E7F8B2}"/>
              </a:ext>
            </a:extLst>
          </p:cNvPr>
          <p:cNvSpPr>
            <a:spLocks noGrp="1"/>
          </p:cNvSpPr>
          <p:nvPr>
            <p:ph type="title"/>
          </p:nvPr>
        </p:nvSpPr>
        <p:spPr/>
        <p:txBody>
          <a:bodyPr/>
          <a:lstStyle/>
          <a:p>
            <a:r>
              <a:rPr lang="en-ZA" dirty="0"/>
              <a:t>Future of work in RSA</a:t>
            </a:r>
          </a:p>
        </p:txBody>
      </p:sp>
      <p:sp>
        <p:nvSpPr>
          <p:cNvPr id="3" name="Text Placeholder 2">
            <a:extLst>
              <a:ext uri="{FF2B5EF4-FFF2-40B4-BE49-F238E27FC236}">
                <a16:creationId xmlns:a16="http://schemas.microsoft.com/office/drawing/2014/main" id="{C35D1CF0-A634-75E7-3B34-671B26D4BC3E}"/>
              </a:ext>
            </a:extLst>
          </p:cNvPr>
          <p:cNvSpPr>
            <a:spLocks noGrp="1"/>
          </p:cNvSpPr>
          <p:nvPr>
            <p:ph type="body" idx="1"/>
          </p:nvPr>
        </p:nvSpPr>
        <p:spPr/>
        <p:txBody>
          <a:bodyPr>
            <a:normAutofit lnSpcReduction="10000"/>
          </a:bodyPr>
          <a:lstStyle/>
          <a:p>
            <a:r>
              <a:rPr lang="en-GB" dirty="0">
                <a:solidFill>
                  <a:srgbClr val="333333"/>
                </a:solidFill>
                <a:latin typeface="McKinsey Sans"/>
              </a:rPr>
              <a:t>W</a:t>
            </a:r>
            <a:r>
              <a:rPr lang="en-GB" b="0" i="0" dirty="0">
                <a:solidFill>
                  <a:srgbClr val="333333"/>
                </a:solidFill>
                <a:effectLst/>
                <a:latin typeface="McKinsey Sans"/>
              </a:rPr>
              <a:t>hile digitisation disrupts the world of work, overall, it creates more jobs than it destroys. </a:t>
            </a:r>
          </a:p>
          <a:p>
            <a:r>
              <a:rPr lang="en-GB" dirty="0">
                <a:solidFill>
                  <a:srgbClr val="333333"/>
                </a:solidFill>
                <a:latin typeface="McKinsey Sans"/>
              </a:rPr>
              <a:t>T</a:t>
            </a:r>
            <a:r>
              <a:rPr lang="en-GB" b="0" i="0" dirty="0">
                <a:solidFill>
                  <a:srgbClr val="333333"/>
                </a:solidFill>
                <a:effectLst/>
                <a:latin typeface="McKinsey Sans"/>
              </a:rPr>
              <a:t>echnology-enabled jobs will require higher skills levels than most of the jobs displaced. Digitisation could result in demand for an additional 1.7 million employees with higher education by 2030. Unless a higher percentage of South Africa’s graduates take technology-related jobs, much of that demand will go unmet—resulting in a serious skill shortfall across the economy.</a:t>
            </a:r>
          </a:p>
          <a:p>
            <a:r>
              <a:rPr lang="en-GB" b="0" i="0" dirty="0">
                <a:solidFill>
                  <a:srgbClr val="333333"/>
                </a:solidFill>
                <a:effectLst/>
                <a:latin typeface="McKinsey Sans"/>
              </a:rPr>
              <a:t>South African decision makers, across sectors, must move boldly to ensure that reskilling is sufficient to help reabsorb workers into the workforce. They also need to strengthen the education system to generate technology-related and life skills at sufficient scale. Only then will South Africa successfully manage the massive workforce transformation ahead.</a:t>
            </a:r>
            <a:endParaRPr lang="en-ZA" dirty="0"/>
          </a:p>
        </p:txBody>
      </p:sp>
      <p:sp>
        <p:nvSpPr>
          <p:cNvPr id="4" name="Slide Number Placeholder 3">
            <a:extLst>
              <a:ext uri="{FF2B5EF4-FFF2-40B4-BE49-F238E27FC236}">
                <a16:creationId xmlns:a16="http://schemas.microsoft.com/office/drawing/2014/main" id="{6EB60686-7DD8-FA89-914A-97179861BC34}"/>
              </a:ext>
            </a:extLst>
          </p:cNvPr>
          <p:cNvSpPr>
            <a:spLocks noGrp="1"/>
          </p:cNvSpPr>
          <p:nvPr>
            <p:ph type="sldNum" sz="quarter" idx="2"/>
          </p:nvPr>
        </p:nvSpPr>
        <p:spPr/>
        <p:txBody>
          <a:bodyPr/>
          <a:lstStyle/>
          <a:p>
            <a:fld id="{86CB4B4D-7CA3-9044-876B-883B54F8677D}" type="slidenum">
              <a:rPr lang="en-ZA" smtClean="0"/>
              <a:t>15</a:t>
            </a:fld>
            <a:endParaRPr lang="en-ZA"/>
          </a:p>
        </p:txBody>
      </p:sp>
    </p:spTree>
    <p:extLst>
      <p:ext uri="{BB962C8B-B14F-4D97-AF65-F5344CB8AC3E}">
        <p14:creationId xmlns:p14="http://schemas.microsoft.com/office/powerpoint/2010/main" val="1327338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748D7-AD91-6A7C-0665-BD167BB285DB}"/>
              </a:ext>
            </a:extLst>
          </p:cNvPr>
          <p:cNvSpPr>
            <a:spLocks noGrp="1"/>
          </p:cNvSpPr>
          <p:nvPr>
            <p:ph type="title"/>
          </p:nvPr>
        </p:nvSpPr>
        <p:spPr>
          <a:xfrm>
            <a:off x="190694" y="389051"/>
            <a:ext cx="8762612" cy="885817"/>
          </a:xfrm>
          <a:solidFill>
            <a:srgbClr val="92D050"/>
          </a:solidFill>
        </p:spPr>
        <p:txBody>
          <a:bodyPr/>
          <a:lstStyle/>
          <a:p>
            <a:pPr algn="ctr"/>
            <a:r>
              <a:rPr lang="en-US" sz="2100" b="1" dirty="0">
                <a:latin typeface="Arial" panose="020B0604020202020204" pitchFamily="34" charset="0"/>
                <a:cs typeface="Arial" panose="020B0604020202020204" pitchFamily="34" charset="0"/>
              </a:rPr>
              <a:t>Critical Artisanal skills Needed in South Africa </a:t>
            </a:r>
            <a:endParaRPr lang="en-ZA" sz="2100" b="1"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51368" y="1827041"/>
            <a:ext cx="8692632" cy="4132296"/>
          </a:xfrm>
        </p:spPr>
        <p:txBody>
          <a:bodyPr>
            <a:normAutofit/>
          </a:bodyPr>
          <a:lstStyle/>
          <a:p>
            <a:r>
              <a:rPr lang="en-US" sz="1500" dirty="0"/>
              <a:t>South Africa has a startling unemployment rate of 34.5% (7,9 million) which is quite concerning.</a:t>
            </a:r>
          </a:p>
          <a:p>
            <a:r>
              <a:rPr lang="en-US" sz="1500" dirty="0"/>
              <a:t>We are currently only producing 15000 </a:t>
            </a:r>
            <a:r>
              <a:rPr lang="en-US" sz="1500" dirty="0">
                <a:hlinkClick r:id="rId2"/>
              </a:rPr>
              <a:t>qualified artisans</a:t>
            </a:r>
            <a:r>
              <a:rPr lang="en-US" sz="1500" dirty="0"/>
              <a:t> per year, but per the National Development Plan (NDP, 2030) targets, 30,000 is required by 2030, and we are only 42.9% of the way there since the implementation of the NDP in 2012.</a:t>
            </a:r>
          </a:p>
          <a:p>
            <a:r>
              <a:rPr lang="en-US" sz="1500" dirty="0"/>
              <a:t>There are countless trades that fall within the artisan field, but the top artisan trades in highest in demand are:</a:t>
            </a:r>
          </a:p>
          <a:p>
            <a:endParaRPr lang="en-US" sz="1500" dirty="0"/>
          </a:p>
          <a:p>
            <a:pPr>
              <a:buFont typeface="Wingdings" panose="05000000000000000000" pitchFamily="2" charset="2"/>
              <a:buChar char="ü"/>
            </a:pPr>
            <a:r>
              <a:rPr lang="en-US" sz="1500" b="1" dirty="0"/>
              <a:t>Bricklayers, Electricians, Millwrights, Boilermakers, Plumbers, Mechanics (including automotive), Diesel Mechanics, Carpenters and Joiners, Welders, Riggers, Fitter </a:t>
            </a:r>
            <a:r>
              <a:rPr lang="en-US" sz="1500" b="1" dirty="0" err="1"/>
              <a:t>andTurners</a:t>
            </a:r>
            <a:r>
              <a:rPr lang="en-US" sz="1500" b="1" dirty="0"/>
              <a:t>, Mechanical Fitters and Pipe Fitters</a:t>
            </a:r>
          </a:p>
          <a:p>
            <a:r>
              <a:rPr lang="en-US" sz="1500" b="1" dirty="0"/>
              <a:t>The highest in demand are the trades within the construction industry.</a:t>
            </a:r>
          </a:p>
          <a:p>
            <a:r>
              <a:rPr lang="en-US" sz="1500" dirty="0"/>
              <a:t>Historically, artisanship has been a male driven industry with less than 10% of artisans being women. </a:t>
            </a:r>
          </a:p>
          <a:p>
            <a:r>
              <a:rPr lang="en-US" sz="1500" dirty="0"/>
              <a:t>However, it is pleasing to see women participating as artisans increasing</a:t>
            </a:r>
          </a:p>
          <a:p>
            <a:r>
              <a:rPr lang="en-US" sz="1500" dirty="0"/>
              <a:t>In 2017, 57% of students that enrolled in a technical and vocational college were female.</a:t>
            </a:r>
          </a:p>
          <a:p>
            <a:pPr marL="0" indent="0">
              <a:buNone/>
            </a:pPr>
            <a:endParaRPr lang="en-ZA" sz="1500" dirty="0"/>
          </a:p>
        </p:txBody>
      </p:sp>
    </p:spTree>
    <p:extLst>
      <p:ext uri="{BB962C8B-B14F-4D97-AF65-F5344CB8AC3E}">
        <p14:creationId xmlns:p14="http://schemas.microsoft.com/office/powerpoint/2010/main" val="256547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748D7-AD91-6A7C-0665-BD167BB285DB}"/>
              </a:ext>
            </a:extLst>
          </p:cNvPr>
          <p:cNvSpPr>
            <a:spLocks noGrp="1"/>
          </p:cNvSpPr>
          <p:nvPr>
            <p:ph type="title"/>
          </p:nvPr>
        </p:nvSpPr>
        <p:spPr>
          <a:xfrm>
            <a:off x="628650" y="934228"/>
            <a:ext cx="7886700" cy="671804"/>
          </a:xfrm>
          <a:solidFill>
            <a:srgbClr val="92D050"/>
          </a:solidFill>
        </p:spPr>
        <p:txBody>
          <a:bodyPr/>
          <a:lstStyle/>
          <a:p>
            <a:pPr algn="ctr"/>
            <a:r>
              <a:rPr lang="en-US" sz="2700" b="1" dirty="0">
                <a:latin typeface="Arial" panose="020B0604020202020204" pitchFamily="34" charset="0"/>
                <a:cs typeface="Arial" panose="020B0604020202020204" pitchFamily="34" charset="0"/>
              </a:rPr>
              <a:t>Aviation Sector and Critical Skills Needed </a:t>
            </a:r>
            <a:endParaRPr lang="en-ZA" sz="2700" b="1"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A2287DA8-B4B4-BE8D-D6D8-DD740FAD20E1}"/>
              </a:ext>
            </a:extLst>
          </p:cNvPr>
          <p:cNvSpPr>
            <a:spLocks noGrp="1"/>
          </p:cNvSpPr>
          <p:nvPr>
            <p:ph idx="1"/>
          </p:nvPr>
        </p:nvSpPr>
        <p:spPr>
          <a:xfrm>
            <a:off x="628650" y="1606033"/>
            <a:ext cx="8104803" cy="4317739"/>
          </a:xfrm>
        </p:spPr>
        <p:txBody>
          <a:bodyPr>
            <a:normAutofit/>
          </a:bodyPr>
          <a:lstStyle/>
          <a:p>
            <a:r>
              <a:rPr lang="en-US" sz="1500" dirty="0"/>
              <a:t>There is a demand for newly qualified aviation personnel (602,000 new pilots, 610,000 new maintenance technicians, 899,000 new cabin crew members will be needed to fly and maintain the global commercial fleet over the next 20 years. </a:t>
            </a:r>
            <a:r>
              <a:rPr lang="en-US" sz="1500" b="1" dirty="0"/>
              <a:t>(Pilot &amp; Technician outlook for 2022 -2041) </a:t>
            </a:r>
          </a:p>
          <a:p>
            <a:pPr marL="0" indent="0">
              <a:buNone/>
            </a:pPr>
            <a:endParaRPr lang="en-US" sz="1500" b="1" dirty="0"/>
          </a:p>
          <a:p>
            <a:r>
              <a:rPr lang="en-US" sz="1500" dirty="0"/>
              <a:t> Projected skills required: </a:t>
            </a:r>
            <a:r>
              <a:rPr lang="en-US" sz="1500" b="1" dirty="0"/>
              <a:t>pilot, aircraft technician and cabin crew demand is wholly dependent on industry's investment in a steady pipeline of newly qualified personnel to replace those who have left or will soon leave the industry </a:t>
            </a:r>
            <a:r>
              <a:rPr lang="en-US" sz="1500" dirty="0"/>
              <a:t>through retirement, recent layoffs and furloughs, and ongoing attrition. </a:t>
            </a:r>
          </a:p>
          <a:p>
            <a:endParaRPr lang="en-US" sz="1500" dirty="0"/>
          </a:p>
          <a:p>
            <a:r>
              <a:rPr lang="en-US" sz="1500" dirty="0"/>
              <a:t>The global aviation industry will need to keep a sharp focus and engage in collective efforts to build a robust, diverse talent pipeline through more educational outreach and recruitment programs, development of new pathways to aviation careers, investment in early-career learning opportunities, </a:t>
            </a:r>
            <a:br>
              <a:rPr lang="en-US" sz="1500" dirty="0"/>
            </a:br>
            <a:endParaRPr lang="en-ZA" sz="1500" dirty="0"/>
          </a:p>
        </p:txBody>
      </p:sp>
    </p:spTree>
    <p:extLst>
      <p:ext uri="{BB962C8B-B14F-4D97-AF65-F5344CB8AC3E}">
        <p14:creationId xmlns:p14="http://schemas.microsoft.com/office/powerpoint/2010/main" val="225184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86195" y="1657350"/>
            <a:ext cx="8077745" cy="4304212"/>
          </a:xfrm>
        </p:spPr>
        <p:txBody>
          <a:bodyPr>
            <a:normAutofit/>
          </a:bodyPr>
          <a:lstStyle/>
          <a:p>
            <a:r>
              <a:rPr lang="en-US" sz="1350" dirty="0">
                <a:latin typeface="+mj-lt"/>
              </a:rPr>
              <a:t>The Future of Jobs Report projects that, by 2025, people and machines will work the same amount of hours. </a:t>
            </a:r>
          </a:p>
          <a:p>
            <a:r>
              <a:rPr lang="en-US" sz="1350" dirty="0">
                <a:latin typeface="+mj-lt"/>
              </a:rPr>
              <a:t>Automation will displace around 85 million jobs – mostly manual and repetitive roles, ranging from assembly factory workers to accountants.</a:t>
            </a:r>
          </a:p>
          <a:p>
            <a:r>
              <a:rPr lang="en-US" sz="1350" dirty="0">
                <a:latin typeface="+mj-lt"/>
              </a:rPr>
              <a:t>The same report predicts that the following skills will be in high demand by 2025:</a:t>
            </a:r>
          </a:p>
          <a:p>
            <a:pPr>
              <a:buFont typeface="Arial" panose="020B0604020202020204" pitchFamily="34" charset="0"/>
              <a:buChar char="•"/>
            </a:pPr>
            <a:r>
              <a:rPr lang="en-US" sz="1350" dirty="0">
                <a:latin typeface="+mj-lt"/>
              </a:rPr>
              <a:t> Data Science &amp; Cloud Computing (Cloud computing goes hand in hand with data science, and cloud computing jobs range from architects and developers to data scientists)</a:t>
            </a:r>
          </a:p>
          <a:p>
            <a:pPr>
              <a:buFont typeface="Arial" panose="020B0604020202020204" pitchFamily="34" charset="0"/>
              <a:buChar char="•"/>
            </a:pPr>
            <a:r>
              <a:rPr lang="en-US" sz="1350" dirty="0">
                <a:latin typeface="+mj-lt"/>
              </a:rPr>
              <a:t>Artificial intelligence (AI) and machine learning (ML)</a:t>
            </a:r>
          </a:p>
          <a:p>
            <a:pPr>
              <a:buFont typeface="Arial" panose="020B0604020202020204" pitchFamily="34" charset="0"/>
              <a:buChar char="•"/>
            </a:pPr>
            <a:r>
              <a:rPr lang="en-US" sz="1350" dirty="0">
                <a:latin typeface="+mj-lt"/>
              </a:rPr>
              <a:t>Big Data Science</a:t>
            </a:r>
          </a:p>
          <a:p>
            <a:pPr>
              <a:buFont typeface="Arial" panose="020B0604020202020204" pitchFamily="34" charset="0"/>
              <a:buChar char="•"/>
            </a:pPr>
            <a:r>
              <a:rPr lang="en-US" sz="1350" dirty="0">
                <a:latin typeface="+mj-lt"/>
              </a:rPr>
              <a:t>Digital Marketing &amp; Strategy</a:t>
            </a:r>
          </a:p>
          <a:p>
            <a:pPr>
              <a:buFont typeface="Arial" panose="020B0604020202020204" pitchFamily="34" charset="0"/>
              <a:buChar char="•"/>
            </a:pPr>
            <a:r>
              <a:rPr lang="en-US" sz="1350" dirty="0">
                <a:latin typeface="+mj-lt"/>
              </a:rPr>
              <a:t>Process Automation</a:t>
            </a:r>
          </a:p>
          <a:p>
            <a:pPr>
              <a:buFont typeface="Arial" panose="020B0604020202020204" pitchFamily="34" charset="0"/>
              <a:buChar char="•"/>
            </a:pPr>
            <a:r>
              <a:rPr lang="en-US" sz="1350" dirty="0">
                <a:latin typeface="+mj-lt"/>
              </a:rPr>
              <a:t>Business development</a:t>
            </a:r>
          </a:p>
          <a:p>
            <a:pPr>
              <a:buFont typeface="Arial" panose="020B0604020202020204" pitchFamily="34" charset="0"/>
              <a:buChar char="•"/>
            </a:pPr>
            <a:r>
              <a:rPr lang="en-US" sz="1350" dirty="0">
                <a:latin typeface="+mj-lt"/>
              </a:rPr>
              <a:t>Digital Transformation</a:t>
            </a:r>
          </a:p>
          <a:p>
            <a:pPr>
              <a:buFont typeface="Arial" panose="020B0604020202020204" pitchFamily="34" charset="0"/>
              <a:buChar char="•"/>
            </a:pPr>
            <a:r>
              <a:rPr lang="en-US" sz="1350" dirty="0">
                <a:latin typeface="+mj-lt"/>
              </a:rPr>
              <a:t>Information Security (including the cybersecurity subset of information security)</a:t>
            </a:r>
          </a:p>
          <a:p>
            <a:pPr>
              <a:buFont typeface="Arial" panose="020B0604020202020204" pitchFamily="34" charset="0"/>
              <a:buChar char="•"/>
            </a:pPr>
            <a:r>
              <a:rPr lang="en-US" sz="1350" dirty="0">
                <a:latin typeface="+mj-lt"/>
              </a:rPr>
              <a:t>Software and Application Development (UX/UI, blockchain programming)</a:t>
            </a:r>
          </a:p>
          <a:p>
            <a:pPr>
              <a:buFont typeface="Arial" panose="020B0604020202020204" pitchFamily="34" charset="0"/>
              <a:buChar char="•"/>
            </a:pPr>
            <a:r>
              <a:rPr lang="en-US" sz="1350" dirty="0">
                <a:latin typeface="+mj-lt"/>
              </a:rPr>
              <a:t>Internet of Things</a:t>
            </a:r>
          </a:p>
          <a:p>
            <a:endParaRPr lang="en-ZA" sz="1350" dirty="0"/>
          </a:p>
        </p:txBody>
      </p:sp>
      <p:sp>
        <p:nvSpPr>
          <p:cNvPr id="5" name="Title 2">
            <a:extLst>
              <a:ext uri="{FF2B5EF4-FFF2-40B4-BE49-F238E27FC236}">
                <a16:creationId xmlns:a16="http://schemas.microsoft.com/office/drawing/2014/main" id="{E4734CB4-64D7-C66E-AD92-43E337A41B47}"/>
              </a:ext>
            </a:extLst>
          </p:cNvPr>
          <p:cNvSpPr>
            <a:spLocks noGrp="1"/>
          </p:cNvSpPr>
          <p:nvPr>
            <p:ph type="title"/>
          </p:nvPr>
        </p:nvSpPr>
        <p:spPr>
          <a:xfrm>
            <a:off x="628650" y="857251"/>
            <a:ext cx="7886700" cy="734785"/>
          </a:xfrm>
          <a:solidFill>
            <a:srgbClr val="92D050"/>
          </a:solidFill>
        </p:spPr>
        <p:txBody>
          <a:bodyPr>
            <a:normAutofit fontScale="90000"/>
          </a:bodyPr>
          <a:lstStyle/>
          <a:p>
            <a:pPr algn="ctr"/>
            <a:r>
              <a:rPr lang="en-US" b="1" dirty="0">
                <a:latin typeface="Arial" panose="020B0604020202020204" pitchFamily="34" charset="0"/>
                <a:cs typeface="Arial" panose="020B0604020202020204" pitchFamily="34" charset="0"/>
              </a:rPr>
              <a:t>I</a:t>
            </a:r>
            <a:r>
              <a:rPr lang="en-ZA" b="1" dirty="0">
                <a:latin typeface="Arial" panose="020B0604020202020204" pitchFamily="34" charset="0"/>
                <a:cs typeface="Arial" panose="020B0604020202020204" pitchFamily="34" charset="0"/>
              </a:rPr>
              <a:t>T Sector and Critical Skills Needed </a:t>
            </a:r>
          </a:p>
        </p:txBody>
      </p:sp>
    </p:spTree>
    <p:extLst>
      <p:ext uri="{BB962C8B-B14F-4D97-AF65-F5344CB8AC3E}">
        <p14:creationId xmlns:p14="http://schemas.microsoft.com/office/powerpoint/2010/main" val="2559808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4734CB4-64D7-C66E-AD92-43E337A41B47}"/>
              </a:ext>
            </a:extLst>
          </p:cNvPr>
          <p:cNvSpPr>
            <a:spLocks noGrp="1"/>
          </p:cNvSpPr>
          <p:nvPr>
            <p:ph type="title"/>
          </p:nvPr>
        </p:nvSpPr>
        <p:spPr>
          <a:xfrm>
            <a:off x="628650" y="857251"/>
            <a:ext cx="7886700" cy="734785"/>
          </a:xfrm>
          <a:solidFill>
            <a:srgbClr val="92D050"/>
          </a:solidFill>
        </p:spPr>
        <p:txBody>
          <a:bodyPr>
            <a:normAutofit/>
          </a:bodyPr>
          <a:lstStyle/>
          <a:p>
            <a:pPr algn="ctr"/>
            <a:r>
              <a:rPr lang="en-US" sz="3000" b="1" dirty="0">
                <a:latin typeface="Arial" panose="020B0604020202020204" pitchFamily="34" charset="0"/>
                <a:cs typeface="Arial" panose="020B0604020202020204" pitchFamily="34" charset="0"/>
              </a:rPr>
              <a:t>Agricultural</a:t>
            </a:r>
            <a:r>
              <a:rPr lang="en-ZA" sz="3000" b="1" dirty="0">
                <a:latin typeface="Arial" panose="020B0604020202020204" pitchFamily="34" charset="0"/>
                <a:cs typeface="Arial" panose="020B0604020202020204" pitchFamily="34" charset="0"/>
              </a:rPr>
              <a:t> Sector and Critical Skills Needed</a:t>
            </a:r>
          </a:p>
        </p:txBody>
      </p:sp>
      <p:sp>
        <p:nvSpPr>
          <p:cNvPr id="6" name="Content Placeholder 5">
            <a:extLst>
              <a:ext uri="{FF2B5EF4-FFF2-40B4-BE49-F238E27FC236}">
                <a16:creationId xmlns:a16="http://schemas.microsoft.com/office/drawing/2014/main" id="{EF38242A-019E-A52B-8B2F-2ED8229563FA}"/>
              </a:ext>
            </a:extLst>
          </p:cNvPr>
          <p:cNvSpPr>
            <a:spLocks noGrp="1"/>
          </p:cNvSpPr>
          <p:nvPr>
            <p:ph idx="1"/>
          </p:nvPr>
        </p:nvSpPr>
        <p:spPr>
          <a:xfrm>
            <a:off x="628650" y="1616528"/>
            <a:ext cx="7936852" cy="4314242"/>
          </a:xfrm>
        </p:spPr>
        <p:txBody>
          <a:bodyPr>
            <a:normAutofit lnSpcReduction="10000"/>
          </a:bodyPr>
          <a:lstStyle/>
          <a:p>
            <a:r>
              <a:rPr lang="en-US" sz="1500" dirty="0"/>
              <a:t>Emerging technologies are changing the role of farmers, agronomists and agricultural intermediaries.</a:t>
            </a:r>
          </a:p>
          <a:p>
            <a:r>
              <a:rPr lang="en-US" sz="1500" dirty="0"/>
              <a:t>Every job in farming will require some reskilling in the coming decade.</a:t>
            </a:r>
          </a:p>
          <a:p>
            <a:r>
              <a:rPr lang="en-US" sz="1500" dirty="0"/>
              <a:t>As the human-robot relationship is defined, data analysis skills will be particularly important.</a:t>
            </a:r>
            <a:br>
              <a:rPr lang="en-US" sz="1500" dirty="0"/>
            </a:br>
            <a:endParaRPr lang="en-US" sz="1500" dirty="0"/>
          </a:p>
          <a:p>
            <a:r>
              <a:rPr lang="en-US" sz="1500" dirty="0"/>
              <a:t>Emerging technologies in the field such as artificial intelligence, computer vision and robotics will play a key role in the ability to improve the productivity and performance needed to feed a growing population. </a:t>
            </a:r>
          </a:p>
          <a:p>
            <a:r>
              <a:rPr lang="en-US" sz="1500" dirty="0"/>
              <a:t>The following skills are in demand in agricultural sector :</a:t>
            </a:r>
          </a:p>
          <a:p>
            <a:pPr>
              <a:buFont typeface="Wingdings" panose="05000000000000000000" pitchFamily="2" charset="2"/>
              <a:buChar char="ü"/>
            </a:pPr>
            <a:r>
              <a:rPr lang="en-ZA" sz="1500" dirty="0"/>
              <a:t>Landscaper </a:t>
            </a:r>
          </a:p>
          <a:p>
            <a:pPr>
              <a:buFont typeface="Wingdings" panose="05000000000000000000" pitchFamily="2" charset="2"/>
              <a:buChar char="ü"/>
            </a:pPr>
            <a:r>
              <a:rPr lang="en-ZA" sz="1500" dirty="0"/>
              <a:t>Horticulturist </a:t>
            </a:r>
          </a:p>
          <a:p>
            <a:pPr>
              <a:buFont typeface="Wingdings" panose="05000000000000000000" pitchFamily="2" charset="2"/>
              <a:buChar char="ü"/>
            </a:pPr>
            <a:r>
              <a:rPr lang="en-ZA" sz="1500" dirty="0"/>
              <a:t>Farming Manager </a:t>
            </a:r>
          </a:p>
          <a:p>
            <a:pPr>
              <a:buFont typeface="Wingdings" panose="05000000000000000000" pitchFamily="2" charset="2"/>
              <a:buChar char="ü"/>
            </a:pPr>
            <a:r>
              <a:rPr lang="en-ZA" sz="1500" dirty="0"/>
              <a:t>Fisheries Manager</a:t>
            </a:r>
          </a:p>
          <a:p>
            <a:pPr>
              <a:buFont typeface="Wingdings" panose="05000000000000000000" pitchFamily="2" charset="2"/>
              <a:buChar char="ü"/>
            </a:pPr>
            <a:r>
              <a:rPr lang="en-ZA" sz="1500" dirty="0"/>
              <a:t>Pest control Specialist</a:t>
            </a:r>
          </a:p>
          <a:p>
            <a:pPr>
              <a:buFont typeface="Wingdings" panose="05000000000000000000" pitchFamily="2" charset="2"/>
              <a:buChar char="ü"/>
            </a:pPr>
            <a:r>
              <a:rPr lang="en-ZA" sz="1500" dirty="0"/>
              <a:t>Arborist</a:t>
            </a:r>
          </a:p>
          <a:p>
            <a:pPr>
              <a:buFont typeface="Wingdings" panose="05000000000000000000" pitchFamily="2" charset="2"/>
              <a:buChar char="ü"/>
            </a:pPr>
            <a:r>
              <a:rPr lang="en-ZA" sz="1500" dirty="0"/>
              <a:t>Agricultural Equipment Representative </a:t>
            </a:r>
          </a:p>
        </p:txBody>
      </p:sp>
    </p:spTree>
    <p:extLst>
      <p:ext uri="{BB962C8B-B14F-4D97-AF65-F5344CB8AC3E}">
        <p14:creationId xmlns:p14="http://schemas.microsoft.com/office/powerpoint/2010/main" val="27028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1B6C-BD8A-0EC7-66BB-3A970B122ECC}"/>
              </a:ext>
            </a:extLst>
          </p:cNvPr>
          <p:cNvSpPr>
            <a:spLocks noGrp="1"/>
          </p:cNvSpPr>
          <p:nvPr>
            <p:ph type="title"/>
          </p:nvPr>
        </p:nvSpPr>
        <p:spPr/>
        <p:txBody>
          <a:bodyPr/>
          <a:lstStyle/>
          <a:p>
            <a:r>
              <a:rPr lang="en-ZA" dirty="0"/>
              <a:t>Table of contents</a:t>
            </a:r>
          </a:p>
        </p:txBody>
      </p:sp>
      <p:graphicFrame>
        <p:nvGraphicFramePr>
          <p:cNvPr id="4" name="Diagram 3">
            <a:extLst>
              <a:ext uri="{FF2B5EF4-FFF2-40B4-BE49-F238E27FC236}">
                <a16:creationId xmlns:a16="http://schemas.microsoft.com/office/drawing/2014/main" id="{3B6E7EEC-730B-25F8-8615-6722D4B92391}"/>
              </a:ext>
            </a:extLst>
          </p:cNvPr>
          <p:cNvGraphicFramePr/>
          <p:nvPr>
            <p:extLst>
              <p:ext uri="{D42A27DB-BD31-4B8C-83A1-F6EECF244321}">
                <p14:modId xmlns:p14="http://schemas.microsoft.com/office/powerpoint/2010/main" val="2413233989"/>
              </p:ext>
            </p:extLst>
          </p:nvPr>
        </p:nvGraphicFramePr>
        <p:xfrm>
          <a:off x="1524000" y="16885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DE34FA6-2F5D-08FF-65F6-55E7A8838A86}"/>
              </a:ext>
            </a:extLst>
          </p:cNvPr>
          <p:cNvSpPr>
            <a:spLocks noGrp="1"/>
          </p:cNvSpPr>
          <p:nvPr>
            <p:ph type="sldNum" sz="quarter" idx="2"/>
          </p:nvPr>
        </p:nvSpPr>
        <p:spPr/>
        <p:txBody>
          <a:bodyPr/>
          <a:lstStyle/>
          <a:p>
            <a:fld id="{86CB4B4D-7CA3-9044-876B-883B54F8677D}" type="slidenum">
              <a:rPr lang="en-ZA" smtClean="0"/>
              <a:t>2</a:t>
            </a:fld>
            <a:endParaRPr lang="en-ZA"/>
          </a:p>
        </p:txBody>
      </p:sp>
    </p:spTree>
    <p:extLst>
      <p:ext uri="{BB962C8B-B14F-4D97-AF65-F5344CB8AC3E}">
        <p14:creationId xmlns:p14="http://schemas.microsoft.com/office/powerpoint/2010/main" val="157337872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7966A1-D043-5343-8A3E-D86CF27CBDA4}"/>
              </a:ext>
            </a:extLst>
          </p:cNvPr>
          <p:cNvSpPr>
            <a:spLocks noGrp="1"/>
          </p:cNvSpPr>
          <p:nvPr>
            <p:ph type="title"/>
          </p:nvPr>
        </p:nvSpPr>
        <p:spPr>
          <a:xfrm>
            <a:off x="381699" y="533400"/>
            <a:ext cx="8305101" cy="946426"/>
          </a:xfrm>
          <a:solidFill>
            <a:srgbClr val="92D050"/>
          </a:solidFill>
        </p:spPr>
        <p:style>
          <a:lnRef idx="3">
            <a:schemeClr val="lt1"/>
          </a:lnRef>
          <a:fillRef idx="1">
            <a:schemeClr val="accent2"/>
          </a:fillRef>
          <a:effectRef idx="1">
            <a:schemeClr val="accent2"/>
          </a:effectRef>
          <a:fontRef idx="minor">
            <a:schemeClr val="lt1"/>
          </a:fontRef>
        </p:style>
        <p:txBody>
          <a:bodyPr>
            <a:normAutofit/>
          </a:bodyPr>
          <a:lstStyle/>
          <a:p>
            <a:pPr algn="ctr"/>
            <a:r>
              <a:rPr lang="en-US" sz="2400" b="1" dirty="0">
                <a:solidFill>
                  <a:srgbClr val="C00000"/>
                </a:solidFill>
              </a:rPr>
              <a:t>BEST PRACTICES ON RESPONSIVENESS AT TVET COLLEGES</a:t>
            </a:r>
          </a:p>
        </p:txBody>
      </p:sp>
      <p:sp>
        <p:nvSpPr>
          <p:cNvPr id="2" name="Text Placeholder 1"/>
          <p:cNvSpPr>
            <a:spLocks noGrp="1"/>
          </p:cNvSpPr>
          <p:nvPr>
            <p:ph type="body" idx="1"/>
          </p:nvPr>
        </p:nvSpPr>
        <p:spPr/>
        <p:txBody>
          <a:bodyPr/>
          <a:lstStyle/>
          <a:p>
            <a:r>
              <a:rPr lang="en-ZA" dirty="0"/>
              <a:t>A random sample of colleges , 1 college per Province considered</a:t>
            </a:r>
          </a:p>
          <a:p>
            <a:r>
              <a:rPr lang="en-ZA" dirty="0"/>
              <a:t>Focus was on how responsive colleges are, considering their different levels</a:t>
            </a:r>
          </a:p>
          <a:p>
            <a:r>
              <a:rPr lang="en-ZA" dirty="0"/>
              <a:t>Intent: To showcase the progress made by colleges on their own and in some cases supported by various stakeholders</a:t>
            </a:r>
          </a:p>
          <a:p>
            <a:r>
              <a:rPr lang="en-ZA" dirty="0"/>
              <a:t>This exercise is meant to assure a good return on invest done as well as the level of expertise and capacity available at colleges</a:t>
            </a:r>
          </a:p>
        </p:txBody>
      </p:sp>
      <p:sp>
        <p:nvSpPr>
          <p:cNvPr id="3" name="Slide Number Placeholder 2">
            <a:extLst>
              <a:ext uri="{FF2B5EF4-FFF2-40B4-BE49-F238E27FC236}">
                <a16:creationId xmlns:a16="http://schemas.microsoft.com/office/drawing/2014/main" id="{FCE131A5-3A8B-E754-8D2B-2B8FE8F54346}"/>
              </a:ext>
            </a:extLst>
          </p:cNvPr>
          <p:cNvSpPr>
            <a:spLocks noGrp="1"/>
          </p:cNvSpPr>
          <p:nvPr>
            <p:ph type="sldNum" sz="quarter" idx="2"/>
          </p:nvPr>
        </p:nvSpPr>
        <p:spPr/>
        <p:txBody>
          <a:bodyPr/>
          <a:lstStyle/>
          <a:p>
            <a:fld id="{86CB4B4D-7CA3-9044-876B-883B54F8677D}" type="slidenum">
              <a:rPr lang="en-ZA" smtClean="0"/>
              <a:t>20</a:t>
            </a:fld>
            <a:endParaRPr lang="en-ZA"/>
          </a:p>
        </p:txBody>
      </p:sp>
    </p:spTree>
    <p:extLst>
      <p:ext uri="{BB962C8B-B14F-4D97-AF65-F5344CB8AC3E}">
        <p14:creationId xmlns:p14="http://schemas.microsoft.com/office/powerpoint/2010/main" val="1125023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54382" y="1511779"/>
            <a:ext cx="8229600" cy="2728917"/>
          </a:xfrm>
        </p:spPr>
        <p:txBody>
          <a:bodyPr>
            <a:noAutofit/>
          </a:bodyPr>
          <a:lstStyle/>
          <a:p>
            <a:pPr algn="ctr"/>
            <a:br>
              <a:rPr lang="en-US" sz="4000" b="1" cap="all" dirty="0">
                <a:solidFill>
                  <a:schemeClr val="tx1"/>
                </a:solidFill>
              </a:rPr>
            </a:br>
            <a:br>
              <a:rPr lang="en-US" sz="4000" b="1" cap="all" dirty="0">
                <a:solidFill>
                  <a:schemeClr val="tx1"/>
                </a:solidFill>
              </a:rPr>
            </a:br>
            <a:br>
              <a:rPr lang="en-US" sz="4000" b="1" cap="all" dirty="0">
                <a:solidFill>
                  <a:schemeClr val="tx1"/>
                </a:solidFill>
              </a:rPr>
            </a:br>
            <a:br>
              <a:rPr lang="en-US" sz="4000" b="1" cap="all" dirty="0">
                <a:solidFill>
                  <a:schemeClr val="tx1"/>
                </a:solidFill>
              </a:rPr>
            </a:br>
            <a:r>
              <a:rPr lang="en-US" sz="4000" b="1" cap="all" dirty="0">
                <a:solidFill>
                  <a:srgbClr val="C00000"/>
                </a:solidFill>
              </a:rPr>
              <a:t>SEDIBENG TVET COLLEGE </a:t>
            </a:r>
            <a:r>
              <a:rPr lang="en-US" b="1" cap="all" dirty="0">
                <a:solidFill>
                  <a:srgbClr val="C00000"/>
                </a:solidFill>
              </a:rPr>
              <a:t>IN GAUTENG PROVINCE</a:t>
            </a:r>
            <a:br>
              <a:rPr lang="en-US" sz="4000" b="1" cap="all" dirty="0">
                <a:solidFill>
                  <a:schemeClr val="tx1"/>
                </a:solidFill>
              </a:rPr>
            </a:br>
            <a:br>
              <a:rPr lang="en-US" sz="4000" b="1" cap="all" dirty="0">
                <a:solidFill>
                  <a:schemeClr val="tx1"/>
                </a:solidFill>
              </a:rPr>
            </a:br>
            <a:br>
              <a:rPr lang="en-US" sz="4000" b="1" cap="all" dirty="0">
                <a:solidFill>
                  <a:schemeClr val="tx1"/>
                </a:solidFill>
              </a:rPr>
            </a:br>
            <a:r>
              <a:rPr lang="en-US" sz="4000" b="1" cap="all" dirty="0">
                <a:solidFill>
                  <a:schemeClr val="tx1"/>
                </a:solidFill>
              </a:rPr>
              <a:t>                                            </a:t>
            </a:r>
            <a:endParaRPr lang="en-US" sz="3200" b="1" cap="all"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6743" y="4530660"/>
            <a:ext cx="2664183" cy="1896020"/>
          </a:xfrm>
          <a:prstGeom prst="rect">
            <a:avLst/>
          </a:prstGeom>
        </p:spPr>
      </p:pic>
      <p:pic>
        <p:nvPicPr>
          <p:cNvPr id="2" name="Picture 1">
            <a:extLst>
              <a:ext uri="{FF2B5EF4-FFF2-40B4-BE49-F238E27FC236}">
                <a16:creationId xmlns:a16="http://schemas.microsoft.com/office/drawing/2014/main" id="{3585A906-3C5C-546A-AEDC-0AD262DA6BA8}"/>
              </a:ext>
            </a:extLst>
          </p:cNvPr>
          <p:cNvPicPr/>
          <p:nvPr/>
        </p:nvPicPr>
        <p:blipFill>
          <a:blip r:embed="rId3" cstate="email">
            <a:extLst>
              <a:ext uri="{28A0092B-C50C-407E-A947-70E740481C1C}">
                <a14:useLocalDpi xmlns:a14="http://schemas.microsoft.com/office/drawing/2010/main"/>
              </a:ext>
            </a:extLst>
          </a:blip>
          <a:srcRect/>
          <a:stretch>
            <a:fillRect/>
          </a:stretch>
        </p:blipFill>
        <p:spPr>
          <a:xfrm>
            <a:off x="297338" y="4823791"/>
            <a:ext cx="3945488" cy="1245287"/>
          </a:xfrm>
          <a:prstGeom prst="rect">
            <a:avLst/>
          </a:prstGeom>
          <a:noFill/>
          <a:ln>
            <a:noFill/>
            <a:prstDash/>
          </a:ln>
        </p:spPr>
      </p:pic>
      <p:sp>
        <p:nvSpPr>
          <p:cNvPr id="3" name="Slide Number Placeholder 2">
            <a:extLst>
              <a:ext uri="{FF2B5EF4-FFF2-40B4-BE49-F238E27FC236}">
                <a16:creationId xmlns:a16="http://schemas.microsoft.com/office/drawing/2014/main" id="{847421CA-54CC-5FD7-33FF-8EA7381D03BC}"/>
              </a:ext>
            </a:extLst>
          </p:cNvPr>
          <p:cNvSpPr>
            <a:spLocks noGrp="1"/>
          </p:cNvSpPr>
          <p:nvPr>
            <p:ph type="sldNum" sz="quarter" idx="2"/>
          </p:nvPr>
        </p:nvSpPr>
        <p:spPr/>
        <p:txBody>
          <a:bodyPr/>
          <a:lstStyle/>
          <a:p>
            <a:fld id="{86CB4B4D-7CA3-9044-876B-883B54F8677D}" type="slidenum">
              <a:rPr lang="en-ZA" smtClean="0"/>
              <a:t>21</a:t>
            </a:fld>
            <a:endParaRPr lang="en-ZA"/>
          </a:p>
        </p:txBody>
      </p:sp>
    </p:spTree>
    <p:extLst>
      <p:ext uri="{BB962C8B-B14F-4D97-AF65-F5344CB8AC3E}">
        <p14:creationId xmlns:p14="http://schemas.microsoft.com/office/powerpoint/2010/main" val="240557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7966A1-D043-5343-8A3E-D86CF27CBDA4}"/>
              </a:ext>
            </a:extLst>
          </p:cNvPr>
          <p:cNvSpPr>
            <a:spLocks noGrp="1"/>
          </p:cNvSpPr>
          <p:nvPr>
            <p:ph type="title"/>
          </p:nvPr>
        </p:nvSpPr>
        <p:spPr>
          <a:xfrm>
            <a:off x="457200" y="533400"/>
            <a:ext cx="8229600" cy="946426"/>
          </a:xfrm>
          <a:solidFill>
            <a:srgbClr val="92D050"/>
          </a:solidFill>
        </p:spPr>
        <p:style>
          <a:lnRef idx="3">
            <a:schemeClr val="lt1"/>
          </a:lnRef>
          <a:fillRef idx="1">
            <a:schemeClr val="accent2"/>
          </a:fillRef>
          <a:effectRef idx="1">
            <a:schemeClr val="accent2"/>
          </a:effectRef>
          <a:fontRef idx="minor">
            <a:schemeClr val="lt1"/>
          </a:fontRef>
        </p:style>
        <p:txBody>
          <a:bodyPr>
            <a:normAutofit/>
          </a:bodyPr>
          <a:lstStyle/>
          <a:p>
            <a:pPr algn="ctr"/>
            <a:r>
              <a:rPr lang="en-US" sz="2400" b="1" dirty="0">
                <a:solidFill>
                  <a:srgbClr val="C00000"/>
                </a:solidFill>
              </a:rPr>
              <a:t>PARTNERSHIP</a:t>
            </a:r>
            <a:r>
              <a:rPr lang="en-US" sz="2400" b="1" dirty="0">
                <a:solidFill>
                  <a:schemeClr val="tx1"/>
                </a:solidFill>
              </a:rPr>
              <a:t> </a:t>
            </a:r>
            <a:r>
              <a:rPr lang="en-US" sz="2400" b="1" dirty="0">
                <a:solidFill>
                  <a:srgbClr val="C00000"/>
                </a:solidFill>
              </a:rPr>
              <a:t>WITH INDUSTRIES</a:t>
            </a:r>
            <a:br>
              <a:rPr lang="en-US" sz="2400" b="1" dirty="0">
                <a:solidFill>
                  <a:schemeClr val="tx1"/>
                </a:solidFill>
              </a:rPr>
            </a:br>
            <a:endParaRPr lang="en-US" sz="2400" b="1" dirty="0">
              <a:solidFill>
                <a:schemeClr val="tx1"/>
              </a:solidFill>
            </a:endParaRPr>
          </a:p>
        </p:txBody>
      </p:sp>
      <p:sp>
        <p:nvSpPr>
          <p:cNvPr id="5" name="Text Placeholder 4"/>
          <p:cNvSpPr>
            <a:spLocks noGrp="1"/>
          </p:cNvSpPr>
          <p:nvPr>
            <p:ph type="body" idx="1"/>
          </p:nvPr>
        </p:nvSpPr>
        <p:spPr>
          <a:xfrm>
            <a:off x="457200" y="1600200"/>
            <a:ext cx="8229600" cy="2459071"/>
          </a:xfrm>
          <a:prstGeom prst="rect">
            <a:avLst/>
          </a:prstGeom>
        </p:spPr>
        <p:txBody>
          <a:bodyPr wrap="square">
            <a:spAutoFit/>
          </a:bodyPr>
          <a:lstStyle/>
          <a:p>
            <a:pPr>
              <a:lnSpc>
                <a:spcPct val="200000"/>
              </a:lnSpc>
            </a:pPr>
            <a:r>
              <a:rPr lang="en-US" sz="2000" dirty="0">
                <a:latin typeface="Arial" panose="020B0604020202020204" pitchFamily="34" charset="0"/>
                <a:cs typeface="Arial" panose="020B0604020202020204" pitchFamily="34" charset="0"/>
              </a:rPr>
              <a:t>The College believes that offering skills </a:t>
            </a:r>
            <a:r>
              <a:rPr lang="en-US" sz="2000" dirty="0" err="1">
                <a:latin typeface="Arial" panose="020B0604020202020204" pitchFamily="34" charset="0"/>
                <a:cs typeface="Arial" panose="020B0604020202020204" pitchFamily="34" charset="0"/>
              </a:rPr>
              <a:t>programmes</a:t>
            </a:r>
            <a:r>
              <a:rPr lang="en-US" sz="2000" dirty="0">
                <a:latin typeface="Arial" panose="020B0604020202020204" pitchFamily="34" charset="0"/>
                <a:cs typeface="Arial" panose="020B0604020202020204" pitchFamily="34" charset="0"/>
              </a:rPr>
              <a:t> in partnership with industries in these two sectors will provide opportunities to grow better relationships that may be extended to increase funding and student placement opportunities.</a:t>
            </a:r>
            <a:endParaRPr lang="en-ZA"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570" y="5217760"/>
            <a:ext cx="1769414" cy="1259239"/>
          </a:xfrm>
          <a:prstGeom prst="rect">
            <a:avLst/>
          </a:prstGeom>
        </p:spPr>
      </p:pic>
      <p:sp>
        <p:nvSpPr>
          <p:cNvPr id="2" name="Slide Number Placeholder 1">
            <a:extLst>
              <a:ext uri="{FF2B5EF4-FFF2-40B4-BE49-F238E27FC236}">
                <a16:creationId xmlns:a16="http://schemas.microsoft.com/office/drawing/2014/main" id="{F851366E-519F-64AD-3FCA-1521A2B98490}"/>
              </a:ext>
            </a:extLst>
          </p:cNvPr>
          <p:cNvSpPr>
            <a:spLocks noGrp="1"/>
          </p:cNvSpPr>
          <p:nvPr>
            <p:ph type="sldNum" sz="quarter" idx="2"/>
          </p:nvPr>
        </p:nvSpPr>
        <p:spPr/>
        <p:txBody>
          <a:bodyPr/>
          <a:lstStyle/>
          <a:p>
            <a:fld id="{86CB4B4D-7CA3-9044-876B-883B54F8677D}" type="slidenum">
              <a:rPr lang="en-ZA" smtClean="0"/>
              <a:t>22</a:t>
            </a:fld>
            <a:endParaRPr lang="en-ZA"/>
          </a:p>
        </p:txBody>
      </p:sp>
    </p:spTree>
    <p:extLst>
      <p:ext uri="{BB962C8B-B14F-4D97-AF65-F5344CB8AC3E}">
        <p14:creationId xmlns:p14="http://schemas.microsoft.com/office/powerpoint/2010/main" val="1713501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7966A1-D043-5343-8A3E-D86CF27CBDA4}"/>
              </a:ext>
            </a:extLst>
          </p:cNvPr>
          <p:cNvSpPr>
            <a:spLocks noGrp="1"/>
          </p:cNvSpPr>
          <p:nvPr>
            <p:ph type="title"/>
          </p:nvPr>
        </p:nvSpPr>
        <p:spPr>
          <a:xfrm>
            <a:off x="457200" y="533400"/>
            <a:ext cx="8229600" cy="917895"/>
          </a:xfrm>
          <a:solidFill>
            <a:srgbClr val="92D050"/>
          </a:solidFill>
        </p:spPr>
        <p:style>
          <a:lnRef idx="3">
            <a:schemeClr val="lt1"/>
          </a:lnRef>
          <a:fillRef idx="1">
            <a:schemeClr val="accent2"/>
          </a:fillRef>
          <a:effectRef idx="1">
            <a:schemeClr val="accent2"/>
          </a:effectRef>
          <a:fontRef idx="minor">
            <a:schemeClr val="lt1"/>
          </a:fontRef>
        </p:style>
        <p:txBody>
          <a:bodyPr>
            <a:normAutofit/>
          </a:bodyPr>
          <a:lstStyle/>
          <a:p>
            <a:pPr algn="ctr"/>
            <a:r>
              <a:rPr lang="en-US" sz="2400" b="1" dirty="0">
                <a:solidFill>
                  <a:srgbClr val="C00000"/>
                </a:solidFill>
              </a:rPr>
              <a:t>APPRENTICESHIP PROGRAMME OFFERED </a:t>
            </a:r>
          </a:p>
        </p:txBody>
      </p:sp>
      <p:graphicFrame>
        <p:nvGraphicFramePr>
          <p:cNvPr id="5" name="Table 4">
            <a:extLst>
              <a:ext uri="{FF2B5EF4-FFF2-40B4-BE49-F238E27FC236}">
                <a16:creationId xmlns:a16="http://schemas.microsoft.com/office/drawing/2014/main" id="{A9D9273B-9DEA-B484-06D1-77F767038B05}"/>
              </a:ext>
            </a:extLst>
          </p:cNvPr>
          <p:cNvGraphicFramePr>
            <a:graphicFrameLocks noGrp="1"/>
          </p:cNvGraphicFramePr>
          <p:nvPr/>
        </p:nvGraphicFramePr>
        <p:xfrm>
          <a:off x="761038" y="1523998"/>
          <a:ext cx="7848600" cy="5025580"/>
        </p:xfrm>
        <a:graphic>
          <a:graphicData uri="http://schemas.openxmlformats.org/drawingml/2006/table">
            <a:tbl>
              <a:tblPr firstRow="1" firstCol="1" bandRow="1"/>
              <a:tblGrid>
                <a:gridCol w="1927103">
                  <a:extLst>
                    <a:ext uri="{9D8B030D-6E8A-4147-A177-3AD203B41FA5}">
                      <a16:colId xmlns:a16="http://schemas.microsoft.com/office/drawing/2014/main" val="2291934165"/>
                    </a:ext>
                  </a:extLst>
                </a:gridCol>
                <a:gridCol w="587514">
                  <a:extLst>
                    <a:ext uri="{9D8B030D-6E8A-4147-A177-3AD203B41FA5}">
                      <a16:colId xmlns:a16="http://schemas.microsoft.com/office/drawing/2014/main" val="4052165570"/>
                    </a:ext>
                  </a:extLst>
                </a:gridCol>
                <a:gridCol w="404094">
                  <a:extLst>
                    <a:ext uri="{9D8B030D-6E8A-4147-A177-3AD203B41FA5}">
                      <a16:colId xmlns:a16="http://schemas.microsoft.com/office/drawing/2014/main" val="1098191485"/>
                    </a:ext>
                  </a:extLst>
                </a:gridCol>
                <a:gridCol w="488978">
                  <a:extLst>
                    <a:ext uri="{9D8B030D-6E8A-4147-A177-3AD203B41FA5}">
                      <a16:colId xmlns:a16="http://schemas.microsoft.com/office/drawing/2014/main" val="626314102"/>
                    </a:ext>
                  </a:extLst>
                </a:gridCol>
                <a:gridCol w="488978">
                  <a:extLst>
                    <a:ext uri="{9D8B030D-6E8A-4147-A177-3AD203B41FA5}">
                      <a16:colId xmlns:a16="http://schemas.microsoft.com/office/drawing/2014/main" val="3680811426"/>
                    </a:ext>
                  </a:extLst>
                </a:gridCol>
                <a:gridCol w="1348614">
                  <a:extLst>
                    <a:ext uri="{9D8B030D-6E8A-4147-A177-3AD203B41FA5}">
                      <a16:colId xmlns:a16="http://schemas.microsoft.com/office/drawing/2014/main" val="3292895209"/>
                    </a:ext>
                  </a:extLst>
                </a:gridCol>
                <a:gridCol w="1348614">
                  <a:extLst>
                    <a:ext uri="{9D8B030D-6E8A-4147-A177-3AD203B41FA5}">
                      <a16:colId xmlns:a16="http://schemas.microsoft.com/office/drawing/2014/main" val="1834956433"/>
                    </a:ext>
                  </a:extLst>
                </a:gridCol>
                <a:gridCol w="480446">
                  <a:extLst>
                    <a:ext uri="{9D8B030D-6E8A-4147-A177-3AD203B41FA5}">
                      <a16:colId xmlns:a16="http://schemas.microsoft.com/office/drawing/2014/main" val="690012449"/>
                    </a:ext>
                  </a:extLst>
                </a:gridCol>
                <a:gridCol w="480446">
                  <a:extLst>
                    <a:ext uri="{9D8B030D-6E8A-4147-A177-3AD203B41FA5}">
                      <a16:colId xmlns:a16="http://schemas.microsoft.com/office/drawing/2014/main" val="3657797651"/>
                    </a:ext>
                  </a:extLst>
                </a:gridCol>
                <a:gridCol w="293813">
                  <a:extLst>
                    <a:ext uri="{9D8B030D-6E8A-4147-A177-3AD203B41FA5}">
                      <a16:colId xmlns:a16="http://schemas.microsoft.com/office/drawing/2014/main" val="3630735277"/>
                    </a:ext>
                  </a:extLst>
                </a:gridCol>
              </a:tblGrid>
              <a:tr h="191523">
                <a:tc gridSpan="2">
                  <a:txBody>
                    <a:bodyPr/>
                    <a:lstStyle/>
                    <a:p>
                      <a:pPr algn="ctr" fontAlgn="ctr">
                        <a:lnSpc>
                          <a:spcPct val="107000"/>
                        </a:lnSpc>
                        <a:spcBef>
                          <a:spcPts val="0"/>
                        </a:spcBef>
                        <a:spcAft>
                          <a:spcPts val="800"/>
                        </a:spcAft>
                      </a:pPr>
                      <a:r>
                        <a:rPr lang="en-ZA" sz="12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No. of Learners Approved:</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l" fontAlgn="ctr">
                        <a:lnSpc>
                          <a:spcPct val="107000"/>
                        </a:lnSpc>
                        <a:spcBef>
                          <a:spcPts val="0"/>
                        </a:spcBef>
                        <a:spcAft>
                          <a:spcPts val="800"/>
                        </a:spcAft>
                      </a:pPr>
                      <a:r>
                        <a:rPr lang="en-ZA" sz="1200" b="1" i="0" u="none" strike="noStrike">
                          <a:effectLst/>
                          <a:latin typeface="Arial" panose="020B0604020202020204" pitchFamily="34" charset="0"/>
                          <a:ea typeface="Times New Roman" panose="02020603050405020304" pitchFamily="18" charset="0"/>
                          <a:cs typeface="Times New Roman" panose="02020603050405020304" pitchFamily="18" charset="0"/>
                        </a:rPr>
                        <a:t>488</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4">
                  <a:txBody>
                    <a:bodyPr/>
                    <a:lstStyle/>
                    <a:p>
                      <a:pPr algn="ctr" fontAlgn="ctr">
                        <a:lnSpc>
                          <a:spcPct val="107000"/>
                        </a:lnSpc>
                        <a:spcBef>
                          <a:spcPts val="0"/>
                        </a:spcBef>
                        <a:spcAft>
                          <a:spcPts val="800"/>
                        </a:spcAft>
                      </a:pPr>
                      <a:r>
                        <a:rPr lang="en-ZA" sz="12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No. of Learners Reported:</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tc gridSpan="2">
                  <a:txBody>
                    <a:bodyPr/>
                    <a:lstStyle/>
                    <a:p>
                      <a:pPr algn="l" fontAlgn="ctr">
                        <a:lnSpc>
                          <a:spcPct val="107000"/>
                        </a:lnSpc>
                        <a:spcBef>
                          <a:spcPts val="0"/>
                        </a:spcBef>
                        <a:spcAft>
                          <a:spcPts val="800"/>
                        </a:spcAft>
                      </a:pPr>
                      <a:r>
                        <a:rPr lang="en-ZA" sz="1200" b="1" i="0" u="none" strike="noStrike">
                          <a:effectLst/>
                          <a:latin typeface="Arial" panose="020B0604020202020204" pitchFamily="34" charset="0"/>
                          <a:ea typeface="Times New Roman" panose="02020603050405020304" pitchFamily="18" charset="0"/>
                          <a:cs typeface="Times New Roman" panose="02020603050405020304" pitchFamily="18" charset="0"/>
                        </a:rPr>
                        <a:t>251</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extLst>
                  <a:ext uri="{0D108BD9-81ED-4DB2-BD59-A6C34878D82A}">
                    <a16:rowId xmlns:a16="http://schemas.microsoft.com/office/drawing/2014/main" val="2021069169"/>
                  </a:ext>
                </a:extLst>
              </a:tr>
              <a:tr h="514653">
                <a:tc>
                  <a:txBody>
                    <a:bodyPr/>
                    <a:lstStyle/>
                    <a:p>
                      <a:pPr algn="ctr" fontAlgn="ctr">
                        <a:lnSpc>
                          <a:spcPct val="107000"/>
                        </a:lnSpc>
                        <a:spcBef>
                          <a:spcPts val="0"/>
                        </a:spcBef>
                        <a:spcAft>
                          <a:spcPts val="800"/>
                        </a:spcAft>
                      </a:pPr>
                      <a:r>
                        <a:rPr lang="en-ZA" sz="12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TRADE</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APPROVED</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ENROLLED</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DROP -OUTS</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COMPLETED</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Awaiting  Trade-Test/</a:t>
                      </a:r>
                      <a:endParaRPr lang="en-ZA" sz="1200" b="0" i="0" u="none" strike="noStrike">
                        <a:effectLst/>
                        <a:latin typeface="Arial" panose="020B0604020202020204" pitchFamily="34" charset="0"/>
                      </a:endParaRPr>
                    </a:p>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Placement</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rowSpan="10">
                  <a:txBody>
                    <a:bodyPr/>
                    <a:lstStyle/>
                    <a:p>
                      <a:pPr algn="l" fontAlgn="ctr">
                        <a:lnSpc>
                          <a:spcPct val="107000"/>
                        </a:lnSpc>
                        <a:spcBef>
                          <a:spcPts val="0"/>
                        </a:spcBef>
                        <a:spcAft>
                          <a:spcPts val="0"/>
                        </a:spcAft>
                      </a:pP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384212"/>
                  </a:ext>
                </a:extLst>
              </a:tr>
              <a:tr h="191523">
                <a:tc>
                  <a:txBody>
                    <a:bodyPr/>
                    <a:lstStyle/>
                    <a:p>
                      <a:pPr algn="l"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Electrical </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106</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107</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1001711244"/>
                  </a:ext>
                </a:extLst>
              </a:tr>
              <a:tr h="191523">
                <a:tc>
                  <a:txBody>
                    <a:bodyPr/>
                    <a:lstStyle/>
                    <a:p>
                      <a:pPr algn="l"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Fitting &amp; Turning</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3099418296"/>
                  </a:ext>
                </a:extLst>
              </a:tr>
              <a:tr h="278251">
                <a:tc>
                  <a:txBody>
                    <a:bodyPr/>
                    <a:lstStyle/>
                    <a:p>
                      <a:pPr algn="l"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Panel Beating &amp; Spray Painting</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2181083417"/>
                  </a:ext>
                </a:extLst>
              </a:tr>
              <a:tr h="191523">
                <a:tc>
                  <a:txBody>
                    <a:bodyPr/>
                    <a:lstStyle/>
                    <a:p>
                      <a:pPr algn="l"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Administration</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h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1603189423"/>
                  </a:ext>
                </a:extLst>
              </a:tr>
              <a:tr h="191523">
                <a:tc>
                  <a:txBody>
                    <a:bodyPr/>
                    <a:lstStyle/>
                    <a:p>
                      <a:pPr algn="l"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Business Management</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en-ZA"/>
                    </a:p>
                  </a:txBody>
                  <a:tcPr/>
                </a:tc>
                <a:tc hMerge="1" v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2499182130"/>
                  </a:ext>
                </a:extLst>
              </a:tr>
              <a:tr h="191523">
                <a:tc>
                  <a:txBody>
                    <a:bodyPr/>
                    <a:lstStyle/>
                    <a:p>
                      <a:pPr algn="l"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Hospitality</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en-ZA"/>
                    </a:p>
                  </a:txBody>
                  <a:tcPr/>
                </a:tc>
                <a:tc hMerge="1" v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3297481195"/>
                  </a:ext>
                </a:extLst>
              </a:tr>
              <a:tr h="278251">
                <a:tc>
                  <a:txBody>
                    <a:bodyPr/>
                    <a:lstStyle/>
                    <a:p>
                      <a:pPr algn="l"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Human Resource Management</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en-ZA"/>
                    </a:p>
                  </a:txBody>
                  <a:tcPr/>
                </a:tc>
                <a:tc hMerge="1" v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2823665195"/>
                  </a:ext>
                </a:extLst>
              </a:tr>
              <a:tr h="191523">
                <a:tc>
                  <a:txBody>
                    <a:bodyPr/>
                    <a:lstStyle/>
                    <a:p>
                      <a:pPr algn="l"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Marketing </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en-ZA"/>
                    </a:p>
                  </a:txBody>
                  <a:tcPr/>
                </a:tc>
                <a:tc hMerge="1" vMerge="1">
                  <a:txBody>
                    <a:bodyPr/>
                    <a:lstStyle/>
                    <a:p>
                      <a:endParaRPr lang="en-ZA"/>
                    </a:p>
                  </a:txBody>
                  <a:tcPr/>
                </a:tc>
                <a:tc gridSpan="2">
                  <a:txBody>
                    <a:bodyPr/>
                    <a:lstStyle/>
                    <a:p>
                      <a:pPr algn="ctr"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1461973323"/>
                  </a:ext>
                </a:extLst>
              </a:tr>
              <a:tr h="191523">
                <a:tc>
                  <a:txBody>
                    <a:bodyPr/>
                    <a:lstStyle/>
                    <a:p>
                      <a:pPr indent="256032" algn="l"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TOTALS</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246</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ctr" fontAlgn="ctr">
                        <a:lnSpc>
                          <a:spcPct val="107000"/>
                        </a:lnSpc>
                        <a:spcBef>
                          <a:spcPts val="0"/>
                        </a:spcBef>
                        <a:spcAft>
                          <a:spcPts val="800"/>
                        </a:spcAft>
                      </a:pPr>
                      <a:r>
                        <a:rPr lang="en-ZA" sz="12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251</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112</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881290196"/>
                  </a:ext>
                </a:extLst>
              </a:tr>
              <a:tr h="191523">
                <a:tc gridSpan="10">
                  <a:txBody>
                    <a:bodyPr/>
                    <a:lstStyle/>
                    <a:p>
                      <a:pPr algn="l"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following programmes were not implemented due to non/ Expired Accreditation:</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115152722"/>
                  </a:ext>
                </a:extLst>
              </a:tr>
              <a:tr h="314712">
                <a:tc>
                  <a:txBody>
                    <a:bodyPr/>
                    <a:lstStyle/>
                    <a:p>
                      <a:pPr algn="l"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TRADE</a:t>
                      </a:r>
                      <a:endParaRPr lang="en-ZA" sz="1200" b="0" i="0" u="none" strike="noStrike">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APPROVED NO.</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l" fontAlgn="ctr">
                        <a:lnSpc>
                          <a:spcPct val="107000"/>
                        </a:lnSpc>
                        <a:spcBef>
                          <a:spcPts val="0"/>
                        </a:spcBef>
                        <a:spcAft>
                          <a:spcPts val="0"/>
                        </a:spcAft>
                      </a:pP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ZA"/>
                    </a:p>
                  </a:txBody>
                  <a:tcPr/>
                </a:tc>
                <a:tc rowSpan="4" gridSpan="5">
                  <a:txBody>
                    <a:bodyPr/>
                    <a:lstStyle/>
                    <a:p>
                      <a:pPr algn="ctr" fontAlgn="ctr">
                        <a:lnSpc>
                          <a:spcPct val="107000"/>
                        </a:lnSpc>
                        <a:spcBef>
                          <a:spcPts val="0"/>
                        </a:spcBef>
                        <a:spcAft>
                          <a:spcPts val="800"/>
                        </a:spcAft>
                      </a:pPr>
                      <a:r>
                        <a:rPr lang="en-ZA" sz="12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NB:</a:t>
                      </a: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There is a discrepancy of 5 learners in the reported numbers above. This is due to the fact that the college enrolled more learners in the Electrical Engineering and Fitting and Turning trades. </a:t>
                      </a: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n-ZA"/>
                    </a:p>
                  </a:txBody>
                  <a:tcPr/>
                </a:tc>
                <a:tc rowSpan="4" hMerge="1">
                  <a:txBody>
                    <a:bodyPr/>
                    <a:lstStyle/>
                    <a:p>
                      <a:endParaRPr lang="en-ZA"/>
                    </a:p>
                  </a:txBody>
                  <a:tcPr/>
                </a:tc>
                <a:tc rowSpan="4" hMerge="1">
                  <a:txBody>
                    <a:bodyPr/>
                    <a:lstStyle/>
                    <a:p>
                      <a:endParaRPr lang="en-ZA"/>
                    </a:p>
                  </a:txBody>
                  <a:tcPr/>
                </a:tc>
                <a:tc rowSpan="4" hMerge="1">
                  <a:txBody>
                    <a:bodyPr/>
                    <a:lstStyle/>
                    <a:p>
                      <a:endParaRPr lang="en-ZA"/>
                    </a:p>
                  </a:txBody>
                  <a:tcPr/>
                </a:tc>
                <a:extLst>
                  <a:ext uri="{0D108BD9-81ED-4DB2-BD59-A6C34878D82A}">
                    <a16:rowId xmlns:a16="http://schemas.microsoft.com/office/drawing/2014/main" val="1459497137"/>
                  </a:ext>
                </a:extLst>
              </a:tr>
              <a:tr h="309677">
                <a:tc>
                  <a:txBody>
                    <a:bodyPr/>
                    <a:lstStyle/>
                    <a:p>
                      <a:pPr algn="l"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Beauty and Nail Technology</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l" fontAlgn="ctr">
                        <a:lnSpc>
                          <a:spcPct val="107000"/>
                        </a:lnSpc>
                        <a:spcBef>
                          <a:spcPts val="0"/>
                        </a:spcBef>
                        <a:spcAft>
                          <a:spcPts val="0"/>
                        </a:spcAft>
                      </a:pP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ZA"/>
                    </a:p>
                  </a:txBody>
                  <a:tcPr/>
                </a:tc>
                <a:tc gridSpan="5" vMerge="1">
                  <a:txBody>
                    <a:bodyPr/>
                    <a:lstStyle/>
                    <a:p>
                      <a:endParaRPr lang="en-ZA"/>
                    </a:p>
                  </a:txBody>
                  <a:tcPr/>
                </a:tc>
                <a:tc hMerge="1" vMerge="1">
                  <a:txBody>
                    <a:bodyPr/>
                    <a:lstStyle/>
                    <a:p>
                      <a:endParaRPr lang="en-ZA"/>
                    </a:p>
                  </a:txBody>
                  <a:tcPr/>
                </a:tc>
                <a:tc hMerge="1" vMerge="1">
                  <a:txBody>
                    <a:bodyPr/>
                    <a:lstStyle/>
                    <a:p>
                      <a:endParaRPr lang="en-ZA"/>
                    </a:p>
                  </a:txBody>
                  <a:tcPr/>
                </a:tc>
                <a:tc hMerge="1" vMerge="1">
                  <a:txBody>
                    <a:bodyPr/>
                    <a:lstStyle/>
                    <a:p>
                      <a:endParaRPr lang="en-ZA"/>
                    </a:p>
                  </a:txBody>
                  <a:tcPr/>
                </a:tc>
                <a:tc hMerge="1" vMerge="1">
                  <a:txBody>
                    <a:bodyPr/>
                    <a:lstStyle/>
                    <a:p>
                      <a:endParaRPr lang="en-ZA"/>
                    </a:p>
                  </a:txBody>
                  <a:tcPr/>
                </a:tc>
                <a:extLst>
                  <a:ext uri="{0D108BD9-81ED-4DB2-BD59-A6C34878D82A}">
                    <a16:rowId xmlns:a16="http://schemas.microsoft.com/office/drawing/2014/main" val="2341726418"/>
                  </a:ext>
                </a:extLst>
              </a:tr>
              <a:tr h="309677">
                <a:tc>
                  <a:txBody>
                    <a:bodyPr/>
                    <a:lstStyle/>
                    <a:p>
                      <a:pPr algn="l" fontAlgn="ctr">
                        <a:lnSpc>
                          <a:spcPct val="107000"/>
                        </a:lnSpc>
                        <a:spcBef>
                          <a:spcPts val="0"/>
                        </a:spcBef>
                        <a:spcAft>
                          <a:spcPts val="800"/>
                        </a:spcAft>
                      </a:pPr>
                      <a:r>
                        <a:rPr lang="en-ZA" sz="12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Basic First Aid</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l" fontAlgn="ctr">
                        <a:lnSpc>
                          <a:spcPct val="107000"/>
                        </a:lnSpc>
                        <a:spcBef>
                          <a:spcPts val="0"/>
                        </a:spcBef>
                        <a:spcAft>
                          <a:spcPts val="0"/>
                        </a:spcAft>
                      </a:pP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ZA"/>
                    </a:p>
                  </a:txBody>
                  <a:tcPr/>
                </a:tc>
                <a:tc gridSpan="5" vMerge="1">
                  <a:txBody>
                    <a:bodyPr/>
                    <a:lstStyle/>
                    <a:p>
                      <a:endParaRPr lang="en-ZA"/>
                    </a:p>
                  </a:txBody>
                  <a:tcPr/>
                </a:tc>
                <a:tc hMerge="1" vMerge="1">
                  <a:txBody>
                    <a:bodyPr/>
                    <a:lstStyle/>
                    <a:p>
                      <a:endParaRPr lang="en-ZA"/>
                    </a:p>
                  </a:txBody>
                  <a:tcPr/>
                </a:tc>
                <a:tc hMerge="1" vMerge="1">
                  <a:txBody>
                    <a:bodyPr/>
                    <a:lstStyle/>
                    <a:p>
                      <a:endParaRPr lang="en-ZA"/>
                    </a:p>
                  </a:txBody>
                  <a:tcPr/>
                </a:tc>
                <a:tc hMerge="1" vMerge="1">
                  <a:txBody>
                    <a:bodyPr/>
                    <a:lstStyle/>
                    <a:p>
                      <a:endParaRPr lang="en-ZA"/>
                    </a:p>
                  </a:txBody>
                  <a:tcPr/>
                </a:tc>
                <a:tc hMerge="1" vMerge="1">
                  <a:txBody>
                    <a:bodyPr/>
                    <a:lstStyle/>
                    <a:p>
                      <a:endParaRPr lang="en-ZA"/>
                    </a:p>
                  </a:txBody>
                  <a:tcPr/>
                </a:tc>
                <a:extLst>
                  <a:ext uri="{0D108BD9-81ED-4DB2-BD59-A6C34878D82A}">
                    <a16:rowId xmlns:a16="http://schemas.microsoft.com/office/drawing/2014/main" val="1984098659"/>
                  </a:ext>
                </a:extLst>
              </a:tr>
              <a:tr h="309677">
                <a:tc>
                  <a:txBody>
                    <a:bodyPr/>
                    <a:lstStyle/>
                    <a:p>
                      <a:pPr indent="256032" algn="l" fontAlgn="ctr">
                        <a:lnSpc>
                          <a:spcPct val="107000"/>
                        </a:lnSpc>
                        <a:spcBef>
                          <a:spcPts val="0"/>
                        </a:spcBef>
                        <a:spcAft>
                          <a:spcPts val="800"/>
                        </a:spcAft>
                      </a:pPr>
                      <a:r>
                        <a:rPr lang="en-ZA" sz="12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TOTALS</a:t>
                      </a:r>
                      <a:endParaRPr lang="en-ZA" sz="1200" b="0" i="0" u="none" strike="noStrike" dirty="0">
                        <a:effectLst/>
                        <a:latin typeface="Arial" panose="020B0604020202020204" pitchFamily="34" charset="0"/>
                      </a:endParaRPr>
                    </a:p>
                  </a:txBody>
                  <a:tcPr marL="25890" marR="25890" marT="35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07000"/>
                        </a:lnSpc>
                        <a:spcBef>
                          <a:spcPts val="0"/>
                        </a:spcBef>
                        <a:spcAft>
                          <a:spcPts val="800"/>
                        </a:spcAft>
                      </a:pPr>
                      <a:r>
                        <a:rPr lang="en-ZA" sz="1200" b="1"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242</a:t>
                      </a:r>
                      <a:endParaRPr lang="en-ZA" sz="1200" b="0" i="0" u="none" strike="noStrike">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l" fontAlgn="ctr">
                        <a:lnSpc>
                          <a:spcPct val="107000"/>
                        </a:lnSpc>
                        <a:spcBef>
                          <a:spcPts val="0"/>
                        </a:spcBef>
                        <a:spcAft>
                          <a:spcPts val="0"/>
                        </a:spcAft>
                      </a:pPr>
                      <a:endParaRPr lang="en-ZA" sz="1200" b="0" i="0" u="none" strike="noStrike" dirty="0">
                        <a:effectLst/>
                        <a:latin typeface="Arial" panose="020B0604020202020204" pitchFamily="34" charset="0"/>
                      </a:endParaRPr>
                    </a:p>
                  </a:txBody>
                  <a:tcPr marL="34520" marR="34520" marT="17259" marB="172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ZA"/>
                    </a:p>
                  </a:txBody>
                  <a:tcPr/>
                </a:tc>
                <a:tc gridSpan="5" vMerge="1">
                  <a:txBody>
                    <a:bodyPr/>
                    <a:lstStyle/>
                    <a:p>
                      <a:endParaRPr lang="en-ZA"/>
                    </a:p>
                  </a:txBody>
                  <a:tcPr/>
                </a:tc>
                <a:tc hMerge="1" vMerge="1">
                  <a:txBody>
                    <a:bodyPr/>
                    <a:lstStyle/>
                    <a:p>
                      <a:endParaRPr lang="en-ZA"/>
                    </a:p>
                  </a:txBody>
                  <a:tcPr/>
                </a:tc>
                <a:tc hMerge="1" vMerge="1">
                  <a:txBody>
                    <a:bodyPr/>
                    <a:lstStyle/>
                    <a:p>
                      <a:endParaRPr lang="en-ZA"/>
                    </a:p>
                  </a:txBody>
                  <a:tcPr/>
                </a:tc>
                <a:tc hMerge="1" vMerge="1">
                  <a:txBody>
                    <a:bodyPr/>
                    <a:lstStyle/>
                    <a:p>
                      <a:endParaRPr lang="en-ZA"/>
                    </a:p>
                  </a:txBody>
                  <a:tcPr/>
                </a:tc>
                <a:tc hMerge="1" vMerge="1">
                  <a:txBody>
                    <a:bodyPr/>
                    <a:lstStyle/>
                    <a:p>
                      <a:endParaRPr lang="en-ZA"/>
                    </a:p>
                  </a:txBody>
                  <a:tcPr/>
                </a:tc>
                <a:extLst>
                  <a:ext uri="{0D108BD9-81ED-4DB2-BD59-A6C34878D82A}">
                    <a16:rowId xmlns:a16="http://schemas.microsoft.com/office/drawing/2014/main" val="3871416938"/>
                  </a:ext>
                </a:extLst>
              </a:tr>
            </a:tbl>
          </a:graphicData>
        </a:graphic>
      </p:graphicFrame>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4682" y="334038"/>
            <a:ext cx="1767993" cy="1255885"/>
          </a:xfrm>
          <a:prstGeom prst="rect">
            <a:avLst/>
          </a:prstGeom>
        </p:spPr>
      </p:pic>
      <p:sp>
        <p:nvSpPr>
          <p:cNvPr id="2" name="Slide Number Placeholder 1">
            <a:extLst>
              <a:ext uri="{FF2B5EF4-FFF2-40B4-BE49-F238E27FC236}">
                <a16:creationId xmlns:a16="http://schemas.microsoft.com/office/drawing/2014/main" id="{2A417C79-C951-1ACA-E9FA-A0F84EC266AF}"/>
              </a:ext>
            </a:extLst>
          </p:cNvPr>
          <p:cNvSpPr>
            <a:spLocks noGrp="1"/>
          </p:cNvSpPr>
          <p:nvPr>
            <p:ph type="sldNum" sz="quarter" idx="2"/>
          </p:nvPr>
        </p:nvSpPr>
        <p:spPr/>
        <p:txBody>
          <a:bodyPr/>
          <a:lstStyle/>
          <a:p>
            <a:fld id="{86CB4B4D-7CA3-9044-876B-883B54F8677D}" type="slidenum">
              <a:rPr lang="en-ZA" smtClean="0"/>
              <a:t>23</a:t>
            </a:fld>
            <a:endParaRPr lang="en-ZA"/>
          </a:p>
        </p:txBody>
      </p:sp>
    </p:spTree>
    <p:extLst>
      <p:ext uri="{BB962C8B-B14F-4D97-AF65-F5344CB8AC3E}">
        <p14:creationId xmlns:p14="http://schemas.microsoft.com/office/powerpoint/2010/main" val="3917481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9849" y="6419790"/>
            <a:ext cx="3919411" cy="3276998"/>
          </a:xfrm>
        </p:spPr>
        <p:txBody>
          <a:bodyPr>
            <a:normAutofit/>
          </a:bodyPr>
          <a:lstStyle/>
          <a:p>
            <a:pPr marL="1371600" lvl="3" indent="0" algn="just">
              <a:buNone/>
            </a:pPr>
            <a:endParaRPr lang="en-ZA" sz="3200" dirty="0">
              <a:latin typeface="Arial" panose="020B0604020202020204" pitchFamily="34" charset="0"/>
              <a:cs typeface="Arial" panose="020B0604020202020204" pitchFamily="34" charset="0"/>
            </a:endParaRPr>
          </a:p>
          <a:p>
            <a:pPr algn="just"/>
            <a:endParaRPr lang="en-US" sz="5600" dirty="0">
              <a:latin typeface="Arial" panose="020B0604020202020204" pitchFamily="34" charset="0"/>
              <a:cs typeface="Arial" panose="020B0604020202020204" pitchFamily="34" charset="0"/>
            </a:endParaRPr>
          </a:p>
          <a:p>
            <a:pPr algn="just">
              <a:buNone/>
            </a:pPr>
            <a:endParaRPr lang="en-US" sz="5600" dirty="0">
              <a:latin typeface="Arial" panose="020B0604020202020204" pitchFamily="34" charset="0"/>
              <a:cs typeface="Arial" panose="020B0604020202020204" pitchFamily="34" charset="0"/>
            </a:endParaRPr>
          </a:p>
        </p:txBody>
      </p:sp>
      <p:pic>
        <p:nvPicPr>
          <p:cNvPr id="2050" name="Picture 2" descr="HIGHER EDUCATION SUPPORT &#10;The Technical Education for Communities programme at the Sedibeng Technical and Vocational Education and Training College, in Gauteng is supported by the Department of Higher Education and Training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409" y="2577700"/>
            <a:ext cx="4006574"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18542" y="1479712"/>
            <a:ext cx="8153510" cy="923330"/>
          </a:xfrm>
          <a:prstGeom prst="rect">
            <a:avLst/>
          </a:prstGeom>
        </p:spPr>
        <p:txBody>
          <a:bodyPr wrap="square">
            <a:spAutoFit/>
          </a:bodyPr>
          <a:lstStyle/>
          <a:p>
            <a:pPr algn="just">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The </a:t>
            </a:r>
            <a:r>
              <a:rPr lang="en-ZA" dirty="0">
                <a:latin typeface="Arial" panose="020B0604020202020204" pitchFamily="34" charset="0"/>
                <a:ea typeface="Times New Roman" panose="02020603050405020304" pitchFamily="18" charset="0"/>
                <a:cs typeface="Times New Roman" panose="02020603050405020304" pitchFamily="18" charset="0"/>
              </a:rPr>
              <a:t>Cummins and Komatsu have a Technical Education for Communities (TEC) programme at the Sedibeng Technical and Vocational Education and Training (TVET) College.</a:t>
            </a:r>
            <a:endParaRPr lang="en-ZA"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E70C7092-C865-73C2-B99B-3B3D232A78AC}"/>
              </a:ext>
            </a:extLst>
          </p:cNvPr>
          <p:cNvSpPr txBox="1">
            <a:spLocks/>
          </p:cNvSpPr>
          <p:nvPr/>
        </p:nvSpPr>
        <p:spPr>
          <a:xfrm>
            <a:off x="518542" y="528186"/>
            <a:ext cx="8111319" cy="769441"/>
          </a:xfrm>
          <a:prstGeom prst="rect">
            <a:avLst/>
          </a:prstGeom>
          <a:solidFill>
            <a:srgbClr val="92D050"/>
          </a:solidFill>
          <a:ln/>
        </p:spPr>
        <p:style>
          <a:lnRef idx="3">
            <a:schemeClr val="lt1"/>
          </a:lnRef>
          <a:fillRef idx="1">
            <a:schemeClr val="accent2"/>
          </a:fillRef>
          <a:effectRef idx="1">
            <a:schemeClr val="accent2"/>
          </a:effectRef>
          <a:fontRef idx="minor">
            <a:schemeClr val="lt1"/>
          </a:fontRef>
        </p:style>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spcBef>
                <a:spcPts val="0"/>
              </a:spcBef>
              <a:defRPr/>
            </a:pPr>
            <a:r>
              <a:rPr lang="en-ZA" sz="2400" b="1" kern="0" dirty="0">
                <a:solidFill>
                  <a:srgbClr val="C00000"/>
                </a:solidFill>
                <a:latin typeface="Century Gothic" panose="020B0502020202020204" pitchFamily="34" charset="0"/>
                <a:cs typeface="Times New Roman" panose="02020603050405020304" pitchFamily="18" charset="0"/>
              </a:rPr>
              <a:t>INTERNATIONAL PARTNERSHIPS </a:t>
            </a:r>
          </a:p>
          <a:p>
            <a:pPr defTabSz="914400">
              <a:spcBef>
                <a:spcPts val="0"/>
              </a:spcBef>
              <a:defRPr/>
            </a:pPr>
            <a:endParaRPr lang="en-ZA" sz="2000" b="1" kern="0" dirty="0">
              <a:solidFill>
                <a:srgbClr val="C00000"/>
              </a:solidFill>
              <a:latin typeface="Trebuchet MS" panose="020B0603020202020204"/>
              <a:ea typeface="+mn-ea"/>
              <a:cs typeface="Calibri" pitchFamily="34"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66" y="5839025"/>
            <a:ext cx="1127858" cy="792549"/>
          </a:xfrm>
          <a:prstGeom prst="rect">
            <a:avLst/>
          </a:prstGeom>
        </p:spPr>
      </p:pic>
      <p:sp>
        <p:nvSpPr>
          <p:cNvPr id="6" name="Slide Number Placeholder 5">
            <a:extLst>
              <a:ext uri="{FF2B5EF4-FFF2-40B4-BE49-F238E27FC236}">
                <a16:creationId xmlns:a16="http://schemas.microsoft.com/office/drawing/2014/main" id="{D55FE1D1-1F10-B335-9E71-FDB9949C39DF}"/>
              </a:ext>
            </a:extLst>
          </p:cNvPr>
          <p:cNvSpPr>
            <a:spLocks noGrp="1"/>
          </p:cNvSpPr>
          <p:nvPr>
            <p:ph type="sldNum" sz="quarter" idx="2"/>
          </p:nvPr>
        </p:nvSpPr>
        <p:spPr/>
        <p:txBody>
          <a:bodyPr/>
          <a:lstStyle/>
          <a:p>
            <a:fld id="{86CB4B4D-7CA3-9044-876B-883B54F8677D}" type="slidenum">
              <a:rPr lang="en-ZA" smtClean="0"/>
              <a:t>24</a:t>
            </a:fld>
            <a:endParaRPr lang="en-ZA"/>
          </a:p>
        </p:txBody>
      </p:sp>
      <p:pic>
        <p:nvPicPr>
          <p:cNvPr id="7" name="Picture 2" descr="Image preview">
            <a:extLst>
              <a:ext uri="{FF2B5EF4-FFF2-40B4-BE49-F238E27FC236}">
                <a16:creationId xmlns:a16="http://schemas.microsoft.com/office/drawing/2014/main" id="{AD6623D4-9128-1542-44E0-66503B97D9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87548" y="2073924"/>
            <a:ext cx="2628348" cy="2619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Image preview">
            <a:extLst>
              <a:ext uri="{FF2B5EF4-FFF2-40B4-BE49-F238E27FC236}">
                <a16:creationId xmlns:a16="http://schemas.microsoft.com/office/drawing/2014/main" id="{A5B9AD07-1ABD-1951-F213-CAE45D477F6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8018" y="2577700"/>
            <a:ext cx="1497495" cy="43070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309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BE7A-B6DB-84C1-58BF-0E519B48B66F}"/>
              </a:ext>
            </a:extLst>
          </p:cNvPr>
          <p:cNvSpPr>
            <a:spLocks noGrp="1"/>
          </p:cNvSpPr>
          <p:nvPr>
            <p:ph type="title"/>
          </p:nvPr>
        </p:nvSpPr>
        <p:spPr>
          <a:xfrm>
            <a:off x="523461" y="182880"/>
            <a:ext cx="8229600" cy="961224"/>
          </a:xfrm>
          <a:solidFill>
            <a:srgbClr val="92D050"/>
          </a:solidFill>
        </p:spPr>
        <p:txBody>
          <a:bodyPr>
            <a:normAutofit/>
          </a:bodyPr>
          <a:lstStyle/>
          <a:p>
            <a:r>
              <a:rPr lang="en-ZA" sz="3600" b="1" kern="0" dirty="0">
                <a:solidFill>
                  <a:srgbClr val="C00000"/>
                </a:solidFill>
                <a:latin typeface="Century Gothic" panose="020B0502020202020204" pitchFamily="34" charset="0"/>
                <a:cs typeface="Times New Roman" panose="02020603050405020304" pitchFamily="18" charset="0"/>
              </a:rPr>
              <a:t>INTERNATIONAL PARTNERSHIPS </a:t>
            </a:r>
            <a:endParaRPr lang="en-ZA" sz="3600" dirty="0"/>
          </a:p>
        </p:txBody>
      </p:sp>
      <p:sp>
        <p:nvSpPr>
          <p:cNvPr id="3" name="Text Placeholder 2">
            <a:extLst>
              <a:ext uri="{FF2B5EF4-FFF2-40B4-BE49-F238E27FC236}">
                <a16:creationId xmlns:a16="http://schemas.microsoft.com/office/drawing/2014/main" id="{7177F637-CD84-3E4C-5793-F84C620FF43B}"/>
              </a:ext>
            </a:extLst>
          </p:cNvPr>
          <p:cNvSpPr>
            <a:spLocks noGrp="1"/>
          </p:cNvSpPr>
          <p:nvPr>
            <p:ph type="body" sz="quarter" idx="1"/>
          </p:nvPr>
        </p:nvSpPr>
        <p:spPr>
          <a:xfrm>
            <a:off x="369116" y="2188919"/>
            <a:ext cx="3931921" cy="3602355"/>
          </a:xfrm>
        </p:spPr>
        <p:txBody>
          <a:bodyPr>
            <a:normAutofit/>
          </a:bodyPr>
          <a:lstStyle/>
          <a:p>
            <a:r>
              <a:rPr lang="en-US" sz="16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The </a:t>
            </a:r>
            <a:r>
              <a:rPr lang="en-ZA" sz="16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Cummins and Komatsu donated equipment, and trained staff and students at their plants as well as at the college. </a:t>
            </a:r>
          </a:p>
          <a:p>
            <a:pPr marL="285750" indent="-285750">
              <a:buFont typeface="Arial" panose="020B0604020202020204" pitchFamily="34" charset="0"/>
              <a:buChar char="•"/>
            </a:pPr>
            <a:r>
              <a:rPr lang="en-ZA" sz="16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30 students from NC(V) level 2 in </a:t>
            </a:r>
            <a:r>
              <a:rPr lang="en-ZA" sz="16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Automotive and electrical Engineering participating</a:t>
            </a:r>
            <a:r>
              <a:rPr lang="en-ZA" sz="16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ZA" sz="16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Upon completion of NC(V) level 4, students are selected for an apprenticeship at Cummins and Komatsu. </a:t>
            </a:r>
          </a:p>
          <a:p>
            <a:pPr marL="285750" indent="-285750">
              <a:buFont typeface="Arial" panose="020B0604020202020204" pitchFamily="34" charset="0"/>
              <a:buChar char="•"/>
            </a:pPr>
            <a:r>
              <a:rPr lang="en-ZA" sz="16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The first 11 graduates were placed within the industry in 2021 and 2022, respectively</a:t>
            </a:r>
            <a:endParaRPr lang="en-ZA"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ZA" sz="1600" dirty="0">
              <a:solidFill>
                <a:schemeClr val="tx1"/>
              </a:solidFill>
            </a:endParaRPr>
          </a:p>
        </p:txBody>
      </p:sp>
      <p:sp>
        <p:nvSpPr>
          <p:cNvPr id="5" name="Slide Number Placeholder 4">
            <a:extLst>
              <a:ext uri="{FF2B5EF4-FFF2-40B4-BE49-F238E27FC236}">
                <a16:creationId xmlns:a16="http://schemas.microsoft.com/office/drawing/2014/main" id="{C4F4EEF0-D961-34F7-0795-273834EB26C9}"/>
              </a:ext>
            </a:extLst>
          </p:cNvPr>
          <p:cNvSpPr>
            <a:spLocks noGrp="1"/>
          </p:cNvSpPr>
          <p:nvPr>
            <p:ph type="sldNum" sz="quarter" idx="2"/>
          </p:nvPr>
        </p:nvSpPr>
        <p:spPr/>
        <p:txBody>
          <a:bodyPr/>
          <a:lstStyle/>
          <a:p>
            <a:fld id="{86CB4B4D-7CA3-9044-876B-883B54F8677D}" type="slidenum">
              <a:rPr lang="en-ZA" smtClean="0"/>
              <a:t>25</a:t>
            </a:fld>
            <a:endParaRPr lang="en-ZA"/>
          </a:p>
        </p:txBody>
      </p:sp>
      <p:pic>
        <p:nvPicPr>
          <p:cNvPr id="6" name="Picture 5">
            <a:extLst>
              <a:ext uri="{FF2B5EF4-FFF2-40B4-BE49-F238E27FC236}">
                <a16:creationId xmlns:a16="http://schemas.microsoft.com/office/drawing/2014/main" id="{6C706FB0-E7BF-28E1-EE79-1BF34453D7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4754880" y="1646412"/>
            <a:ext cx="4140000" cy="27966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D3B9F1F-ECFC-3AD1-D36F-5D8ADAD3288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5372" y="4649134"/>
            <a:ext cx="4150582" cy="17868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494079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9849" y="6419790"/>
            <a:ext cx="3919411" cy="3276998"/>
          </a:xfrm>
        </p:spPr>
        <p:txBody>
          <a:bodyPr>
            <a:normAutofit/>
          </a:bodyPr>
          <a:lstStyle/>
          <a:p>
            <a:pPr marL="1371600" lvl="3" indent="0" algn="just">
              <a:buNone/>
            </a:pPr>
            <a:endParaRPr lang="en-ZA" sz="3200" dirty="0">
              <a:latin typeface="Arial" panose="020B0604020202020204" pitchFamily="34" charset="0"/>
              <a:cs typeface="Arial" panose="020B0604020202020204" pitchFamily="34" charset="0"/>
            </a:endParaRPr>
          </a:p>
          <a:p>
            <a:pPr algn="just"/>
            <a:endParaRPr lang="en-US" sz="5600" dirty="0">
              <a:latin typeface="Arial" panose="020B0604020202020204" pitchFamily="34" charset="0"/>
              <a:cs typeface="Arial" panose="020B0604020202020204" pitchFamily="34" charset="0"/>
            </a:endParaRPr>
          </a:p>
          <a:p>
            <a:pPr algn="just">
              <a:buNone/>
            </a:pPr>
            <a:endParaRPr lang="en-US" sz="5600" dirty="0">
              <a:latin typeface="Arial" panose="020B0604020202020204" pitchFamily="34" charset="0"/>
              <a:cs typeface="Arial" panose="020B0604020202020204" pitchFamily="34" charset="0"/>
            </a:endParaRPr>
          </a:p>
        </p:txBody>
      </p:sp>
      <p:sp>
        <p:nvSpPr>
          <p:cNvPr id="3" name="Rectangle 2"/>
          <p:cNvSpPr/>
          <p:nvPr/>
        </p:nvSpPr>
        <p:spPr>
          <a:xfrm>
            <a:off x="609600" y="1143000"/>
            <a:ext cx="7315200" cy="464871"/>
          </a:xfrm>
          <a:prstGeom prst="rect">
            <a:avLst/>
          </a:prstGeom>
        </p:spPr>
        <p:txBody>
          <a:bodyPr wrap="square">
            <a:spAutoFit/>
          </a:bodyPr>
          <a:lstStyle/>
          <a:p>
            <a:pPr algn="just">
              <a:lnSpc>
                <a:spcPct val="150000"/>
              </a:lnSpc>
              <a:spcAft>
                <a:spcPts val="0"/>
              </a:spcAft>
            </a:pPr>
            <a:endParaRPr lang="en-ZA"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98669" y="1343581"/>
            <a:ext cx="7924800" cy="2043829"/>
          </a:xfrm>
          <a:prstGeom prst="rect">
            <a:avLst/>
          </a:prstGeom>
        </p:spPr>
        <p:txBody>
          <a:bodyPr wrap="square">
            <a:spAutoFit/>
          </a:bodyPr>
          <a:lstStyle/>
          <a:p>
            <a:r>
              <a:rPr lang="en-US" sz="1400" dirty="0"/>
              <a:t>Schneider Electric South Africa has partnered with Sedibeng TVET College since 2016 to enhance the vocational and practical training of students in the energy field. Sedibeng TVET College has reported more than </a:t>
            </a:r>
            <a:r>
              <a:rPr lang="en-US" sz="1400" b="1" dirty="0"/>
              <a:t>1,800 </a:t>
            </a:r>
            <a:r>
              <a:rPr lang="en-US" sz="1400" dirty="0"/>
              <a:t>students trained in their laboratories on Schneider Electric state of the art equipment over the years. </a:t>
            </a:r>
          </a:p>
          <a:p>
            <a:r>
              <a:rPr lang="en-US" sz="1400" dirty="0"/>
              <a:t>The student figures reported for 2021 and 2022 year to date are as follows: </a:t>
            </a:r>
          </a:p>
          <a:p>
            <a:r>
              <a:rPr lang="en-US" sz="1400" dirty="0"/>
              <a:t>2021: 398 </a:t>
            </a:r>
          </a:p>
          <a:p>
            <a:r>
              <a:rPr lang="en-US" sz="1400" dirty="0"/>
              <a:t>2022 YTD: 177 </a:t>
            </a:r>
          </a:p>
          <a:p>
            <a:r>
              <a:rPr lang="en-US" sz="1400" dirty="0"/>
              <a:t>TOTAL: </a:t>
            </a:r>
            <a:r>
              <a:rPr lang="en-US" sz="1400" b="1" dirty="0"/>
              <a:t>575</a:t>
            </a:r>
            <a:endParaRPr lang="en-ZA" sz="1400" b="1" dirty="0"/>
          </a:p>
          <a:p>
            <a:pPr lvl="0" algn="just">
              <a:lnSpc>
                <a:spcPct val="115000"/>
              </a:lnSpc>
              <a:spcAft>
                <a:spcPts val="0"/>
              </a:spcAft>
            </a:pPr>
            <a:endParaRPr lang="en-ZA" sz="1400" dirty="0">
              <a:effectLst/>
              <a:latin typeface="Times New Roman" panose="02020603050405020304" pitchFamily="18" charset="0"/>
              <a:ea typeface="Times New Roman" panose="02020603050405020304" pitchFamily="18" charset="0"/>
            </a:endParaRPr>
          </a:p>
        </p:txBody>
      </p:sp>
      <p:pic>
        <p:nvPicPr>
          <p:cNvPr id="13" name="Picture 12" descr="JPEG"/>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38" y="3429000"/>
            <a:ext cx="4010993" cy="2286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Title 4">
            <a:extLst>
              <a:ext uri="{FF2B5EF4-FFF2-40B4-BE49-F238E27FC236}">
                <a16:creationId xmlns:a16="http://schemas.microsoft.com/office/drawing/2014/main" id="{E34F0286-4A61-AB6B-3977-E7C15FE48CF9}"/>
              </a:ext>
            </a:extLst>
          </p:cNvPr>
          <p:cNvSpPr txBox="1">
            <a:spLocks/>
          </p:cNvSpPr>
          <p:nvPr/>
        </p:nvSpPr>
        <p:spPr>
          <a:xfrm>
            <a:off x="552863" y="498439"/>
            <a:ext cx="8153400" cy="769441"/>
          </a:xfrm>
          <a:prstGeom prst="rect">
            <a:avLst/>
          </a:prstGeom>
          <a:solidFill>
            <a:srgbClr val="92D050"/>
          </a:solidFill>
          <a:ln/>
        </p:spPr>
        <p:style>
          <a:lnRef idx="3">
            <a:schemeClr val="lt1"/>
          </a:lnRef>
          <a:fillRef idx="1">
            <a:schemeClr val="accent2"/>
          </a:fillRef>
          <a:effectRef idx="1">
            <a:schemeClr val="accent2"/>
          </a:effectRef>
          <a:fontRef idx="minor">
            <a:schemeClr val="lt1"/>
          </a:fontRef>
        </p:style>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spcBef>
                <a:spcPts val="0"/>
              </a:spcBef>
              <a:defRPr/>
            </a:pPr>
            <a:r>
              <a:rPr lang="en-ZA" sz="2400" b="1" kern="0" dirty="0">
                <a:solidFill>
                  <a:srgbClr val="C00000"/>
                </a:solidFill>
                <a:latin typeface="Century Gothic" panose="020B0502020202020204" pitchFamily="34" charset="0"/>
                <a:cs typeface="Times New Roman" panose="02020603050405020304" pitchFamily="18" charset="0"/>
              </a:rPr>
              <a:t>INTERNATIONAL PARTNERSHIP</a:t>
            </a:r>
          </a:p>
          <a:p>
            <a:pPr defTabSz="914400">
              <a:spcBef>
                <a:spcPts val="0"/>
              </a:spcBef>
              <a:defRPr/>
            </a:pPr>
            <a:endParaRPr lang="en-ZA" sz="2000" b="1" kern="0" dirty="0">
              <a:solidFill>
                <a:srgbClr val="C00000"/>
              </a:solidFill>
              <a:latin typeface="Trebuchet MS" panose="020B0603020202020204"/>
              <a:ea typeface="+mn-ea"/>
              <a:cs typeface="Calibri" pitchFamily="34" charset="0"/>
            </a:endParaRPr>
          </a:p>
        </p:txBody>
      </p:sp>
      <p:sp>
        <p:nvSpPr>
          <p:cNvPr id="4" name="Slide Number Placeholder 3">
            <a:extLst>
              <a:ext uri="{FF2B5EF4-FFF2-40B4-BE49-F238E27FC236}">
                <a16:creationId xmlns:a16="http://schemas.microsoft.com/office/drawing/2014/main" id="{DF3D5647-EBAD-B7DC-CADC-932E964258B7}"/>
              </a:ext>
            </a:extLst>
          </p:cNvPr>
          <p:cNvSpPr>
            <a:spLocks noGrp="1"/>
          </p:cNvSpPr>
          <p:nvPr>
            <p:ph type="sldNum" sz="quarter" idx="2"/>
          </p:nvPr>
        </p:nvSpPr>
        <p:spPr/>
        <p:txBody>
          <a:bodyPr/>
          <a:lstStyle/>
          <a:p>
            <a:fld id="{86CB4B4D-7CA3-9044-876B-883B54F8677D}" type="slidenum">
              <a:rPr lang="en-ZA" smtClean="0"/>
              <a:t>26</a:t>
            </a:fld>
            <a:endParaRPr lang="en-ZA"/>
          </a:p>
        </p:txBody>
      </p:sp>
      <p:pic>
        <p:nvPicPr>
          <p:cNvPr id="6" name="Picture 5">
            <a:extLst>
              <a:ext uri="{FF2B5EF4-FFF2-40B4-BE49-F238E27FC236}">
                <a16:creationId xmlns:a16="http://schemas.microsoft.com/office/drawing/2014/main" id="{C9DF7888-FB62-DD6E-2DC9-CDB6DFC4F3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6894" y="2905567"/>
            <a:ext cx="4478045" cy="251889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16838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358877" y="555383"/>
            <a:ext cx="8229600" cy="719158"/>
          </a:xfrm>
        </p:spPr>
        <p:txBody>
          <a:bodyPr>
            <a:normAutofit fontScale="90000"/>
          </a:bodyPr>
          <a:lstStyle/>
          <a:p>
            <a:pPr algn="l"/>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t>
            </a: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br>
              <a:rPr lang="en-ZA"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sp>
        <p:nvSpPr>
          <p:cNvPr id="2" name="Title 4">
            <a:extLst>
              <a:ext uri="{FF2B5EF4-FFF2-40B4-BE49-F238E27FC236}">
                <a16:creationId xmlns:a16="http://schemas.microsoft.com/office/drawing/2014/main" id="{DFC9C59A-367F-A7C4-C44D-7C705DCA135F}"/>
              </a:ext>
            </a:extLst>
          </p:cNvPr>
          <p:cNvSpPr txBox="1">
            <a:spLocks/>
          </p:cNvSpPr>
          <p:nvPr/>
        </p:nvSpPr>
        <p:spPr>
          <a:xfrm>
            <a:off x="533400" y="631792"/>
            <a:ext cx="8153400" cy="769441"/>
          </a:xfrm>
          <a:prstGeom prst="rect">
            <a:avLst/>
          </a:prstGeom>
          <a:solidFill>
            <a:srgbClr val="92D050"/>
          </a:solidFill>
          <a:ln/>
        </p:spPr>
        <p:style>
          <a:lnRef idx="3">
            <a:schemeClr val="lt1"/>
          </a:lnRef>
          <a:fillRef idx="1">
            <a:schemeClr val="accent2"/>
          </a:fillRef>
          <a:effectRef idx="1">
            <a:schemeClr val="accent2"/>
          </a:effectRef>
          <a:fontRef idx="minor">
            <a:schemeClr val="lt1"/>
          </a:fontRef>
        </p:style>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spcBef>
                <a:spcPts val="0"/>
              </a:spcBef>
              <a:defRPr/>
            </a:pPr>
            <a:r>
              <a:rPr lang="en-ZA" sz="2400" b="1" kern="0" dirty="0">
                <a:solidFill>
                  <a:srgbClr val="C00000"/>
                </a:solidFill>
                <a:latin typeface="Century Gothic" panose="020B0502020202020204" pitchFamily="34" charset="0"/>
                <a:cs typeface="Times New Roman" panose="02020603050405020304" pitchFamily="18" charset="0"/>
              </a:rPr>
              <a:t>WSC - MECHATRONICS</a:t>
            </a:r>
          </a:p>
          <a:p>
            <a:pPr defTabSz="914400">
              <a:spcBef>
                <a:spcPts val="0"/>
              </a:spcBef>
              <a:defRPr/>
            </a:pPr>
            <a:endParaRPr lang="en-ZA" sz="2000" b="1" kern="0" dirty="0">
              <a:solidFill>
                <a:srgbClr val="C00000"/>
              </a:solidFill>
              <a:latin typeface="Trebuchet MS" panose="020B0603020202020204"/>
              <a:ea typeface="+mn-ea"/>
              <a:cs typeface="Calibri" pitchFamily="34" charset="0"/>
            </a:endParaRPr>
          </a:p>
        </p:txBody>
      </p:sp>
      <p:sp>
        <p:nvSpPr>
          <p:cNvPr id="10" name="Rectangle 9">
            <a:extLst>
              <a:ext uri="{FF2B5EF4-FFF2-40B4-BE49-F238E27FC236}">
                <a16:creationId xmlns:a16="http://schemas.microsoft.com/office/drawing/2014/main" id="{DA5A37F7-EC45-7EC4-703B-7364CFF8FDFB}"/>
              </a:ext>
            </a:extLst>
          </p:cNvPr>
          <p:cNvSpPr/>
          <p:nvPr/>
        </p:nvSpPr>
        <p:spPr>
          <a:xfrm>
            <a:off x="4389809" y="1725700"/>
            <a:ext cx="4214195" cy="37316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latin typeface="Arial" panose="020B0604020202020204" pitchFamily="34" charset="0"/>
                <a:cs typeface="Arial" panose="020B0604020202020204" pitchFamily="34" charset="0"/>
              </a:rPr>
              <a:t>The participation of the two Mechatronics students at the world skills completion in Russia, Kazan, has been a milestone. Thabang Isaac Modise and Tebogo </a:t>
            </a:r>
            <a:r>
              <a:rPr lang="en-US" sz="1600" dirty="0" err="1">
                <a:latin typeface="Arial" panose="020B0604020202020204" pitchFamily="34" charset="0"/>
                <a:cs typeface="Arial" panose="020B0604020202020204" pitchFamily="34" charset="0"/>
              </a:rPr>
              <a:t>Shabangu</a:t>
            </a:r>
            <a:r>
              <a:rPr lang="en-US" sz="1600" dirty="0">
                <a:latin typeface="Arial" panose="020B0604020202020204" pitchFamily="34" charset="0"/>
                <a:cs typeface="Arial" panose="020B0604020202020204" pitchFamily="34" charset="0"/>
              </a:rPr>
              <a:t>, both from Vereeniging Campus, obtained gold medals in the national competitions that were held in Durban in 2019. </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They both represented South Africa in 2019 at the World Skills competitions in Russia in the field of Mechatronics.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After the WSC, Thabang and Tebogo were appointed by FESTO to complete the apprenticeship in mechatronics. </a:t>
            </a:r>
            <a:br>
              <a:rPr lang="en-US" sz="1600" dirty="0">
                <a:latin typeface="Arial" panose="020B0604020202020204" pitchFamily="34" charset="0"/>
                <a:cs typeface="Arial" panose="020B0604020202020204" pitchFamily="34" charset="0"/>
              </a:rPr>
            </a:br>
            <a:endParaRPr lang="en-US" sz="1600" dirty="0"/>
          </a:p>
        </p:txBody>
      </p:sp>
      <p:pic>
        <p:nvPicPr>
          <p:cNvPr id="11" name="Picture 10">
            <a:extLst>
              <a:ext uri="{FF2B5EF4-FFF2-40B4-BE49-F238E27FC236}">
                <a16:creationId xmlns:a16="http://schemas.microsoft.com/office/drawing/2014/main" id="{E7A74AAB-6171-A296-3CEB-92ECEA46B62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90600" y="1539516"/>
            <a:ext cx="2996511" cy="2212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a:extLst>
              <a:ext uri="{FF2B5EF4-FFF2-40B4-BE49-F238E27FC236}">
                <a16:creationId xmlns:a16="http://schemas.microsoft.com/office/drawing/2014/main" id="{AF7C3C3F-C5F0-9666-CBEB-7DACC70DAA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4641" y="4005521"/>
            <a:ext cx="2609036" cy="19567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Slide Number Placeholder 2">
            <a:extLst>
              <a:ext uri="{FF2B5EF4-FFF2-40B4-BE49-F238E27FC236}">
                <a16:creationId xmlns:a16="http://schemas.microsoft.com/office/drawing/2014/main" id="{B492F3A7-EB86-4461-611F-F677261E9B38}"/>
              </a:ext>
            </a:extLst>
          </p:cNvPr>
          <p:cNvSpPr>
            <a:spLocks noGrp="1"/>
          </p:cNvSpPr>
          <p:nvPr>
            <p:ph type="sldNum" sz="quarter" idx="2"/>
          </p:nvPr>
        </p:nvSpPr>
        <p:spPr/>
        <p:txBody>
          <a:bodyPr/>
          <a:lstStyle/>
          <a:p>
            <a:fld id="{86CB4B4D-7CA3-9044-876B-883B54F8677D}" type="slidenum">
              <a:rPr lang="en-ZA" smtClean="0"/>
              <a:t>27</a:t>
            </a:fld>
            <a:endParaRPr lang="en-ZA"/>
          </a:p>
        </p:txBody>
      </p:sp>
    </p:spTree>
    <p:extLst>
      <p:ext uri="{BB962C8B-B14F-4D97-AF65-F5344CB8AC3E}">
        <p14:creationId xmlns:p14="http://schemas.microsoft.com/office/powerpoint/2010/main" val="1745871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6D4573-C8DC-6FE0-E3C2-2DB04144D5F8}"/>
              </a:ext>
            </a:extLst>
          </p:cNvPr>
          <p:cNvSpPr>
            <a:spLocks noGrp="1"/>
          </p:cNvSpPr>
          <p:nvPr>
            <p:ph type="title"/>
          </p:nvPr>
        </p:nvSpPr>
        <p:spPr>
          <a:xfrm>
            <a:off x="563217" y="2146853"/>
            <a:ext cx="8229600" cy="1070326"/>
          </a:xfrm>
          <a:solidFill>
            <a:srgbClr val="92D050"/>
          </a:solidFill>
        </p:spPr>
        <p:style>
          <a:lnRef idx="3">
            <a:schemeClr val="lt1"/>
          </a:lnRef>
          <a:fillRef idx="1">
            <a:schemeClr val="accent2"/>
          </a:fillRef>
          <a:effectRef idx="1">
            <a:schemeClr val="accent2"/>
          </a:effectRef>
          <a:fontRef idx="minor">
            <a:schemeClr val="lt1"/>
          </a:fontRef>
        </p:style>
        <p:txBody>
          <a:bodyPr>
            <a:normAutofit/>
          </a:bodyPr>
          <a:lstStyle/>
          <a:p>
            <a:pPr algn="ctr"/>
            <a:r>
              <a:rPr lang="en-ZA" dirty="0"/>
              <a:t>VHEMBHE TVET COLLEGE</a:t>
            </a:r>
          </a:p>
        </p:txBody>
      </p:sp>
      <p:pic>
        <p:nvPicPr>
          <p:cNvPr id="4" name="Picture 3">
            <a:extLst>
              <a:ext uri="{FF2B5EF4-FFF2-40B4-BE49-F238E27FC236}">
                <a16:creationId xmlns:a16="http://schemas.microsoft.com/office/drawing/2014/main" id="{EAF6DE03-5547-67D8-F9D1-EF4AC20D4429}"/>
              </a:ext>
            </a:extLst>
          </p:cNvPr>
          <p:cNvPicPr/>
          <p:nvPr/>
        </p:nvPicPr>
        <p:blipFill>
          <a:blip r:embed="rId2" cstate="email">
            <a:extLst>
              <a:ext uri="{28A0092B-C50C-407E-A947-70E740481C1C}">
                <a14:useLocalDpi xmlns:a14="http://schemas.microsoft.com/office/drawing/2010/main"/>
              </a:ext>
            </a:extLst>
          </a:blip>
          <a:srcRect/>
          <a:stretch>
            <a:fillRect/>
          </a:stretch>
        </p:blipFill>
        <p:spPr>
          <a:xfrm>
            <a:off x="340139" y="5177183"/>
            <a:ext cx="3977783" cy="1245287"/>
          </a:xfrm>
          <a:prstGeom prst="rect">
            <a:avLst/>
          </a:prstGeom>
          <a:noFill/>
          <a:ln>
            <a:noFill/>
            <a:prstDash/>
          </a:ln>
        </p:spPr>
      </p:pic>
      <p:pic>
        <p:nvPicPr>
          <p:cNvPr id="2" name="Picture 1" descr="VHEMBE TVET LOGO">
            <a:extLst>
              <a:ext uri="{FF2B5EF4-FFF2-40B4-BE49-F238E27FC236}">
                <a16:creationId xmlns:a16="http://schemas.microsoft.com/office/drawing/2014/main" id="{6D00068F-A692-17A2-5230-72168817939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4706" y="5177183"/>
            <a:ext cx="1437468" cy="1019215"/>
          </a:xfrm>
          <a:prstGeom prst="rect">
            <a:avLst/>
          </a:prstGeom>
          <a:noFill/>
          <a:ln>
            <a:noFill/>
          </a:ln>
          <a:effectLst/>
        </p:spPr>
      </p:pic>
      <p:sp>
        <p:nvSpPr>
          <p:cNvPr id="5" name="Slide Number Placeholder 4">
            <a:extLst>
              <a:ext uri="{FF2B5EF4-FFF2-40B4-BE49-F238E27FC236}">
                <a16:creationId xmlns:a16="http://schemas.microsoft.com/office/drawing/2014/main" id="{2426404D-169F-F187-4043-1E3940265CB7}"/>
              </a:ext>
            </a:extLst>
          </p:cNvPr>
          <p:cNvSpPr>
            <a:spLocks noGrp="1"/>
          </p:cNvSpPr>
          <p:nvPr>
            <p:ph type="sldNum" sz="quarter" idx="2"/>
          </p:nvPr>
        </p:nvSpPr>
        <p:spPr/>
        <p:txBody>
          <a:bodyPr/>
          <a:lstStyle/>
          <a:p>
            <a:fld id="{86CB4B4D-7CA3-9044-876B-883B54F8677D}" type="slidenum">
              <a:rPr lang="en-ZA" smtClean="0"/>
              <a:t>28</a:t>
            </a:fld>
            <a:endParaRPr lang="en-ZA"/>
          </a:p>
        </p:txBody>
      </p:sp>
    </p:spTree>
    <p:extLst>
      <p:ext uri="{BB962C8B-B14F-4D97-AF65-F5344CB8AC3E}">
        <p14:creationId xmlns:p14="http://schemas.microsoft.com/office/powerpoint/2010/main" val="11182578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6A6B69-3B5D-DF44-8F97-45F39D6AAD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727" y="1210364"/>
            <a:ext cx="8712569" cy="4900820"/>
          </a:xfrm>
          <a:prstGeom prst="rect">
            <a:avLst/>
          </a:prstGeom>
        </p:spPr>
      </p:pic>
      <p:sp>
        <p:nvSpPr>
          <p:cNvPr id="3" name="Slide Number Placeholder 2">
            <a:extLst>
              <a:ext uri="{FF2B5EF4-FFF2-40B4-BE49-F238E27FC236}">
                <a16:creationId xmlns:a16="http://schemas.microsoft.com/office/drawing/2014/main" id="{80B1BC1E-DCE8-ACFE-E190-1517D595AFFD}"/>
              </a:ext>
            </a:extLst>
          </p:cNvPr>
          <p:cNvSpPr>
            <a:spLocks noGrp="1"/>
          </p:cNvSpPr>
          <p:nvPr>
            <p:ph type="sldNum" sz="quarter" idx="2"/>
          </p:nvPr>
        </p:nvSpPr>
        <p:spPr/>
        <p:txBody>
          <a:bodyPr/>
          <a:lstStyle/>
          <a:p>
            <a:fld id="{86CB4B4D-7CA3-9044-876B-883B54F8677D}" type="slidenum">
              <a:rPr lang="en-ZA" smtClean="0"/>
              <a:t>29</a:t>
            </a:fld>
            <a:endParaRPr lang="en-ZA"/>
          </a:p>
        </p:txBody>
      </p:sp>
    </p:spTree>
    <p:extLst>
      <p:ext uri="{BB962C8B-B14F-4D97-AF65-F5344CB8AC3E}">
        <p14:creationId xmlns:p14="http://schemas.microsoft.com/office/powerpoint/2010/main" val="255402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15929-66FB-48AC-BE08-38EA68685DD9}"/>
              </a:ext>
            </a:extLst>
          </p:cNvPr>
          <p:cNvSpPr>
            <a:spLocks noGrp="1"/>
          </p:cNvSpPr>
          <p:nvPr>
            <p:ph type="title"/>
          </p:nvPr>
        </p:nvSpPr>
        <p:spPr>
          <a:xfrm>
            <a:off x="362258" y="378896"/>
            <a:ext cx="8263890" cy="1075811"/>
          </a:xfrm>
        </p:spPr>
        <p:txBody>
          <a:bodyPr vert="horz" lIns="68580" tIns="34290" rIns="68580" bIns="34290" rtlCol="0" anchor="b">
            <a:normAutofit/>
          </a:bodyPr>
          <a:lstStyle/>
          <a:p>
            <a:r>
              <a:rPr lang="en-US" dirty="0">
                <a:latin typeface="Abadi" panose="020B0604020104020204" pitchFamily="34" charset="0"/>
              </a:rPr>
              <a:t>About SAPCO</a:t>
            </a:r>
          </a:p>
        </p:txBody>
      </p:sp>
      <p:sp>
        <p:nvSpPr>
          <p:cNvPr id="5" name="TextBox 4">
            <a:extLst>
              <a:ext uri="{FF2B5EF4-FFF2-40B4-BE49-F238E27FC236}">
                <a16:creationId xmlns:a16="http://schemas.microsoft.com/office/drawing/2014/main" id="{64BEA1CA-B327-47FE-BDE1-70495090EA12}"/>
              </a:ext>
            </a:extLst>
          </p:cNvPr>
          <p:cNvSpPr txBox="1"/>
          <p:nvPr/>
        </p:nvSpPr>
        <p:spPr>
          <a:xfrm>
            <a:off x="25073" y="1346432"/>
            <a:ext cx="8938260" cy="5396221"/>
          </a:xfrm>
          <a:prstGeom prst="rect">
            <a:avLst/>
          </a:prstGeom>
        </p:spPr>
        <p:txBody>
          <a:bodyPr vert="horz" wrap="square" lIns="68580" tIns="34290" rIns="68580" bIns="34290" rtlCol="0" anchor="t">
            <a:spAutoFit/>
          </a:bodyPr>
          <a:lstStyle/>
          <a:p>
            <a:pPr marL="257175" indent="-214313">
              <a:lnSpc>
                <a:spcPct val="150000"/>
              </a:lnSpc>
              <a:spcAft>
                <a:spcPts val="450"/>
              </a:spcAft>
              <a:buFont typeface="Courier New" panose="02070309020205020404" pitchFamily="49" charset="0"/>
              <a:buChar char="o"/>
            </a:pPr>
            <a:r>
              <a:rPr lang="en-US" dirty="0">
                <a:latin typeface="Abadi" panose="020B0604020104020204" pitchFamily="34" charset="0"/>
              </a:rPr>
              <a:t>South African Public Colleges Organization (SAPCO) is an independent association of all 50 South African Technical, Vocational Education and Training Colleges, comprising of a National General Council. </a:t>
            </a:r>
          </a:p>
          <a:p>
            <a:pPr marL="257175" indent="-214313">
              <a:lnSpc>
                <a:spcPct val="150000"/>
              </a:lnSpc>
              <a:spcAft>
                <a:spcPts val="450"/>
              </a:spcAft>
              <a:buFont typeface="Courier New" panose="02070309020205020404" pitchFamily="49" charset="0"/>
              <a:buChar char="o"/>
            </a:pPr>
            <a:r>
              <a:rPr lang="en-US" dirty="0">
                <a:latin typeface="Abadi" panose="020B0604020104020204" pitchFamily="34" charset="0"/>
              </a:rPr>
              <a:t>The National Office Membership of the association is voluntary.</a:t>
            </a:r>
          </a:p>
          <a:p>
            <a:pPr marL="257175" indent="-214313">
              <a:lnSpc>
                <a:spcPct val="150000"/>
              </a:lnSpc>
              <a:spcAft>
                <a:spcPts val="450"/>
              </a:spcAft>
              <a:buFont typeface="Courier New" panose="02070309020205020404" pitchFamily="49" charset="0"/>
              <a:buChar char="o"/>
            </a:pPr>
            <a:r>
              <a:rPr lang="en-US" dirty="0">
                <a:latin typeface="Abadi" panose="020B0604020104020204" pitchFamily="34" charset="0"/>
              </a:rPr>
              <a:t>In terms of Governance, SAPCO accounts to its members in terms of the SAPCO Constitution/ Memorandum of  Incorporation (as adopted in 2017 NGC).</a:t>
            </a:r>
          </a:p>
          <a:p>
            <a:pPr marL="257175" indent="-214313">
              <a:lnSpc>
                <a:spcPct val="150000"/>
              </a:lnSpc>
              <a:spcAft>
                <a:spcPts val="450"/>
              </a:spcAft>
              <a:buFont typeface="Courier New" panose="02070309020205020404" pitchFamily="49" charset="0"/>
              <a:buChar char="o"/>
            </a:pPr>
            <a:r>
              <a:rPr lang="en-US" dirty="0">
                <a:latin typeface="Abadi" panose="020B0604020104020204" pitchFamily="34" charset="0"/>
              </a:rPr>
              <a:t>Has a National Executive Committee (NEC) and office bearers comprised of elected Principals that are responsible for the affairs of the organization.</a:t>
            </a:r>
          </a:p>
          <a:p>
            <a:pPr marL="257175" indent="-214313">
              <a:lnSpc>
                <a:spcPct val="150000"/>
              </a:lnSpc>
              <a:spcAft>
                <a:spcPts val="450"/>
              </a:spcAft>
              <a:buFont typeface="Courier New" panose="02070309020205020404" pitchFamily="49" charset="0"/>
              <a:buChar char="o"/>
            </a:pPr>
            <a:r>
              <a:rPr lang="en-US" dirty="0">
                <a:latin typeface="Abadi" panose="020B0604020104020204" pitchFamily="34" charset="0"/>
              </a:rPr>
              <a:t>Is administered by a Chief Executive Officer</a:t>
            </a:r>
            <a:r>
              <a:rPr lang="en-US" u="sng" dirty="0">
                <a:latin typeface="Abadi" panose="020B0604020104020204" pitchFamily="34" charset="0"/>
              </a:rPr>
              <a:t>.</a:t>
            </a:r>
          </a:p>
          <a:p>
            <a:pPr indent="-171450">
              <a:lnSpc>
                <a:spcPct val="150000"/>
              </a:lnSpc>
              <a:spcAft>
                <a:spcPts val="450"/>
              </a:spcAft>
              <a:buFont typeface="Arial" panose="020B0604020202020204" pitchFamily="34" charset="0"/>
              <a:buChar char="•"/>
            </a:pPr>
            <a:r>
              <a:rPr lang="en-US" u="sng" dirty="0">
                <a:latin typeface="Abadi" panose="020B0604020104020204" pitchFamily="34" charset="0"/>
              </a:rPr>
              <a:t>SAPCO is funded through a combination </a:t>
            </a:r>
            <a:r>
              <a:rPr lang="en-US" dirty="0">
                <a:latin typeface="Abadi" panose="020B0604020104020204" pitchFamily="34" charset="0"/>
              </a:rPr>
              <a:t>of sources, including membership fees as its primary source of income. </a:t>
            </a:r>
          </a:p>
          <a:p>
            <a:pPr indent="-171450">
              <a:lnSpc>
                <a:spcPct val="150000"/>
              </a:lnSpc>
              <a:spcAft>
                <a:spcPts val="450"/>
              </a:spcAft>
              <a:buFont typeface="Arial" panose="020B0604020202020204" pitchFamily="34" charset="0"/>
              <a:buChar char="•"/>
            </a:pPr>
            <a:endParaRPr lang="en-US" dirty="0">
              <a:latin typeface="Abadi" panose="020B0604020104020204" pitchFamily="34" charset="0"/>
            </a:endParaRPr>
          </a:p>
        </p:txBody>
      </p:sp>
      <p:pic>
        <p:nvPicPr>
          <p:cNvPr id="3" name="Picture 2" descr="Logo, company name&#10;&#10;Description automatically generated">
            <a:extLst>
              <a:ext uri="{FF2B5EF4-FFF2-40B4-BE49-F238E27FC236}">
                <a16:creationId xmlns:a16="http://schemas.microsoft.com/office/drawing/2014/main" id="{6ED456C1-CE24-43C8-8329-E4E8140419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84026" y="5984369"/>
            <a:ext cx="914995" cy="758284"/>
          </a:xfrm>
          <a:prstGeom prst="rect">
            <a:avLst/>
          </a:prstGeom>
        </p:spPr>
      </p:pic>
    </p:spTree>
    <p:extLst>
      <p:ext uri="{BB962C8B-B14F-4D97-AF65-F5344CB8AC3E}">
        <p14:creationId xmlns:p14="http://schemas.microsoft.com/office/powerpoint/2010/main" val="35759421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CD9D-DDE0-1649-BD2A-0EE18B1BCF13}"/>
              </a:ext>
            </a:extLst>
          </p:cNvPr>
          <p:cNvSpPr>
            <a:spLocks noGrp="1"/>
          </p:cNvSpPr>
          <p:nvPr>
            <p:ph type="title"/>
          </p:nvPr>
        </p:nvSpPr>
        <p:spPr>
          <a:xfrm>
            <a:off x="367048" y="503583"/>
            <a:ext cx="8148302" cy="817307"/>
          </a:xfrm>
          <a:solidFill>
            <a:srgbClr val="92D050"/>
          </a:solidFill>
        </p:spPr>
        <p:style>
          <a:lnRef idx="3">
            <a:schemeClr val="lt1"/>
          </a:lnRef>
          <a:fillRef idx="1">
            <a:schemeClr val="accent2"/>
          </a:fillRef>
          <a:effectRef idx="1">
            <a:schemeClr val="accent2"/>
          </a:effectRef>
          <a:fontRef idx="minor">
            <a:schemeClr val="lt1"/>
          </a:fontRef>
        </p:style>
        <p:txBody>
          <a:bodyPr>
            <a:normAutofit/>
          </a:bodyPr>
          <a:lstStyle/>
          <a:p>
            <a:pPr algn="ctr"/>
            <a:r>
              <a:rPr lang="en-US" sz="1800" b="1" dirty="0">
                <a:solidFill>
                  <a:srgbClr val="C00000"/>
                </a:solidFill>
              </a:rPr>
              <a:t>4 IR Lab in Partnership with ETDP SETA, ( Assembling Arm Robots and CYBER Security equipment robots</a:t>
            </a:r>
          </a:p>
        </p:txBody>
      </p:sp>
      <p:pic>
        <p:nvPicPr>
          <p:cNvPr id="4" name="Content Placeholder 3">
            <a:extLst>
              <a:ext uri="{FF2B5EF4-FFF2-40B4-BE49-F238E27FC236}">
                <a16:creationId xmlns:a16="http://schemas.microsoft.com/office/drawing/2014/main" id="{1FC51602-4D6E-E048-8181-EAB0D8E0DD6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3435" y="1634436"/>
            <a:ext cx="3955415" cy="2102678"/>
          </a:xfrm>
          <a:prstGeom prst="rect">
            <a:avLst/>
          </a:prstGeom>
        </p:spPr>
      </p:pic>
      <p:pic>
        <p:nvPicPr>
          <p:cNvPr id="3" name="Picture 2">
            <a:extLst>
              <a:ext uri="{FF2B5EF4-FFF2-40B4-BE49-F238E27FC236}">
                <a16:creationId xmlns:a16="http://schemas.microsoft.com/office/drawing/2014/main" id="{47B71E4C-6B7D-7F40-A1A5-C37DF59D22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436" y="3803650"/>
            <a:ext cx="3955416" cy="2982468"/>
          </a:xfrm>
          <a:prstGeom prst="rect">
            <a:avLst/>
          </a:prstGeom>
        </p:spPr>
      </p:pic>
      <p:sp>
        <p:nvSpPr>
          <p:cNvPr id="5" name="Slide Number Placeholder 4">
            <a:extLst>
              <a:ext uri="{FF2B5EF4-FFF2-40B4-BE49-F238E27FC236}">
                <a16:creationId xmlns:a16="http://schemas.microsoft.com/office/drawing/2014/main" id="{276CC5D0-5C4B-7213-3A75-ECDE35016D13}"/>
              </a:ext>
            </a:extLst>
          </p:cNvPr>
          <p:cNvSpPr>
            <a:spLocks noGrp="1"/>
          </p:cNvSpPr>
          <p:nvPr>
            <p:ph type="sldNum" sz="quarter" idx="2"/>
          </p:nvPr>
        </p:nvSpPr>
        <p:spPr/>
        <p:txBody>
          <a:bodyPr/>
          <a:lstStyle/>
          <a:p>
            <a:fld id="{86CB4B4D-7CA3-9044-876B-883B54F8677D}" type="slidenum">
              <a:rPr lang="en-ZA" smtClean="0"/>
              <a:t>30</a:t>
            </a:fld>
            <a:endParaRPr lang="en-ZA"/>
          </a:p>
        </p:txBody>
      </p:sp>
      <p:pic>
        <p:nvPicPr>
          <p:cNvPr id="6" name="Picture 5">
            <a:extLst>
              <a:ext uri="{FF2B5EF4-FFF2-40B4-BE49-F238E27FC236}">
                <a16:creationId xmlns:a16="http://schemas.microsoft.com/office/drawing/2014/main" id="{E3A7942C-5228-715B-EA9B-D0FFC2BA05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9877" y="1460228"/>
            <a:ext cx="2718003" cy="1533060"/>
          </a:xfrm>
          <a:prstGeom prst="rect">
            <a:avLst/>
          </a:prstGeom>
        </p:spPr>
      </p:pic>
      <p:pic>
        <p:nvPicPr>
          <p:cNvPr id="7" name="Content Placeholder 7">
            <a:extLst>
              <a:ext uri="{FF2B5EF4-FFF2-40B4-BE49-F238E27FC236}">
                <a16:creationId xmlns:a16="http://schemas.microsoft.com/office/drawing/2014/main" id="{28734B91-7D05-A970-9320-55389F2C94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8850" y="2966279"/>
            <a:ext cx="2862832" cy="187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8" name="Picture 2">
            <a:extLst>
              <a:ext uri="{FF2B5EF4-FFF2-40B4-BE49-F238E27FC236}">
                <a16:creationId xmlns:a16="http://schemas.microsoft.com/office/drawing/2014/main" id="{B2F64B7A-2FC2-FEE6-A60A-05DD4E1FFAB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346713" y="5053496"/>
            <a:ext cx="2341217" cy="1602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1313FD-BA11-4229-5762-8F0DA37698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63188" y="4638677"/>
            <a:ext cx="1917439" cy="1961396"/>
          </a:xfrm>
          <a:prstGeom prst="rect">
            <a:avLst/>
          </a:prstGeom>
        </p:spPr>
      </p:pic>
    </p:spTree>
    <p:extLst>
      <p:ext uri="{BB962C8B-B14F-4D97-AF65-F5344CB8AC3E}">
        <p14:creationId xmlns:p14="http://schemas.microsoft.com/office/powerpoint/2010/main" val="917693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5410-07DD-B745-AC85-C0D58D87816F}"/>
              </a:ext>
            </a:extLst>
          </p:cNvPr>
          <p:cNvSpPr>
            <a:spLocks noGrp="1"/>
          </p:cNvSpPr>
          <p:nvPr>
            <p:ph type="title"/>
          </p:nvPr>
        </p:nvSpPr>
        <p:spPr>
          <a:xfrm>
            <a:off x="514351" y="574261"/>
            <a:ext cx="3028949" cy="1883189"/>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n-US" b="1" dirty="0">
                <a:solidFill>
                  <a:srgbClr val="C00000"/>
                </a:solidFill>
                <a:latin typeface="Times New Roman" panose="02020603050405020304" pitchFamily="18" charset="0"/>
                <a:cs typeface="Times New Roman" panose="02020603050405020304" pitchFamily="18" charset="0"/>
              </a:rPr>
              <a:t>4 IR Lab in Partnership with ETDP SETA, (Assembling Arm Robots and CYBER Security Equipment)</a:t>
            </a:r>
          </a:p>
        </p:txBody>
      </p:sp>
      <p:sp>
        <p:nvSpPr>
          <p:cNvPr id="4" name="Text Placeholder 3">
            <a:extLst>
              <a:ext uri="{FF2B5EF4-FFF2-40B4-BE49-F238E27FC236}">
                <a16:creationId xmlns:a16="http://schemas.microsoft.com/office/drawing/2014/main" id="{995FC6F9-083F-0E49-9CCF-88EFCCB8A7A4}"/>
              </a:ext>
            </a:extLst>
          </p:cNvPr>
          <p:cNvSpPr>
            <a:spLocks noGrp="1"/>
          </p:cNvSpPr>
          <p:nvPr>
            <p:ph type="body" sz="half" idx="2"/>
          </p:nvPr>
        </p:nvSpPr>
        <p:spPr>
          <a:xfrm>
            <a:off x="99944" y="2641599"/>
            <a:ext cx="4008230" cy="3798957"/>
          </a:xfrm>
        </p:spPr>
        <p:txBody>
          <a:bodyPr>
            <a:normAutofit/>
          </a:bodyPr>
          <a:lstStyle/>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Robotics (Bionic and Microcontrollers)</a:t>
            </a:r>
          </a:p>
          <a:p>
            <a:pPr>
              <a:buClr>
                <a:schemeClr val="dk1"/>
              </a:buClr>
              <a:buSzPct val="25000"/>
            </a:pPr>
            <a:endParaRPr lang="en-US" sz="1500" dirty="0">
              <a:solidFill>
                <a:srgbClr val="000000"/>
              </a:solidFill>
              <a:latin typeface="Arial" panose="020B0604020202020204" pitchFamily="34" charset="0"/>
              <a:cs typeface="Arial" panose="020B0604020202020204" pitchFamily="34" charset="0"/>
            </a:endParaRP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Industrial Robotics</a:t>
            </a:r>
          </a:p>
          <a:p>
            <a:pPr>
              <a:buClr>
                <a:schemeClr val="dk1"/>
              </a:buClr>
              <a:buSzPct val="25000"/>
            </a:pPr>
            <a:endParaRPr lang="en-US" sz="1500" dirty="0">
              <a:solidFill>
                <a:srgbClr val="000000"/>
              </a:solidFill>
              <a:latin typeface="Arial" panose="020B0604020202020204" pitchFamily="34" charset="0"/>
              <a:cs typeface="Arial" panose="020B0604020202020204" pitchFamily="34" charset="0"/>
            </a:endParaRP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Mobile Robotics</a:t>
            </a:r>
          </a:p>
          <a:p>
            <a:pPr>
              <a:buClr>
                <a:schemeClr val="dk1"/>
              </a:buClr>
              <a:buSzPct val="25000"/>
            </a:pPr>
            <a:endParaRPr lang="en-US" sz="1500" dirty="0">
              <a:solidFill>
                <a:srgbClr val="000000"/>
              </a:solidFill>
              <a:latin typeface="Arial" panose="020B0604020202020204" pitchFamily="34" charset="0"/>
              <a:cs typeface="Arial" panose="020B0604020202020204" pitchFamily="34" charset="0"/>
            </a:endParaRP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Automation Technology</a:t>
            </a:r>
          </a:p>
          <a:p>
            <a:pPr>
              <a:buClr>
                <a:schemeClr val="dk1"/>
              </a:buClr>
              <a:buSzPct val="25000"/>
            </a:pPr>
            <a:endParaRPr lang="en-US" sz="1500" dirty="0">
              <a:solidFill>
                <a:srgbClr val="000000"/>
              </a:solidFill>
              <a:latin typeface="Arial" panose="020B0604020202020204" pitchFamily="34" charset="0"/>
              <a:cs typeface="Arial" panose="020B0604020202020204" pitchFamily="34" charset="0"/>
            </a:endParaRP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Intelligent Components and Industry 4.0 System</a:t>
            </a:r>
          </a:p>
          <a:p>
            <a:pPr marL="257175" indent="-257175">
              <a:buClr>
                <a:srgbClr val="000000"/>
              </a:buClr>
              <a:buSzPct val="100000"/>
              <a:buFont typeface="Arial" panose="020B0604020202020204" pitchFamily="34" charset="0"/>
              <a:buChar char="•"/>
            </a:pPr>
            <a:endParaRPr lang="en-US" sz="1500" dirty="0">
              <a:solidFill>
                <a:srgbClr val="000000"/>
              </a:solidFill>
              <a:latin typeface="Arial" panose="020B0604020202020204" pitchFamily="34" charset="0"/>
              <a:cs typeface="Arial" panose="020B0604020202020204" pitchFamily="34" charset="0"/>
            </a:endParaRP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Drones. </a:t>
            </a: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Coding machines</a:t>
            </a: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Digital designs</a:t>
            </a:r>
          </a:p>
          <a:p>
            <a:pPr marL="257175" indent="-257175">
              <a:buClr>
                <a:srgbClr val="000000"/>
              </a:buClr>
              <a:buSzPct val="10000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Agriculture ( Water smart)</a:t>
            </a:r>
          </a:p>
          <a:p>
            <a:endParaRPr lang="en-US" dirty="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99E7AA5C-C331-4E4E-8D79-F335E0E3D12A}"/>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75652" y="499166"/>
            <a:ext cx="4906755" cy="40963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txBox="1">
            <a:spLocks/>
          </p:cNvSpPr>
          <p:nvPr/>
        </p:nvSpPr>
        <p:spPr>
          <a:xfrm>
            <a:off x="7580242" y="88424"/>
            <a:ext cx="29110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9pPr>
          </a:lstStyle>
          <a:p>
            <a:r>
              <a:rPr lang="en-ZA"/>
              <a:t>36</a:t>
            </a:r>
          </a:p>
        </p:txBody>
      </p:sp>
      <p:sp>
        <p:nvSpPr>
          <p:cNvPr id="3" name="Slide Number Placeholder 2">
            <a:extLst>
              <a:ext uri="{FF2B5EF4-FFF2-40B4-BE49-F238E27FC236}">
                <a16:creationId xmlns:a16="http://schemas.microsoft.com/office/drawing/2014/main" id="{D30FC7EB-3D4D-9145-3E0C-54EC7AA4D9FA}"/>
              </a:ext>
            </a:extLst>
          </p:cNvPr>
          <p:cNvSpPr>
            <a:spLocks noGrp="1"/>
          </p:cNvSpPr>
          <p:nvPr>
            <p:ph type="sldNum" sz="quarter" idx="2"/>
          </p:nvPr>
        </p:nvSpPr>
        <p:spPr/>
        <p:txBody>
          <a:bodyPr/>
          <a:lstStyle/>
          <a:p>
            <a:fld id="{86CB4B4D-7CA3-9044-876B-883B54F8677D}" type="slidenum">
              <a:rPr lang="en-ZA" smtClean="0"/>
              <a:t>31</a:t>
            </a:fld>
            <a:endParaRPr lang="en-ZA"/>
          </a:p>
        </p:txBody>
      </p:sp>
    </p:spTree>
    <p:extLst>
      <p:ext uri="{BB962C8B-B14F-4D97-AF65-F5344CB8AC3E}">
        <p14:creationId xmlns:p14="http://schemas.microsoft.com/office/powerpoint/2010/main" val="240117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CDE265-3AFF-CD47-8E65-68A92CD31439}"/>
              </a:ext>
            </a:extLst>
          </p:cNvPr>
          <p:cNvSpPr>
            <a:spLocks noGrp="1"/>
          </p:cNvSpPr>
          <p:nvPr>
            <p:ph type="body" idx="1"/>
          </p:nvPr>
        </p:nvSpPr>
        <p:spPr>
          <a:xfrm>
            <a:off x="3028951" y="4520905"/>
            <a:ext cx="5391149" cy="969068"/>
          </a:xfrm>
        </p:spPr>
        <p:txBody>
          <a:bodyPr>
            <a:normAutofit/>
          </a:bodyPr>
          <a:lstStyle/>
          <a:p>
            <a:endParaRPr lang="en-US" sz="1350" dirty="0"/>
          </a:p>
        </p:txBody>
      </p:sp>
      <p:sp>
        <p:nvSpPr>
          <p:cNvPr id="6" name="TextBox 5">
            <a:extLst>
              <a:ext uri="{FF2B5EF4-FFF2-40B4-BE49-F238E27FC236}">
                <a16:creationId xmlns:a16="http://schemas.microsoft.com/office/drawing/2014/main" id="{073A0B6A-3AAB-1147-9C73-132F49AD247A}"/>
              </a:ext>
            </a:extLst>
          </p:cNvPr>
          <p:cNvSpPr txBox="1"/>
          <p:nvPr/>
        </p:nvSpPr>
        <p:spPr>
          <a:xfrm>
            <a:off x="272563" y="539974"/>
            <a:ext cx="8147537" cy="1200329"/>
          </a:xfrm>
          <a:prstGeom prst="rect">
            <a:avLst/>
          </a:prstGeom>
          <a:noFill/>
        </p:spPr>
        <p:txBody>
          <a:bodyPr wrap="square" rtlCol="0">
            <a:spAutoFit/>
          </a:bodyPr>
          <a:lstStyle/>
          <a:p>
            <a:r>
              <a:rPr lang="en-US" b="1" dirty="0">
                <a:solidFill>
                  <a:srgbClr val="C00000"/>
                </a:solidFill>
              </a:rPr>
              <a:t>HP Life </a:t>
            </a:r>
            <a:r>
              <a:rPr lang="en-US" b="1" dirty="0" err="1">
                <a:solidFill>
                  <a:srgbClr val="C00000"/>
                </a:solidFill>
              </a:rPr>
              <a:t>centre</a:t>
            </a:r>
            <a:r>
              <a:rPr lang="en-US" b="1" dirty="0">
                <a:solidFill>
                  <a:srgbClr val="C00000"/>
                </a:solidFill>
              </a:rPr>
              <a:t> in Partnership with HP and </a:t>
            </a:r>
            <a:r>
              <a:rPr lang="en-US" b="1" dirty="0" err="1">
                <a:solidFill>
                  <a:srgbClr val="C00000"/>
                </a:solidFill>
              </a:rPr>
              <a:t>Hemmerberg</a:t>
            </a:r>
            <a:r>
              <a:rPr lang="en-US" b="1" dirty="0">
                <a:solidFill>
                  <a:srgbClr val="C00000"/>
                </a:solidFill>
              </a:rPr>
              <a:t>. Online Centre with 32 programs of entrepreneurship, Advertising online,  Business finance, Business communication. Students do online courses and get a certificate upon completion. Open for Community as well.</a:t>
            </a:r>
          </a:p>
        </p:txBody>
      </p:sp>
      <p:pic>
        <p:nvPicPr>
          <p:cNvPr id="5" name="Content Placeholder 3">
            <a:extLst>
              <a:ext uri="{FF2B5EF4-FFF2-40B4-BE49-F238E27FC236}">
                <a16:creationId xmlns:a16="http://schemas.microsoft.com/office/drawing/2014/main" id="{91211ED2-F179-4646-BF62-26324D39E3EB}"/>
              </a:ext>
            </a:extLst>
          </p:cNvPr>
          <p:cNvPicPr>
            <a:picLocks noChangeAspect="1"/>
          </p:cNvPicPr>
          <p:nvPr/>
        </p:nvPicPr>
        <p:blipFill>
          <a:blip r:embed="rId2"/>
          <a:stretch>
            <a:fillRect/>
          </a:stretch>
        </p:blipFill>
        <p:spPr>
          <a:xfrm>
            <a:off x="928842" y="1983539"/>
            <a:ext cx="7146611" cy="4147811"/>
          </a:xfrm>
          <a:prstGeom prst="rect">
            <a:avLst/>
          </a:prstGeom>
        </p:spPr>
      </p:pic>
      <p:sp>
        <p:nvSpPr>
          <p:cNvPr id="2" name="Slide Number Placeholder 1">
            <a:extLst>
              <a:ext uri="{FF2B5EF4-FFF2-40B4-BE49-F238E27FC236}">
                <a16:creationId xmlns:a16="http://schemas.microsoft.com/office/drawing/2014/main" id="{5448776E-D723-377B-6EF9-E7F5E38C780B}"/>
              </a:ext>
            </a:extLst>
          </p:cNvPr>
          <p:cNvSpPr>
            <a:spLocks noGrp="1"/>
          </p:cNvSpPr>
          <p:nvPr>
            <p:ph type="sldNum" sz="quarter" idx="2"/>
          </p:nvPr>
        </p:nvSpPr>
        <p:spPr/>
        <p:txBody>
          <a:bodyPr/>
          <a:lstStyle/>
          <a:p>
            <a:fld id="{86CB4B4D-7CA3-9044-876B-883B54F8677D}" type="slidenum">
              <a:rPr lang="en-ZA" smtClean="0"/>
              <a:t>32</a:t>
            </a:fld>
            <a:endParaRPr lang="en-ZA"/>
          </a:p>
        </p:txBody>
      </p:sp>
    </p:spTree>
    <p:extLst>
      <p:ext uri="{BB962C8B-B14F-4D97-AF65-F5344CB8AC3E}">
        <p14:creationId xmlns:p14="http://schemas.microsoft.com/office/powerpoint/2010/main" val="1504524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03" y="327292"/>
            <a:ext cx="7886700" cy="1165786"/>
          </a:xfrm>
        </p:spPr>
        <p:txBody>
          <a:bodyPr>
            <a:noAutofit/>
          </a:bodyPr>
          <a:lstStyle/>
          <a:p>
            <a:r>
              <a:rPr lang="en-GB" sz="1800" b="1" dirty="0"/>
              <a:t>Clothing Production Plant Producing work suits, serves as workplace  for N6 students. Mass production and supply of protective clothing for the college and local institutions and workplaces</a:t>
            </a:r>
            <a:endParaRPr lang="en-ZA" sz="1800" b="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1" y="1786119"/>
            <a:ext cx="3652837" cy="378957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1488" y="1786119"/>
            <a:ext cx="4233863" cy="3789579"/>
          </a:xfrm>
          <a:prstGeom prst="rect">
            <a:avLst/>
          </a:prstGeom>
        </p:spPr>
      </p:pic>
      <p:sp>
        <p:nvSpPr>
          <p:cNvPr id="3" name="Slide Number Placeholder 2">
            <a:extLst>
              <a:ext uri="{FF2B5EF4-FFF2-40B4-BE49-F238E27FC236}">
                <a16:creationId xmlns:a16="http://schemas.microsoft.com/office/drawing/2014/main" id="{5A8D1A12-5378-75A5-146B-C57E613D2DFA}"/>
              </a:ext>
            </a:extLst>
          </p:cNvPr>
          <p:cNvSpPr>
            <a:spLocks noGrp="1"/>
          </p:cNvSpPr>
          <p:nvPr>
            <p:ph type="sldNum" sz="quarter" idx="2"/>
          </p:nvPr>
        </p:nvSpPr>
        <p:spPr/>
        <p:txBody>
          <a:bodyPr/>
          <a:lstStyle/>
          <a:p>
            <a:fld id="{86CB4B4D-7CA3-9044-876B-883B54F8677D}" type="slidenum">
              <a:rPr lang="en-ZA" smtClean="0"/>
              <a:t>33</a:t>
            </a:fld>
            <a:endParaRPr lang="en-ZA"/>
          </a:p>
        </p:txBody>
      </p:sp>
    </p:spTree>
    <p:extLst>
      <p:ext uri="{BB962C8B-B14F-4D97-AF65-F5344CB8AC3E}">
        <p14:creationId xmlns:p14="http://schemas.microsoft.com/office/powerpoint/2010/main" val="3035715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2100" b="1" dirty="0"/>
              <a:t>Best Practice- Elangeni TVET College (Leadership &amp; Management)</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774" y="2351223"/>
            <a:ext cx="4881840" cy="2263675"/>
          </a:xfrm>
          <a:prstGeom prst="rect">
            <a:avLst/>
          </a:prstGeom>
        </p:spPr>
      </p:pic>
      <p:sp>
        <p:nvSpPr>
          <p:cNvPr id="7" name="Rounded Rectangle 6"/>
          <p:cNvSpPr/>
          <p:nvPr/>
        </p:nvSpPr>
        <p:spPr>
          <a:xfrm rot="10800000" flipH="1" flipV="1">
            <a:off x="4961614" y="2125267"/>
            <a:ext cx="4019384" cy="27155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14313" indent="-214313">
              <a:buFont typeface="Arial" panose="020B0604020202020204" pitchFamily="34" charset="0"/>
              <a:buChar char="•"/>
            </a:pPr>
            <a:r>
              <a:rPr lang="en-ZA" sz="1500" dirty="0">
                <a:solidFill>
                  <a:prstClr val="black"/>
                </a:solidFill>
                <a:latin typeface="Arial" panose="020B0604020202020204" pitchFamily="34" charset="0"/>
                <a:cs typeface="Arial" panose="020B0604020202020204" pitchFamily="34" charset="0"/>
              </a:rPr>
              <a:t>For effective administration of the College, Management has:</a:t>
            </a:r>
          </a:p>
          <a:p>
            <a:pPr lvl="0"/>
            <a:endParaRPr lang="en-ZA" sz="1500" dirty="0">
              <a:solidFill>
                <a:prstClr val="black"/>
              </a:solidFill>
              <a:latin typeface="Arial" panose="020B0604020202020204" pitchFamily="34" charset="0"/>
              <a:cs typeface="Arial" panose="020B0604020202020204" pitchFamily="34" charset="0"/>
            </a:endParaRPr>
          </a:p>
          <a:p>
            <a:pPr marL="214313" indent="-214313">
              <a:buFont typeface="Wingdings" panose="05000000000000000000" pitchFamily="2" charset="2"/>
              <a:buChar char="§"/>
            </a:pPr>
            <a:r>
              <a:rPr lang="en-ZA" sz="1500" dirty="0">
                <a:solidFill>
                  <a:prstClr val="black"/>
                </a:solidFill>
                <a:latin typeface="Arial" panose="020B0604020202020204" pitchFamily="34" charset="0"/>
                <a:cs typeface="Arial" panose="020B0604020202020204" pitchFamily="34" charset="0"/>
              </a:rPr>
              <a:t>Developed sound systems and processes that guides institutional operation.</a:t>
            </a:r>
          </a:p>
          <a:p>
            <a:pPr marL="214313" indent="-214313">
              <a:buFont typeface="Wingdings" panose="05000000000000000000" pitchFamily="2" charset="2"/>
              <a:buChar char="§"/>
            </a:pPr>
            <a:r>
              <a:rPr lang="en-ZA" sz="1500" dirty="0">
                <a:solidFill>
                  <a:prstClr val="black"/>
                </a:solidFill>
                <a:latin typeface="Arial" panose="020B0604020202020204" pitchFamily="34" charset="0"/>
                <a:cs typeface="Arial" panose="020B0604020202020204" pitchFamily="34" charset="0"/>
              </a:rPr>
              <a:t>Staff Development</a:t>
            </a:r>
          </a:p>
          <a:p>
            <a:pPr marL="214313" indent="-214313">
              <a:buFont typeface="Wingdings" panose="05000000000000000000" pitchFamily="2" charset="2"/>
              <a:buChar char="§"/>
            </a:pPr>
            <a:r>
              <a:rPr lang="en-ZA" sz="1500" dirty="0">
                <a:solidFill>
                  <a:prstClr val="black"/>
                </a:solidFill>
                <a:latin typeface="Arial" panose="020B0604020202020204" pitchFamily="34" charset="0"/>
                <a:cs typeface="Arial" panose="020B0604020202020204" pitchFamily="34" charset="0"/>
              </a:rPr>
              <a:t>Effective Student Support Services</a:t>
            </a:r>
          </a:p>
          <a:p>
            <a:pPr marL="214313" indent="-214313">
              <a:buFont typeface="Wingdings" panose="05000000000000000000" pitchFamily="2" charset="2"/>
              <a:buChar char="§"/>
            </a:pPr>
            <a:r>
              <a:rPr lang="en-ZA" sz="1500" dirty="0">
                <a:solidFill>
                  <a:prstClr val="black"/>
                </a:solidFill>
                <a:latin typeface="Arial" panose="020B0604020202020204" pitchFamily="34" charset="0"/>
                <a:cs typeface="Arial" panose="020B0604020202020204" pitchFamily="34" charset="0"/>
              </a:rPr>
              <a:t>Consequence Management </a:t>
            </a:r>
          </a:p>
          <a:p>
            <a:pPr marL="214313" indent="-214313">
              <a:buFont typeface="Wingdings" panose="05000000000000000000" pitchFamily="2" charset="2"/>
              <a:buChar char="§"/>
            </a:pPr>
            <a:r>
              <a:rPr lang="en-ZA" sz="1500" dirty="0">
                <a:solidFill>
                  <a:prstClr val="black"/>
                </a:solidFill>
                <a:latin typeface="Arial" panose="020B0604020202020204" pitchFamily="34" charset="0"/>
                <a:cs typeface="Arial" panose="020B0604020202020204" pitchFamily="34" charset="0"/>
              </a:rPr>
              <a:t> Staff Wellness</a:t>
            </a:r>
          </a:p>
          <a:p>
            <a:pPr marL="214313" indent="-214313">
              <a:buFont typeface="Wingdings" panose="05000000000000000000" pitchFamily="2" charset="2"/>
              <a:buChar char="§"/>
            </a:pPr>
            <a:r>
              <a:rPr lang="en-ZA" sz="1500" dirty="0">
                <a:solidFill>
                  <a:prstClr val="black"/>
                </a:solidFill>
                <a:latin typeface="Arial" panose="020B0604020202020204" pitchFamily="34" charset="0"/>
                <a:cs typeface="Arial" panose="020B0604020202020204" pitchFamily="34" charset="0"/>
              </a:rPr>
              <a:t>International partnerships</a:t>
            </a:r>
          </a:p>
        </p:txBody>
      </p:sp>
      <p:sp>
        <p:nvSpPr>
          <p:cNvPr id="3" name="Slide Number Placeholder 2">
            <a:extLst>
              <a:ext uri="{FF2B5EF4-FFF2-40B4-BE49-F238E27FC236}">
                <a16:creationId xmlns:a16="http://schemas.microsoft.com/office/drawing/2014/main" id="{25BA999B-3365-D212-76C7-CD181A15B932}"/>
              </a:ext>
            </a:extLst>
          </p:cNvPr>
          <p:cNvSpPr>
            <a:spLocks noGrp="1"/>
          </p:cNvSpPr>
          <p:nvPr>
            <p:ph type="sldNum" sz="quarter" idx="2"/>
          </p:nvPr>
        </p:nvSpPr>
        <p:spPr/>
        <p:txBody>
          <a:bodyPr/>
          <a:lstStyle/>
          <a:p>
            <a:fld id="{86CB4B4D-7CA3-9044-876B-883B54F8677D}" type="slidenum">
              <a:rPr lang="en-ZA" smtClean="0"/>
              <a:t>34</a:t>
            </a:fld>
            <a:endParaRPr lang="en-ZA"/>
          </a:p>
        </p:txBody>
      </p:sp>
    </p:spTree>
    <p:extLst>
      <p:ext uri="{BB962C8B-B14F-4D97-AF65-F5344CB8AC3E}">
        <p14:creationId xmlns:p14="http://schemas.microsoft.com/office/powerpoint/2010/main" val="475156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7098" y="857251"/>
            <a:ext cx="6492240" cy="808508"/>
          </a:xfrm>
        </p:spPr>
        <p:txBody>
          <a:bodyPr>
            <a:normAutofit/>
          </a:bodyPr>
          <a:lstStyle/>
          <a:p>
            <a:r>
              <a:rPr lang="en-US" sz="1500" b="1" dirty="0">
                <a:solidFill>
                  <a:prstClr val="black">
                    <a:lumMod val="85000"/>
                    <a:lumOff val="15000"/>
                  </a:prstClr>
                </a:solidFill>
                <a:latin typeface="Arial" panose="020B0604020202020204" pitchFamily="34" charset="0"/>
                <a:cs typeface="Arial" panose="020B0604020202020204" pitchFamily="34" charset="0"/>
              </a:rPr>
              <a:t>Elangeni TVET College-</a:t>
            </a:r>
            <a:br>
              <a:rPr lang="en-US" sz="1500" b="1" dirty="0">
                <a:solidFill>
                  <a:prstClr val="black">
                    <a:lumMod val="85000"/>
                    <a:lumOff val="15000"/>
                  </a:prstClr>
                </a:solidFill>
                <a:latin typeface="Arial" panose="020B0604020202020204" pitchFamily="34" charset="0"/>
                <a:cs typeface="Arial" panose="020B0604020202020204" pitchFamily="34" charset="0"/>
              </a:rPr>
            </a:br>
            <a:r>
              <a:rPr lang="en-US" sz="1500" b="1" dirty="0">
                <a:solidFill>
                  <a:prstClr val="black">
                    <a:lumMod val="85000"/>
                    <a:lumOff val="15000"/>
                  </a:prstClr>
                </a:solidFill>
                <a:latin typeface="Arial" panose="020B0604020202020204" pitchFamily="34" charset="0"/>
                <a:cs typeface="Arial" panose="020B0604020202020204" pitchFamily="34" charset="0"/>
              </a:rPr>
              <a:t>(The role of College Council)</a:t>
            </a:r>
            <a:endParaRPr lang="en-ZA" sz="1500" b="1"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15">
            <a:extLst>
              <a:ext uri="{FF2B5EF4-FFF2-40B4-BE49-F238E27FC236}">
                <a16:creationId xmlns:a16="http://schemas.microsoft.com/office/drawing/2014/main" id="{9C25B878-08AF-8E41-9C94-55A85CCA60CC}"/>
              </a:ext>
            </a:extLst>
          </p:cNvPr>
          <p:cNvSpPr txBox="1">
            <a:spLocks/>
          </p:cNvSpPr>
          <p:nvPr/>
        </p:nvSpPr>
        <p:spPr>
          <a:xfrm>
            <a:off x="151069" y="1665759"/>
            <a:ext cx="8724299" cy="346957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Clr>
                <a:srgbClr val="5B9BD5"/>
              </a:buClr>
              <a:buNone/>
            </a:pPr>
            <a:endParaRPr lang="en-US" sz="1800" dirty="0">
              <a:solidFill>
                <a:prstClr val="black">
                  <a:lumMod val="85000"/>
                  <a:lumOff val="15000"/>
                </a:prstClr>
              </a:solidFill>
              <a:latin typeface="Calibri" panose="020F0502020204030204"/>
            </a:endParaRPr>
          </a:p>
          <a:p>
            <a:pPr marL="0" indent="0">
              <a:buClr>
                <a:srgbClr val="5B9BD5"/>
              </a:buClr>
              <a:buNone/>
            </a:pPr>
            <a:endParaRPr lang="en-US" sz="1800" dirty="0">
              <a:solidFill>
                <a:prstClr val="black">
                  <a:lumMod val="85000"/>
                  <a:lumOff val="15000"/>
                </a:prstClr>
              </a:solidFill>
              <a:latin typeface="Calibri" panose="020F0502020204030204"/>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382" y="1537304"/>
            <a:ext cx="2987549" cy="1991699"/>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382" y="3213207"/>
            <a:ext cx="2987549" cy="1991699"/>
          </a:xfrm>
          <a:prstGeom prst="rect">
            <a:avLst/>
          </a:prstGeom>
        </p:spPr>
      </p:pic>
      <p:sp>
        <p:nvSpPr>
          <p:cNvPr id="4" name="Rounded Rectangle 3"/>
          <p:cNvSpPr/>
          <p:nvPr/>
        </p:nvSpPr>
        <p:spPr>
          <a:xfrm rot="10800000" flipV="1">
            <a:off x="3645244" y="1570856"/>
            <a:ext cx="5384546" cy="36726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14313" indent="-214313" defTabSz="342900">
              <a:spcBef>
                <a:spcPct val="20000"/>
              </a:spcBef>
              <a:spcAft>
                <a:spcPts val="450"/>
              </a:spcAft>
              <a:buClr>
                <a:srgbClr val="D9B247"/>
              </a:buClr>
              <a:buSzPct val="115000"/>
              <a:buFont typeface="Arial" panose="020B0604020202020204" pitchFamily="34" charset="0"/>
              <a:buChar char="•"/>
            </a:pPr>
            <a:r>
              <a:rPr lang="en-ZA" dirty="0">
                <a:solidFill>
                  <a:prstClr val="black">
                    <a:lumMod val="85000"/>
                    <a:lumOff val="15000"/>
                  </a:prstClr>
                </a:solidFill>
                <a:latin typeface="Arial" panose="020B0604020202020204" pitchFamily="34" charset="0"/>
                <a:cs typeface="Arial" panose="020B0604020202020204" pitchFamily="34" charset="0"/>
              </a:rPr>
              <a:t>Elangeni TVET College has effective College Council structure, will all sub-committees of council.</a:t>
            </a:r>
          </a:p>
          <a:p>
            <a:pPr marL="214313" indent="-214313" defTabSz="342900">
              <a:spcBef>
                <a:spcPct val="20000"/>
              </a:spcBef>
              <a:spcAft>
                <a:spcPts val="450"/>
              </a:spcAft>
              <a:buClr>
                <a:srgbClr val="D9B247"/>
              </a:buClr>
              <a:buSzPct val="115000"/>
              <a:buFont typeface="Arial" panose="020B0604020202020204" pitchFamily="34" charset="0"/>
              <a:buChar char="•"/>
            </a:pPr>
            <a:r>
              <a:rPr lang="en-ZA" dirty="0">
                <a:solidFill>
                  <a:prstClr val="black">
                    <a:lumMod val="85000"/>
                    <a:lumOff val="15000"/>
                  </a:prstClr>
                </a:solidFill>
                <a:latin typeface="Arial" panose="020B0604020202020204" pitchFamily="34" charset="0"/>
                <a:cs typeface="Arial" panose="020B0604020202020204" pitchFamily="34" charset="0"/>
              </a:rPr>
              <a:t>For ETVET College, Council plays a critical role in ensuring good governance by:</a:t>
            </a:r>
          </a:p>
          <a:p>
            <a:pPr marL="214313" indent="-214313" defTabSz="342900">
              <a:spcBef>
                <a:spcPct val="20000"/>
              </a:spcBef>
              <a:spcAft>
                <a:spcPts val="450"/>
              </a:spcAft>
              <a:buClr>
                <a:srgbClr val="D9B247"/>
              </a:buClr>
              <a:buSzPct val="115000"/>
              <a:buFont typeface="Wingdings" panose="05000000000000000000" pitchFamily="2" charset="2"/>
              <a:buChar char="§"/>
            </a:pPr>
            <a:r>
              <a:rPr lang="en-US" dirty="0">
                <a:solidFill>
                  <a:prstClr val="black">
                    <a:lumMod val="85000"/>
                    <a:lumOff val="15000"/>
                  </a:prstClr>
                </a:solidFill>
                <a:latin typeface="Arial" panose="020B0604020202020204" pitchFamily="34" charset="0"/>
                <a:cs typeface="Arial" panose="020B0604020202020204" pitchFamily="34" charset="0"/>
              </a:rPr>
              <a:t> Preforming oversight function</a:t>
            </a:r>
          </a:p>
          <a:p>
            <a:pPr marL="214313" indent="-214313" defTabSz="342900">
              <a:spcBef>
                <a:spcPct val="20000"/>
              </a:spcBef>
              <a:spcAft>
                <a:spcPts val="450"/>
              </a:spcAft>
              <a:buClr>
                <a:srgbClr val="D9B247"/>
              </a:buClr>
              <a:buSzPct val="115000"/>
              <a:buFont typeface="Wingdings" panose="05000000000000000000" pitchFamily="2" charset="2"/>
              <a:buChar char="§"/>
            </a:pPr>
            <a:r>
              <a:rPr lang="en-US" dirty="0">
                <a:solidFill>
                  <a:prstClr val="black">
                    <a:lumMod val="85000"/>
                    <a:lumOff val="15000"/>
                  </a:prstClr>
                </a:solidFill>
                <a:latin typeface="Arial" panose="020B0604020202020204" pitchFamily="34" charset="0"/>
                <a:cs typeface="Arial" panose="020B0604020202020204" pitchFamily="34" charset="0"/>
              </a:rPr>
              <a:t>Development of policies </a:t>
            </a:r>
          </a:p>
          <a:p>
            <a:pPr marL="214313" indent="-214313" defTabSz="342900">
              <a:spcBef>
                <a:spcPct val="20000"/>
              </a:spcBef>
              <a:spcAft>
                <a:spcPts val="450"/>
              </a:spcAft>
              <a:buClr>
                <a:srgbClr val="D9B247"/>
              </a:buClr>
              <a:buSzPct val="115000"/>
              <a:buFont typeface="Wingdings" panose="05000000000000000000" pitchFamily="2" charset="2"/>
              <a:buChar char="§"/>
            </a:pPr>
            <a:r>
              <a:rPr lang="en-US" dirty="0">
                <a:solidFill>
                  <a:prstClr val="black">
                    <a:lumMod val="85000"/>
                    <a:lumOff val="15000"/>
                  </a:prstClr>
                </a:solidFill>
                <a:latin typeface="Arial" panose="020B0604020202020204" pitchFamily="34" charset="0"/>
                <a:cs typeface="Arial" panose="020B0604020202020204" pitchFamily="34" charset="0"/>
              </a:rPr>
              <a:t>Development of a College Strategic Plan</a:t>
            </a:r>
          </a:p>
          <a:p>
            <a:pPr marL="214313" indent="-214313" defTabSz="342900">
              <a:spcBef>
                <a:spcPct val="20000"/>
              </a:spcBef>
              <a:spcAft>
                <a:spcPts val="450"/>
              </a:spcAft>
              <a:buClr>
                <a:srgbClr val="D9B247"/>
              </a:buClr>
              <a:buSzPct val="115000"/>
              <a:buFont typeface="Wingdings" panose="05000000000000000000" pitchFamily="2" charset="2"/>
              <a:buChar char="§"/>
            </a:pPr>
            <a:r>
              <a:rPr lang="en-US" dirty="0">
                <a:solidFill>
                  <a:prstClr val="black">
                    <a:lumMod val="85000"/>
                    <a:lumOff val="15000"/>
                  </a:prstClr>
                </a:solidFill>
                <a:latin typeface="Arial" panose="020B0604020202020204" pitchFamily="34" charset="0"/>
                <a:cs typeface="Arial" panose="020B0604020202020204" pitchFamily="34" charset="0"/>
              </a:rPr>
              <a:t>Ensuring accountability by Management</a:t>
            </a:r>
          </a:p>
        </p:txBody>
      </p:sp>
      <p:sp>
        <p:nvSpPr>
          <p:cNvPr id="7" name="Slide Number Placeholder 6">
            <a:extLst>
              <a:ext uri="{FF2B5EF4-FFF2-40B4-BE49-F238E27FC236}">
                <a16:creationId xmlns:a16="http://schemas.microsoft.com/office/drawing/2014/main" id="{55819231-1CBA-B79D-F54C-9453F5366750}"/>
              </a:ext>
            </a:extLst>
          </p:cNvPr>
          <p:cNvSpPr>
            <a:spLocks noGrp="1"/>
          </p:cNvSpPr>
          <p:nvPr>
            <p:ph type="sldNum" sz="quarter" idx="2"/>
          </p:nvPr>
        </p:nvSpPr>
        <p:spPr/>
        <p:txBody>
          <a:bodyPr/>
          <a:lstStyle/>
          <a:p>
            <a:fld id="{86CB4B4D-7CA3-9044-876B-883B54F8677D}" type="slidenum">
              <a:rPr lang="en-ZA" smtClean="0"/>
              <a:t>35</a:t>
            </a:fld>
            <a:endParaRPr lang="en-ZA"/>
          </a:p>
        </p:txBody>
      </p:sp>
    </p:spTree>
    <p:extLst>
      <p:ext uri="{BB962C8B-B14F-4D97-AF65-F5344CB8AC3E}">
        <p14:creationId xmlns:p14="http://schemas.microsoft.com/office/powerpoint/2010/main" val="2260674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b="1" dirty="0"/>
              <a:t>International Partnerships-Elangeni TVET College</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1" y="3655016"/>
            <a:ext cx="2272481" cy="113395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2226469"/>
            <a:ext cx="2226757" cy="115681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9220" y="2075581"/>
            <a:ext cx="1966130" cy="130770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1226" y="3655016"/>
            <a:ext cx="1934124" cy="1284843"/>
          </a:xfrm>
          <a:prstGeom prst="rect">
            <a:avLst/>
          </a:prstGeom>
        </p:spPr>
      </p:pic>
      <p:sp>
        <p:nvSpPr>
          <p:cNvPr id="8" name="Rounded Rectangle 7"/>
          <p:cNvSpPr/>
          <p:nvPr/>
        </p:nvSpPr>
        <p:spPr>
          <a:xfrm>
            <a:off x="3065227" y="2226469"/>
            <a:ext cx="3321658" cy="27133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14313" indent="-214313" algn="ctr">
              <a:lnSpc>
                <a:spcPct val="150000"/>
              </a:lnSpc>
              <a:buFont typeface="Wingdings" panose="05000000000000000000" pitchFamily="2" charset="2"/>
              <a:buChar char="q"/>
            </a:pPr>
            <a:r>
              <a:rPr lang="en-US" sz="1350" b="1" dirty="0">
                <a:solidFill>
                  <a:prstClr val="black"/>
                </a:solidFill>
              </a:rPr>
              <a:t>USA CCI Programme</a:t>
            </a:r>
          </a:p>
          <a:p>
            <a:pPr marL="214313" indent="-214313" algn="ctr">
              <a:lnSpc>
                <a:spcPct val="150000"/>
              </a:lnSpc>
              <a:buFont typeface="Wingdings" panose="05000000000000000000" pitchFamily="2" charset="2"/>
              <a:buChar char="q"/>
            </a:pPr>
            <a:r>
              <a:rPr lang="en-US" sz="1350" b="1" dirty="0">
                <a:solidFill>
                  <a:prstClr val="black"/>
                </a:solidFill>
              </a:rPr>
              <a:t>Chines Cultural Exchange Programme</a:t>
            </a:r>
          </a:p>
          <a:p>
            <a:pPr marL="214313" indent="-214313" algn="ctr">
              <a:lnSpc>
                <a:spcPct val="150000"/>
              </a:lnSpc>
              <a:buFont typeface="Wingdings" panose="05000000000000000000" pitchFamily="2" charset="2"/>
              <a:buChar char="q"/>
            </a:pPr>
            <a:r>
              <a:rPr lang="en-US" sz="1350" b="1" dirty="0">
                <a:solidFill>
                  <a:prstClr val="black"/>
                </a:solidFill>
              </a:rPr>
              <a:t>British Council</a:t>
            </a:r>
          </a:p>
          <a:p>
            <a:pPr marL="214313" indent="-214313" algn="ctr">
              <a:lnSpc>
                <a:spcPct val="150000"/>
              </a:lnSpc>
              <a:buFont typeface="Wingdings" panose="05000000000000000000" pitchFamily="2" charset="2"/>
              <a:buChar char="q"/>
            </a:pPr>
            <a:r>
              <a:rPr lang="en-US" sz="1350" b="1" dirty="0" err="1">
                <a:solidFill>
                  <a:prstClr val="black"/>
                </a:solidFill>
              </a:rPr>
              <a:t>Nuffic</a:t>
            </a:r>
            <a:r>
              <a:rPr lang="en-US" sz="1350" b="1" dirty="0">
                <a:solidFill>
                  <a:prstClr val="black"/>
                </a:solidFill>
              </a:rPr>
              <a:t> Project</a:t>
            </a:r>
            <a:endParaRPr lang="en-ZA" sz="1350" b="1" dirty="0">
              <a:solidFill>
                <a:prstClr val="black"/>
              </a:solidFill>
            </a:endParaRPr>
          </a:p>
        </p:txBody>
      </p:sp>
      <p:sp>
        <p:nvSpPr>
          <p:cNvPr id="3" name="Slide Number Placeholder 2">
            <a:extLst>
              <a:ext uri="{FF2B5EF4-FFF2-40B4-BE49-F238E27FC236}">
                <a16:creationId xmlns:a16="http://schemas.microsoft.com/office/drawing/2014/main" id="{30651CD5-CF26-38FC-A404-76FB06375E71}"/>
              </a:ext>
            </a:extLst>
          </p:cNvPr>
          <p:cNvSpPr>
            <a:spLocks noGrp="1"/>
          </p:cNvSpPr>
          <p:nvPr>
            <p:ph type="sldNum" sz="quarter" idx="2"/>
          </p:nvPr>
        </p:nvSpPr>
        <p:spPr/>
        <p:txBody>
          <a:bodyPr/>
          <a:lstStyle/>
          <a:p>
            <a:fld id="{86CB4B4D-7CA3-9044-876B-883B54F8677D}" type="slidenum">
              <a:rPr lang="en-ZA" smtClean="0"/>
              <a:t>36</a:t>
            </a:fld>
            <a:endParaRPr lang="en-ZA"/>
          </a:p>
        </p:txBody>
      </p:sp>
    </p:spTree>
    <p:extLst>
      <p:ext uri="{BB962C8B-B14F-4D97-AF65-F5344CB8AC3E}">
        <p14:creationId xmlns:p14="http://schemas.microsoft.com/office/powerpoint/2010/main" val="165453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1572" y="531255"/>
            <a:ext cx="7362422" cy="898300"/>
          </a:xfrm>
        </p:spPr>
        <p:txBody>
          <a:bodyPr>
            <a:normAutofit/>
          </a:bodyPr>
          <a:lstStyle/>
          <a:p>
            <a:r>
              <a:rPr lang="en-US" sz="2800" b="1" dirty="0">
                <a:effectLst>
                  <a:outerShdw blurRad="38100" dist="38100" dir="2700000" algn="tl">
                    <a:srgbClr val="000000">
                      <a:alpha val="43137"/>
                    </a:srgbClr>
                  </a:outerShdw>
                </a:effectLst>
                <a:latin typeface="Calibri" panose="020F0502020204030204" pitchFamily="34" charset="0"/>
              </a:rPr>
              <a:t>Public Private Partnership at </a:t>
            </a:r>
            <a:r>
              <a:rPr lang="en-US" sz="2800" b="1" dirty="0" err="1">
                <a:effectLst>
                  <a:outerShdw blurRad="38100" dist="38100" dir="2700000" algn="tl">
                    <a:srgbClr val="000000">
                      <a:alpha val="43137"/>
                    </a:srgbClr>
                  </a:outerShdw>
                </a:effectLst>
                <a:latin typeface="Calibri" panose="020F0502020204030204" pitchFamily="34" charset="0"/>
              </a:rPr>
              <a:t>Elangeni</a:t>
            </a:r>
            <a:r>
              <a:rPr lang="en-US" sz="2800" b="1" dirty="0">
                <a:effectLst>
                  <a:outerShdw blurRad="38100" dist="38100" dir="2700000" algn="tl">
                    <a:srgbClr val="000000">
                      <a:alpha val="43137"/>
                    </a:srgbClr>
                  </a:outerShdw>
                </a:effectLst>
                <a:latin typeface="Calibri" panose="020F0502020204030204" pitchFamily="34" charset="0"/>
              </a:rPr>
              <a:t> TVET College</a:t>
            </a:r>
            <a:endParaRPr lang="en-ZA" sz="2800" b="1"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15">
            <a:extLst>
              <a:ext uri="{FF2B5EF4-FFF2-40B4-BE49-F238E27FC236}">
                <a16:creationId xmlns:a16="http://schemas.microsoft.com/office/drawing/2014/main" id="{9C25B878-08AF-8E41-9C94-55A85CCA60CC}"/>
              </a:ext>
            </a:extLst>
          </p:cNvPr>
          <p:cNvSpPr txBox="1">
            <a:spLocks/>
          </p:cNvSpPr>
          <p:nvPr/>
        </p:nvSpPr>
        <p:spPr>
          <a:xfrm>
            <a:off x="469557" y="1665759"/>
            <a:ext cx="8198708" cy="346957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5B9BD5"/>
              </a:buClr>
              <a:buFont typeface="Arial" panose="020B0604020202020204" pitchFamily="34" charset="0"/>
              <a:buChar char="•"/>
            </a:pPr>
            <a:r>
              <a:rPr lang="en-US" sz="1800" dirty="0">
                <a:solidFill>
                  <a:prstClr val="black">
                    <a:lumMod val="85000"/>
                    <a:lumOff val="15000"/>
                  </a:prstClr>
                </a:solidFill>
                <a:latin typeface="Calibri" panose="020F0502020204030204"/>
              </a:rPr>
              <a:t>The College is working towards building a strong Public partnerships</a:t>
            </a:r>
          </a:p>
          <a:p>
            <a:pPr marL="0" indent="0">
              <a:buClr>
                <a:srgbClr val="5B9BD5"/>
              </a:buClr>
              <a:buNone/>
            </a:pPr>
            <a:endParaRPr lang="en-US" sz="1800" dirty="0">
              <a:solidFill>
                <a:prstClr val="black">
                  <a:lumMod val="85000"/>
                  <a:lumOff val="15000"/>
                </a:prstClr>
              </a:solidFill>
              <a:latin typeface="Calibri" panose="020F0502020204030204"/>
            </a:endParaRPr>
          </a:p>
          <a:p>
            <a:pPr marL="0" indent="0">
              <a:buClr>
                <a:srgbClr val="5B9BD5"/>
              </a:buClr>
              <a:buNone/>
            </a:pPr>
            <a:endParaRPr lang="en-US" sz="1800" dirty="0">
              <a:solidFill>
                <a:prstClr val="black">
                  <a:lumMod val="85000"/>
                  <a:lumOff val="15000"/>
                </a:prstClr>
              </a:solidFill>
              <a:latin typeface="Calibri" panose="020F0502020204030204"/>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6195" y="2007580"/>
            <a:ext cx="2576384" cy="1449215"/>
          </a:xfrm>
          <a:prstGeom prst="rect">
            <a:avLst/>
          </a:prstGeom>
        </p:spPr>
      </p:pic>
      <p:sp>
        <p:nvSpPr>
          <p:cNvPr id="3" name="Rounded Rectangle 2"/>
          <p:cNvSpPr/>
          <p:nvPr/>
        </p:nvSpPr>
        <p:spPr>
          <a:xfrm>
            <a:off x="2774092" y="3456795"/>
            <a:ext cx="3185300" cy="167854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buClr>
                <a:srgbClr val="5B9BD5"/>
              </a:buClr>
              <a:buFont typeface="Arial" panose="020B0604020202020204" pitchFamily="34" charset="0"/>
              <a:buChar char="•"/>
            </a:pPr>
            <a:r>
              <a:rPr lang="en-US" sz="1350" dirty="0">
                <a:solidFill>
                  <a:prstClr val="black">
                    <a:lumMod val="85000"/>
                    <a:lumOff val="15000"/>
                  </a:prstClr>
                </a:solidFill>
                <a:latin typeface="Calibri" panose="020F0502020204030204"/>
              </a:rPr>
              <a:t>The College is working towards building a strong Public partnerships with various stakeholders through the following stakeholder engagement strategy:</a:t>
            </a:r>
          </a:p>
          <a:p>
            <a:pPr marL="214313" indent="-214313">
              <a:buClr>
                <a:srgbClr val="5B9BD5"/>
              </a:buClr>
              <a:buFont typeface="Wingdings" panose="05000000000000000000" pitchFamily="2" charset="2"/>
              <a:buChar char="§"/>
            </a:pPr>
            <a:r>
              <a:rPr lang="en-US" sz="1350" dirty="0">
                <a:solidFill>
                  <a:prstClr val="black">
                    <a:lumMod val="85000"/>
                    <a:lumOff val="15000"/>
                  </a:prstClr>
                </a:solidFill>
                <a:latin typeface="Calibri" panose="020F0502020204030204"/>
              </a:rPr>
              <a:t>Hosting Gala Dinners</a:t>
            </a:r>
          </a:p>
          <a:p>
            <a:pPr marL="214313" indent="-214313">
              <a:buClr>
                <a:srgbClr val="5B9BD5"/>
              </a:buClr>
              <a:buFont typeface="Wingdings" panose="05000000000000000000" pitchFamily="2" charset="2"/>
              <a:buChar char="§"/>
            </a:pPr>
            <a:r>
              <a:rPr lang="en-US" sz="1350" dirty="0">
                <a:solidFill>
                  <a:prstClr val="black">
                    <a:lumMod val="85000"/>
                    <a:lumOff val="15000"/>
                  </a:prstClr>
                </a:solidFill>
                <a:latin typeface="Calibri" panose="020F0502020204030204"/>
              </a:rPr>
              <a:t>Business breakfast</a:t>
            </a:r>
          </a:p>
          <a:p>
            <a:pPr marL="214313" indent="-214313">
              <a:buClr>
                <a:srgbClr val="5B9BD5"/>
              </a:buClr>
              <a:buFont typeface="Wingdings" panose="05000000000000000000" pitchFamily="2" charset="2"/>
              <a:buChar char="§"/>
            </a:pPr>
            <a:r>
              <a:rPr lang="en-US" sz="1350" dirty="0">
                <a:solidFill>
                  <a:prstClr val="black">
                    <a:lumMod val="85000"/>
                    <a:lumOff val="15000"/>
                  </a:prstClr>
                </a:solidFill>
                <a:latin typeface="Calibri" panose="020F0502020204030204"/>
              </a:rPr>
              <a:t>Various community Forums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970968" y="2390496"/>
            <a:ext cx="3063326" cy="229749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618" y="2155861"/>
            <a:ext cx="2141037" cy="2860676"/>
          </a:xfrm>
          <a:prstGeom prst="rect">
            <a:avLst/>
          </a:prstGeom>
        </p:spPr>
      </p:pic>
      <p:sp>
        <p:nvSpPr>
          <p:cNvPr id="8" name="Slide Number Placeholder 7">
            <a:extLst>
              <a:ext uri="{FF2B5EF4-FFF2-40B4-BE49-F238E27FC236}">
                <a16:creationId xmlns:a16="http://schemas.microsoft.com/office/drawing/2014/main" id="{C45F80CA-F074-8994-4598-439B7DB2F45E}"/>
              </a:ext>
            </a:extLst>
          </p:cNvPr>
          <p:cNvSpPr>
            <a:spLocks noGrp="1"/>
          </p:cNvSpPr>
          <p:nvPr>
            <p:ph type="sldNum" sz="quarter" idx="2"/>
          </p:nvPr>
        </p:nvSpPr>
        <p:spPr/>
        <p:txBody>
          <a:bodyPr/>
          <a:lstStyle/>
          <a:p>
            <a:fld id="{86CB4B4D-7CA3-9044-876B-883B54F8677D}" type="slidenum">
              <a:rPr lang="en-ZA" smtClean="0"/>
              <a:t>37</a:t>
            </a:fld>
            <a:endParaRPr lang="en-ZA"/>
          </a:p>
        </p:txBody>
      </p:sp>
    </p:spTree>
    <p:extLst>
      <p:ext uri="{BB962C8B-B14F-4D97-AF65-F5344CB8AC3E}">
        <p14:creationId xmlns:p14="http://schemas.microsoft.com/office/powerpoint/2010/main" val="3160877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7098" y="857251"/>
            <a:ext cx="6492240" cy="808508"/>
          </a:xfrm>
        </p:spPr>
        <p:txBody>
          <a:bodyPr>
            <a:normAutofit/>
          </a:bodyPr>
          <a:lstStyle/>
          <a:p>
            <a:r>
              <a:rPr lang="en-US" b="1" dirty="0">
                <a:effectLst>
                  <a:outerShdw blurRad="38100" dist="38100" dir="2700000" algn="tl">
                    <a:srgbClr val="000000">
                      <a:alpha val="43137"/>
                    </a:srgbClr>
                  </a:outerShdw>
                </a:effectLst>
                <a:latin typeface="Calibri" panose="020F0502020204030204" pitchFamily="34" charset="0"/>
              </a:rPr>
              <a:t>Continued…..</a:t>
            </a:r>
            <a:endParaRPr lang="en-ZA" b="1"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15">
            <a:extLst>
              <a:ext uri="{FF2B5EF4-FFF2-40B4-BE49-F238E27FC236}">
                <a16:creationId xmlns:a16="http://schemas.microsoft.com/office/drawing/2014/main" id="{9C25B878-08AF-8E41-9C94-55A85CCA60CC}"/>
              </a:ext>
            </a:extLst>
          </p:cNvPr>
          <p:cNvSpPr txBox="1">
            <a:spLocks/>
          </p:cNvSpPr>
          <p:nvPr/>
        </p:nvSpPr>
        <p:spPr>
          <a:xfrm>
            <a:off x="395416" y="1665759"/>
            <a:ext cx="8241956" cy="346957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Clr>
                <a:srgbClr val="5B9BD5"/>
              </a:buClr>
              <a:buNone/>
            </a:pPr>
            <a:endParaRPr lang="en-US" sz="1800" dirty="0">
              <a:solidFill>
                <a:prstClr val="black">
                  <a:lumMod val="85000"/>
                  <a:lumOff val="15000"/>
                </a:prstClr>
              </a:solidFill>
              <a:latin typeface="Calibri" panose="020F0502020204030204"/>
            </a:endParaRPr>
          </a:p>
          <a:p>
            <a:pPr marL="0" indent="0">
              <a:buClr>
                <a:srgbClr val="5B9BD5"/>
              </a:buClr>
              <a:buNone/>
            </a:pPr>
            <a:endParaRPr lang="en-US" sz="1800" dirty="0">
              <a:solidFill>
                <a:prstClr val="black">
                  <a:lumMod val="85000"/>
                  <a:lumOff val="15000"/>
                </a:prstClr>
              </a:solidFill>
              <a:latin typeface="Calibri" panose="020F0502020204030204"/>
            </a:endParaRPr>
          </a:p>
          <a:p>
            <a:pPr marL="0" indent="0">
              <a:buClr>
                <a:srgbClr val="5B9BD5"/>
              </a:buClr>
              <a:buNone/>
            </a:pPr>
            <a:endParaRPr lang="en-US" sz="1800" dirty="0">
              <a:solidFill>
                <a:prstClr val="black">
                  <a:lumMod val="85000"/>
                  <a:lumOff val="15000"/>
                </a:prstClr>
              </a:solidFill>
              <a:latin typeface="Calibri" panose="020F0502020204030204"/>
            </a:endParaRPr>
          </a:p>
          <a:p>
            <a:pPr marL="0" indent="0">
              <a:buClr>
                <a:srgbClr val="5B9BD5"/>
              </a:buClr>
              <a:buNone/>
            </a:pPr>
            <a:endParaRPr lang="en-US" sz="1800" dirty="0">
              <a:solidFill>
                <a:prstClr val="black">
                  <a:lumMod val="85000"/>
                  <a:lumOff val="15000"/>
                </a:prstClr>
              </a:solidFill>
              <a:latin typeface="Calibri" panose="020F0502020204030204"/>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3502" y="2564400"/>
            <a:ext cx="1683153" cy="1264418"/>
          </a:xfrm>
          <a:prstGeom prst="rect">
            <a:avLst/>
          </a:prstGeom>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998" y="1665758"/>
            <a:ext cx="1600200" cy="16002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8881" y="1574030"/>
            <a:ext cx="2501101" cy="818459"/>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0782" y="1910695"/>
            <a:ext cx="1607344" cy="1607344"/>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2651" y="3871434"/>
            <a:ext cx="1234547" cy="6584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34841" y="4450497"/>
            <a:ext cx="2512319" cy="412624"/>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59338" y="1910695"/>
            <a:ext cx="1081867" cy="1081867"/>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59338" y="3496039"/>
            <a:ext cx="1278325" cy="665558"/>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98373" y="3896990"/>
            <a:ext cx="2078013" cy="1068882"/>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64148" y="2736596"/>
            <a:ext cx="1167088" cy="1167088"/>
          </a:xfrm>
          <a:prstGeom prst="rect">
            <a:avLst/>
          </a:prstGeom>
        </p:spPr>
      </p:pic>
      <p:sp>
        <p:nvSpPr>
          <p:cNvPr id="4" name="Slide Number Placeholder 3">
            <a:extLst>
              <a:ext uri="{FF2B5EF4-FFF2-40B4-BE49-F238E27FC236}">
                <a16:creationId xmlns:a16="http://schemas.microsoft.com/office/drawing/2014/main" id="{CA3B3F0B-BB08-ACA5-CA52-A82972234E5C}"/>
              </a:ext>
            </a:extLst>
          </p:cNvPr>
          <p:cNvSpPr>
            <a:spLocks noGrp="1"/>
          </p:cNvSpPr>
          <p:nvPr>
            <p:ph type="sldNum" sz="quarter" idx="2"/>
          </p:nvPr>
        </p:nvSpPr>
        <p:spPr/>
        <p:txBody>
          <a:bodyPr/>
          <a:lstStyle/>
          <a:p>
            <a:fld id="{86CB4B4D-7CA3-9044-876B-883B54F8677D}" type="slidenum">
              <a:rPr lang="en-ZA" smtClean="0"/>
              <a:t>38</a:t>
            </a:fld>
            <a:endParaRPr lang="en-ZA"/>
          </a:p>
        </p:txBody>
      </p:sp>
    </p:spTree>
    <p:extLst>
      <p:ext uri="{BB962C8B-B14F-4D97-AF65-F5344CB8AC3E}">
        <p14:creationId xmlns:p14="http://schemas.microsoft.com/office/powerpoint/2010/main" val="3532532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349" y="1131094"/>
            <a:ext cx="7196002" cy="994172"/>
          </a:xfrm>
        </p:spPr>
        <p:txBody>
          <a:bodyPr>
            <a:normAutofit/>
          </a:bodyPr>
          <a:lstStyle/>
          <a:p>
            <a:r>
              <a:rPr lang="en-US" dirty="0">
                <a:latin typeface="Arial" panose="020B0604020202020204" pitchFamily="34" charset="0"/>
                <a:cs typeface="Arial" panose="020B0604020202020204" pitchFamily="34" charset="0"/>
              </a:rPr>
              <a:t>Western Cape TVET Colleges</a:t>
            </a:r>
            <a:endParaRPr lang="en-GB" dirty="0">
              <a:latin typeface="Arial" panose="020B0604020202020204" pitchFamily="34" charset="0"/>
              <a:cs typeface="Arial" panose="020B0604020202020204" pitchFamily="34" charset="0"/>
            </a:endParaRPr>
          </a:p>
        </p:txBody>
      </p:sp>
      <p:pic>
        <p:nvPicPr>
          <p:cNvPr id="12" name="Content Placeholder 11"/>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550449" y="4329218"/>
            <a:ext cx="905315" cy="757437"/>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20743" y="3234240"/>
            <a:ext cx="2016677" cy="7290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732" y="2075025"/>
            <a:ext cx="1007591" cy="613955"/>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53459" y="4450809"/>
            <a:ext cx="1254650" cy="514255"/>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3723" y="4279468"/>
            <a:ext cx="1167590" cy="585863"/>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12253" y="2167712"/>
            <a:ext cx="1595856" cy="514255"/>
          </a:xfrm>
          <a:prstGeom prst="rect">
            <a:avLst/>
          </a:prstGeom>
        </p:spPr>
      </p:pic>
      <p:pic>
        <p:nvPicPr>
          <p:cNvPr id="11" name="Picture 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89207" y="3096885"/>
            <a:ext cx="900954" cy="504265"/>
          </a:xfrm>
          <a:prstGeom prst="rect">
            <a:avLst/>
          </a:prstGeom>
        </p:spPr>
      </p:pic>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4853" y="2075015"/>
            <a:ext cx="695825" cy="973487"/>
          </a:xfrm>
          <a:prstGeom prst="rect">
            <a:avLst/>
          </a:prstGeom>
        </p:spPr>
      </p:pic>
      <p:pic>
        <p:nvPicPr>
          <p:cNvPr id="16" name="Picture 15" descr="A person in a suit smiling&#10;&#10;Description automatically generated with medium confidence">
            <a:extLst>
              <a:ext uri="{FF2B5EF4-FFF2-40B4-BE49-F238E27FC236}">
                <a16:creationId xmlns:a16="http://schemas.microsoft.com/office/drawing/2014/main" id="{86D1A945-360F-188F-B0B7-D34E0109F76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23104" y="2093621"/>
            <a:ext cx="686299" cy="805903"/>
          </a:xfrm>
          <a:prstGeom prst="rect">
            <a:avLst/>
          </a:prstGeom>
        </p:spPr>
      </p:pic>
      <p:pic>
        <p:nvPicPr>
          <p:cNvPr id="4" name="Picture 3">
            <a:extLst>
              <a:ext uri="{FF2B5EF4-FFF2-40B4-BE49-F238E27FC236}">
                <a16:creationId xmlns:a16="http://schemas.microsoft.com/office/drawing/2014/main" id="{D33BA8AA-46BD-87F0-57CE-0EE41D33F1D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23104" y="3026432"/>
            <a:ext cx="677921" cy="1017876"/>
          </a:xfrm>
          <a:prstGeom prst="rect">
            <a:avLst/>
          </a:prstGeom>
        </p:spPr>
      </p:pic>
      <p:pic>
        <p:nvPicPr>
          <p:cNvPr id="15" name="Picture 14" descr="A picture containing person, indoor, red, posing&#10;&#10;Description automatically generated">
            <a:extLst>
              <a:ext uri="{FF2B5EF4-FFF2-40B4-BE49-F238E27FC236}">
                <a16:creationId xmlns:a16="http://schemas.microsoft.com/office/drawing/2014/main" id="{458C37FF-A4FB-D117-4FA6-2F8D3DEC846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50449" y="3136969"/>
            <a:ext cx="905315" cy="1034249"/>
          </a:xfrm>
          <a:prstGeom prst="rect">
            <a:avLst/>
          </a:prstGeom>
        </p:spPr>
      </p:pic>
      <p:pic>
        <p:nvPicPr>
          <p:cNvPr id="1026" name="Picture 2">
            <a:extLst>
              <a:ext uri="{FF2B5EF4-FFF2-40B4-BE49-F238E27FC236}">
                <a16:creationId xmlns:a16="http://schemas.microsoft.com/office/drawing/2014/main" id="{34802DDC-7D2B-44CF-CF06-06B9BF8B4A42}"/>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a:ext>
            </a:extLst>
          </a:blip>
          <a:srcRect/>
          <a:stretch/>
        </p:blipFill>
        <p:spPr bwMode="auto">
          <a:xfrm>
            <a:off x="2480578" y="4171219"/>
            <a:ext cx="994559" cy="80236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1939A96F-F322-F979-DD16-FABD1E916728}"/>
              </a:ext>
            </a:extLst>
          </p:cNvPr>
          <p:cNvSpPr>
            <a:spLocks noGrp="1"/>
          </p:cNvSpPr>
          <p:nvPr>
            <p:ph type="sldNum" sz="quarter" idx="2"/>
          </p:nvPr>
        </p:nvSpPr>
        <p:spPr/>
        <p:txBody>
          <a:bodyPr/>
          <a:lstStyle/>
          <a:p>
            <a:fld id="{86CB4B4D-7CA3-9044-876B-883B54F8677D}" type="slidenum">
              <a:rPr lang="en-ZA" smtClean="0"/>
              <a:t>39</a:t>
            </a:fld>
            <a:endParaRPr lang="en-ZA"/>
          </a:p>
        </p:txBody>
      </p:sp>
    </p:spTree>
    <p:extLst>
      <p:ext uri="{BB962C8B-B14F-4D97-AF65-F5344CB8AC3E}">
        <p14:creationId xmlns:p14="http://schemas.microsoft.com/office/powerpoint/2010/main" val="3068094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15929-66FB-48AC-BE08-38EA68685DD9}"/>
              </a:ext>
            </a:extLst>
          </p:cNvPr>
          <p:cNvSpPr>
            <a:spLocks noGrp="1"/>
          </p:cNvSpPr>
          <p:nvPr>
            <p:ph type="title"/>
          </p:nvPr>
        </p:nvSpPr>
        <p:spPr>
          <a:xfrm>
            <a:off x="429370" y="1036155"/>
            <a:ext cx="8263890" cy="1075811"/>
          </a:xfrm>
        </p:spPr>
        <p:txBody>
          <a:bodyPr vert="horz" lIns="68580" tIns="34290" rIns="68580" bIns="34290" rtlCol="0" anchor="b">
            <a:normAutofit/>
          </a:bodyPr>
          <a:lstStyle/>
          <a:p>
            <a:r>
              <a:rPr lang="en-US" dirty="0">
                <a:latin typeface="Abadi" panose="020B0604020104020204" pitchFamily="34" charset="0"/>
              </a:rPr>
              <a:t>SAPCO Mandate and Strategic Role</a:t>
            </a:r>
          </a:p>
        </p:txBody>
      </p:sp>
      <p:sp>
        <p:nvSpPr>
          <p:cNvPr id="3" name="TextBox 2">
            <a:extLst>
              <a:ext uri="{FF2B5EF4-FFF2-40B4-BE49-F238E27FC236}">
                <a16:creationId xmlns:a16="http://schemas.microsoft.com/office/drawing/2014/main" id="{A3608D8F-94EF-4753-AC8C-9051BCA45B60}"/>
              </a:ext>
            </a:extLst>
          </p:cNvPr>
          <p:cNvSpPr txBox="1"/>
          <p:nvPr/>
        </p:nvSpPr>
        <p:spPr>
          <a:xfrm>
            <a:off x="84107" y="2419235"/>
            <a:ext cx="5434642" cy="4489099"/>
          </a:xfrm>
          <a:prstGeom prst="rect">
            <a:avLst/>
          </a:prstGeom>
        </p:spPr>
        <p:txBody>
          <a:bodyPr vert="horz" lIns="68580" tIns="34290" rIns="68580" bIns="34290" rtlCol="0" anchor="t">
            <a:noAutofit/>
          </a:bodyPr>
          <a:lstStyle/>
          <a:p>
            <a:pPr marL="214313" indent="-171450" algn="just">
              <a:lnSpc>
                <a:spcPct val="150000"/>
              </a:lnSpc>
              <a:spcAft>
                <a:spcPts val="450"/>
              </a:spcAft>
              <a:buFont typeface="Arial" panose="020B0604020202020204" pitchFamily="34" charset="0"/>
              <a:buChar char="•"/>
            </a:pPr>
            <a:r>
              <a:rPr lang="en-US" sz="1400" dirty="0">
                <a:latin typeface="Abadi" panose="020B0604020104020204" pitchFamily="34" charset="0"/>
              </a:rPr>
              <a:t>SAPCO derives its mandate from that of Department of Higher Education , Science and Innovation</a:t>
            </a:r>
          </a:p>
          <a:p>
            <a:pPr marL="214313" indent="-171450" algn="just">
              <a:lnSpc>
                <a:spcPct val="150000"/>
              </a:lnSpc>
              <a:spcAft>
                <a:spcPts val="450"/>
              </a:spcAft>
              <a:buFont typeface="Arial" panose="020B0604020202020204" pitchFamily="34" charset="0"/>
              <a:buChar char="•"/>
            </a:pPr>
            <a:r>
              <a:rPr lang="en-US" sz="1400" dirty="0">
                <a:latin typeface="Abadi" panose="020B0604020104020204" pitchFamily="34" charset="0"/>
              </a:rPr>
              <a:t>SAPCO has a mandate to represent, promote and protect the interests of all public colleges, amongst its other objectives.</a:t>
            </a:r>
          </a:p>
          <a:p>
            <a:pPr marL="214313" indent="-171450" algn="just">
              <a:lnSpc>
                <a:spcPct val="150000"/>
              </a:lnSpc>
              <a:spcAft>
                <a:spcPts val="450"/>
              </a:spcAft>
              <a:buFont typeface="Arial" panose="020B0604020202020204" pitchFamily="34" charset="0"/>
              <a:buChar char="•"/>
            </a:pPr>
            <a:r>
              <a:rPr lang="en-US" sz="1400" dirty="0">
                <a:latin typeface="Abadi" panose="020B0604020104020204" pitchFamily="34" charset="0"/>
              </a:rPr>
              <a:t>It provides common policy positions on numerous issues and to voice TVETs interest, as well as provide solutions to the challenges currently facing TVETs.</a:t>
            </a:r>
          </a:p>
          <a:p>
            <a:pPr marL="214313" indent="-171450" algn="just">
              <a:lnSpc>
                <a:spcPct val="150000"/>
              </a:lnSpc>
              <a:spcAft>
                <a:spcPts val="450"/>
              </a:spcAft>
              <a:buFont typeface="Arial" panose="020B0604020202020204" pitchFamily="34" charset="0"/>
              <a:buChar char="•"/>
            </a:pPr>
            <a:r>
              <a:rPr lang="en-US" sz="1400" dirty="0">
                <a:latin typeface="Abadi" panose="020B0604020104020204" pitchFamily="34" charset="0"/>
              </a:rPr>
              <a:t>Has 50 member institutions, with 300 campuses and the total enrolment of 700 000 students</a:t>
            </a:r>
          </a:p>
          <a:p>
            <a:pPr indent="-171450" algn="just">
              <a:lnSpc>
                <a:spcPct val="150000"/>
              </a:lnSpc>
              <a:spcAft>
                <a:spcPts val="450"/>
              </a:spcAft>
              <a:buFont typeface="Arial" panose="020B0604020202020204" pitchFamily="34" charset="0"/>
              <a:buChar char="•"/>
            </a:pPr>
            <a:endParaRPr lang="en-US" sz="1400" dirty="0">
              <a:latin typeface="Abadi" panose="020B0604020104020204" pitchFamily="34" charset="0"/>
            </a:endParaRPr>
          </a:p>
        </p:txBody>
      </p:sp>
      <p:pic>
        <p:nvPicPr>
          <p:cNvPr id="4" name="Picture 3" descr="Logo, company name&#10;&#10;Description automatically generated">
            <a:extLst>
              <a:ext uri="{FF2B5EF4-FFF2-40B4-BE49-F238E27FC236}">
                <a16:creationId xmlns:a16="http://schemas.microsoft.com/office/drawing/2014/main" id="{E50EB528-B57F-4DBC-9F5C-41C593C86F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56744" y="2427732"/>
            <a:ext cx="2955798" cy="3072384"/>
          </a:xfrm>
          <a:prstGeom prst="rect">
            <a:avLst/>
          </a:prstGeom>
        </p:spPr>
      </p:pic>
    </p:spTree>
    <p:extLst>
      <p:ext uri="{BB962C8B-B14F-4D97-AF65-F5344CB8AC3E}">
        <p14:creationId xmlns:p14="http://schemas.microsoft.com/office/powerpoint/2010/main" val="100981117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70413"/>
            <a:ext cx="7886700" cy="3239292"/>
          </a:xfrm>
        </p:spPr>
        <p:txBody>
          <a:bodyPr>
            <a:normAutofit/>
          </a:bodyPr>
          <a:lstStyle/>
          <a:p>
            <a:pPr marL="0" indent="0" algn="ctr">
              <a:buNone/>
            </a:pPr>
            <a:r>
              <a:rPr lang="en-ZA" sz="4050" b="1" dirty="0">
                <a:latin typeface="Arial" panose="020B0604020202020204" pitchFamily="34" charset="0"/>
                <a:cs typeface="Arial" panose="020B0604020202020204" pitchFamily="34" charset="0"/>
              </a:rPr>
              <a:t>Centres of Specialisation </a:t>
            </a:r>
          </a:p>
          <a:p>
            <a:pPr marL="0" indent="0" algn="ctr">
              <a:buNone/>
            </a:pPr>
            <a:r>
              <a:rPr lang="en-ZA" sz="4050" b="1" dirty="0">
                <a:latin typeface="Arial" panose="020B0604020202020204" pitchFamily="34" charset="0"/>
                <a:cs typeface="Arial" panose="020B0604020202020204" pitchFamily="34" charset="0"/>
              </a:rPr>
              <a:t>(CoS)</a:t>
            </a:r>
          </a:p>
          <a:p>
            <a:pPr marL="0" indent="0" algn="ctr">
              <a:buNone/>
            </a:pPr>
            <a:r>
              <a:rPr lang="en-ZA" sz="2700" b="1" dirty="0">
                <a:latin typeface="Arial" panose="020B0604020202020204" pitchFamily="34" charset="0"/>
                <a:cs typeface="Arial" panose="020B0604020202020204" pitchFamily="34" charset="0"/>
              </a:rPr>
              <a:t>Implementation of the Dual Model</a:t>
            </a:r>
            <a:endParaRPr lang="en-ZA" b="1" dirty="0">
              <a:latin typeface="Arial" panose="020B0604020202020204" pitchFamily="34" charset="0"/>
              <a:cs typeface="Arial" panose="020B0604020202020204" pitchFamily="34" charset="0"/>
            </a:endParaRPr>
          </a:p>
          <a:p>
            <a:pPr marL="0" indent="0" algn="ctr">
              <a:buNone/>
            </a:pPr>
            <a:r>
              <a:rPr lang="en-ZA" sz="1800" b="1" dirty="0">
                <a:solidFill>
                  <a:srgbClr val="C00000"/>
                </a:solidFill>
                <a:latin typeface="Arial" panose="020B0604020202020204" pitchFamily="34" charset="0"/>
                <a:cs typeface="Arial" panose="020B0604020202020204" pitchFamily="34" charset="0"/>
              </a:rPr>
              <a:t>A ground breaking Skills </a:t>
            </a:r>
          </a:p>
          <a:p>
            <a:pPr marL="0" indent="0" algn="ctr">
              <a:buNone/>
            </a:pPr>
            <a:r>
              <a:rPr lang="en-ZA" sz="1800" b="1" dirty="0">
                <a:solidFill>
                  <a:srgbClr val="C00000"/>
                </a:solidFill>
                <a:latin typeface="Arial" panose="020B0604020202020204" pitchFamily="34" charset="0"/>
                <a:cs typeface="Arial" panose="020B0604020202020204" pitchFamily="34" charset="0"/>
              </a:rPr>
              <a:t>Development Initiative that aligns to and supports the Artisanal skills needs of Industry and the Economy at large</a:t>
            </a:r>
            <a:r>
              <a:rPr lang="en-ZA" sz="3000" b="1" dirty="0">
                <a:solidFill>
                  <a:srgbClr val="C00000"/>
                </a:solidFill>
                <a:latin typeface="Arial" panose="020B0604020202020204" pitchFamily="34" charset="0"/>
                <a:cs typeface="Arial" panose="020B0604020202020204" pitchFamily="34" charset="0"/>
              </a:rPr>
              <a:t>.</a:t>
            </a:r>
          </a:p>
          <a:p>
            <a:pPr algn="ctr"/>
            <a:endParaRPr lang="en-ZA" sz="1800" b="1" i="1" dirty="0">
              <a:solidFill>
                <a:schemeClr val="accent6">
                  <a:lumMod val="75000"/>
                </a:schemeClr>
              </a:solidFill>
              <a:latin typeface="Arial Black" panose="020B0A04020102020204" pitchFamily="34" charset="0"/>
            </a:endParaRPr>
          </a:p>
          <a:p>
            <a:endParaRPr lang="en-ZA"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1578" y="4993183"/>
            <a:ext cx="1064558" cy="565385"/>
          </a:xfrm>
          <a:prstGeom prst="rect">
            <a:avLst/>
          </a:prstGeom>
        </p:spPr>
      </p:pic>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2766392" y="5020563"/>
            <a:ext cx="1154742" cy="510623"/>
          </a:xfrm>
          <a:prstGeom prst="rect">
            <a:avLst/>
          </a:prstGeom>
        </p:spPr>
      </p:pic>
      <p:pic>
        <p:nvPicPr>
          <p:cNvPr id="6" name="Picture 5">
            <a:extLst>
              <a:ext uri="{FF2B5EF4-FFF2-40B4-BE49-F238E27FC236}">
                <a16:creationId xmlns:a16="http://schemas.microsoft.com/office/drawing/2014/main" id="{8A148AA2-7CAB-47EB-9CD0-B4D97687DC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763" y="4768284"/>
            <a:ext cx="1257258" cy="843707"/>
          </a:xfrm>
          <a:prstGeom prst="rect">
            <a:avLst/>
          </a:prstGeom>
        </p:spPr>
      </p:pic>
      <p:pic>
        <p:nvPicPr>
          <p:cNvPr id="7" name="Picture 6"/>
          <p:cNvPicPr>
            <a:picLocks noChangeAspect="1"/>
          </p:cNvPicPr>
          <p:nvPr/>
        </p:nvPicPr>
        <p:blipFill>
          <a:blip r:embed="rId5"/>
          <a:stretch>
            <a:fillRect/>
          </a:stretch>
        </p:blipFill>
        <p:spPr>
          <a:xfrm>
            <a:off x="6680359" y="4766264"/>
            <a:ext cx="1893308" cy="841686"/>
          </a:xfrm>
          <a:prstGeom prst="rect">
            <a:avLst/>
          </a:prstGeom>
        </p:spPr>
      </p:pic>
      <p:sp>
        <p:nvSpPr>
          <p:cNvPr id="2" name="Slide Number Placeholder 1">
            <a:extLst>
              <a:ext uri="{FF2B5EF4-FFF2-40B4-BE49-F238E27FC236}">
                <a16:creationId xmlns:a16="http://schemas.microsoft.com/office/drawing/2014/main" id="{E777E69E-83E3-5DC3-5C29-DDDED282CA06}"/>
              </a:ext>
            </a:extLst>
          </p:cNvPr>
          <p:cNvSpPr>
            <a:spLocks noGrp="1"/>
          </p:cNvSpPr>
          <p:nvPr>
            <p:ph type="sldNum" sz="quarter" idx="2"/>
          </p:nvPr>
        </p:nvSpPr>
        <p:spPr/>
        <p:txBody>
          <a:bodyPr/>
          <a:lstStyle/>
          <a:p>
            <a:fld id="{86CB4B4D-7CA3-9044-876B-883B54F8677D}" type="slidenum">
              <a:rPr lang="en-ZA" smtClean="0"/>
              <a:t>40</a:t>
            </a:fld>
            <a:endParaRPr lang="en-ZA"/>
          </a:p>
        </p:txBody>
      </p:sp>
    </p:spTree>
    <p:extLst>
      <p:ext uri="{BB962C8B-B14F-4D97-AF65-F5344CB8AC3E}">
        <p14:creationId xmlns:p14="http://schemas.microsoft.com/office/powerpoint/2010/main" val="83763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21378" y="1090281"/>
            <a:ext cx="6289131" cy="775451"/>
          </a:xfrm>
        </p:spPr>
        <p:txBody>
          <a:bodyPr>
            <a:normAutofit/>
          </a:bodyPr>
          <a:lstStyle/>
          <a:p>
            <a:pPr algn="ctr"/>
            <a:r>
              <a:rPr lang="en-ZA" dirty="0">
                <a:latin typeface="Arial" panose="020B0604020202020204" pitchFamily="34" charset="0"/>
                <a:cs typeface="Arial" panose="020B0604020202020204" pitchFamily="34" charset="0"/>
              </a:rPr>
              <a:t>How does it work?</a:t>
            </a:r>
          </a:p>
        </p:txBody>
      </p:sp>
      <p:sp>
        <p:nvSpPr>
          <p:cNvPr id="3" name="Content Placeholder 2"/>
          <p:cNvSpPr>
            <a:spLocks noGrp="1"/>
          </p:cNvSpPr>
          <p:nvPr>
            <p:ph idx="1"/>
          </p:nvPr>
        </p:nvSpPr>
        <p:spPr>
          <a:xfrm>
            <a:off x="678873" y="2114137"/>
            <a:ext cx="7698211" cy="3211875"/>
          </a:xfrm>
        </p:spPr>
        <p:txBody>
          <a:bodyPr>
            <a:noAutofit/>
          </a:bodyPr>
          <a:lstStyle/>
          <a:p>
            <a:pPr marL="0" indent="0">
              <a:spcBef>
                <a:spcPts val="900"/>
              </a:spcBef>
              <a:buNone/>
            </a:pPr>
            <a:r>
              <a:rPr lang="en-ZA" sz="2700" dirty="0">
                <a:solidFill>
                  <a:schemeClr val="accent6">
                    <a:lumMod val="50000"/>
                  </a:schemeClr>
                </a:solidFill>
                <a:latin typeface="Arial" panose="020B0604020202020204" pitchFamily="34" charset="0"/>
                <a:cs typeface="Arial" panose="020B0604020202020204" pitchFamily="34" charset="0"/>
              </a:rPr>
              <a:t>‘</a:t>
            </a:r>
            <a:r>
              <a:rPr lang="en-ZA" sz="1800" dirty="0">
                <a:solidFill>
                  <a:schemeClr val="accent6">
                    <a:lumMod val="50000"/>
                  </a:schemeClr>
                </a:solidFill>
                <a:latin typeface="Arial" panose="020B0604020202020204" pitchFamily="34" charset="0"/>
                <a:cs typeface="Arial" panose="020B0604020202020204" pitchFamily="34" charset="0"/>
              </a:rPr>
              <a:t>Dual system’ apprenticeships that combine</a:t>
            </a:r>
          </a:p>
          <a:p>
            <a:pPr marL="557213" lvl="1" indent="-214313">
              <a:spcBef>
                <a:spcPts val="900"/>
              </a:spcBef>
            </a:pPr>
            <a:r>
              <a:rPr lang="en-ZA" dirty="0">
                <a:solidFill>
                  <a:schemeClr val="accent6">
                    <a:lumMod val="50000"/>
                  </a:schemeClr>
                </a:solidFill>
                <a:latin typeface="Arial" panose="020B0604020202020204" pitchFamily="34" charset="0"/>
                <a:cs typeface="Arial" panose="020B0604020202020204" pitchFamily="34" charset="0"/>
              </a:rPr>
              <a:t>technical </a:t>
            </a:r>
            <a:r>
              <a:rPr lang="en-ZA" b="1" dirty="0">
                <a:solidFill>
                  <a:schemeClr val="accent6">
                    <a:lumMod val="50000"/>
                  </a:schemeClr>
                </a:solidFill>
                <a:latin typeface="Arial" panose="020B0604020202020204" pitchFamily="34" charset="0"/>
                <a:cs typeface="Arial" panose="020B0604020202020204" pitchFamily="34" charset="0"/>
              </a:rPr>
              <a:t>education</a:t>
            </a:r>
            <a:r>
              <a:rPr lang="en-ZA" dirty="0">
                <a:solidFill>
                  <a:schemeClr val="accent6">
                    <a:lumMod val="50000"/>
                  </a:schemeClr>
                </a:solidFill>
                <a:latin typeface="Arial" panose="020B0604020202020204" pitchFamily="34" charset="0"/>
                <a:cs typeface="Arial" panose="020B0604020202020204" pitchFamily="34" charset="0"/>
              </a:rPr>
              <a:t> at a TVET college with..</a:t>
            </a:r>
          </a:p>
          <a:p>
            <a:pPr marL="557213" lvl="1" indent="-214313">
              <a:spcBef>
                <a:spcPts val="900"/>
              </a:spcBef>
            </a:pPr>
            <a:r>
              <a:rPr lang="en-ZA" dirty="0">
                <a:solidFill>
                  <a:schemeClr val="accent6">
                    <a:lumMod val="50000"/>
                  </a:schemeClr>
                </a:solidFill>
                <a:latin typeface="Arial" panose="020B0604020202020204" pitchFamily="34" charset="0"/>
                <a:cs typeface="Arial" panose="020B0604020202020204" pitchFamily="34" charset="0"/>
              </a:rPr>
              <a:t>simulated </a:t>
            </a:r>
            <a:r>
              <a:rPr lang="en-ZA" b="1" dirty="0">
                <a:solidFill>
                  <a:schemeClr val="accent6">
                    <a:lumMod val="50000"/>
                  </a:schemeClr>
                </a:solidFill>
                <a:latin typeface="Arial" panose="020B0604020202020204" pitchFamily="34" charset="0"/>
                <a:cs typeface="Arial" panose="020B0604020202020204" pitchFamily="34" charset="0"/>
              </a:rPr>
              <a:t>practical</a:t>
            </a:r>
            <a:r>
              <a:rPr lang="en-ZA" dirty="0">
                <a:solidFill>
                  <a:schemeClr val="accent6">
                    <a:lumMod val="50000"/>
                  </a:schemeClr>
                </a:solidFill>
                <a:latin typeface="Arial" panose="020B0604020202020204" pitchFamily="34" charset="0"/>
                <a:cs typeface="Arial" panose="020B0604020202020204" pitchFamily="34" charset="0"/>
              </a:rPr>
              <a:t> </a:t>
            </a:r>
            <a:r>
              <a:rPr lang="en-ZA" b="1" dirty="0">
                <a:solidFill>
                  <a:schemeClr val="accent6">
                    <a:lumMod val="50000"/>
                  </a:schemeClr>
                </a:solidFill>
                <a:latin typeface="Arial" panose="020B0604020202020204" pitchFamily="34" charset="0"/>
                <a:cs typeface="Arial" panose="020B0604020202020204" pitchFamily="34" charset="0"/>
              </a:rPr>
              <a:t>training</a:t>
            </a:r>
            <a:r>
              <a:rPr lang="en-ZA" dirty="0">
                <a:solidFill>
                  <a:schemeClr val="accent6">
                    <a:lumMod val="50000"/>
                  </a:schemeClr>
                </a:solidFill>
                <a:latin typeface="Arial" panose="020B0604020202020204" pitchFamily="34" charset="0"/>
                <a:cs typeface="Arial" panose="020B0604020202020204" pitchFamily="34" charset="0"/>
              </a:rPr>
              <a:t> and…</a:t>
            </a:r>
          </a:p>
          <a:p>
            <a:pPr marL="557213" lvl="1" indent="-214313">
              <a:spcBef>
                <a:spcPts val="900"/>
              </a:spcBef>
            </a:pPr>
            <a:r>
              <a:rPr lang="en-ZA" dirty="0">
                <a:solidFill>
                  <a:schemeClr val="accent6">
                    <a:lumMod val="50000"/>
                  </a:schemeClr>
                </a:solidFill>
                <a:latin typeface="Arial" panose="020B0604020202020204" pitchFamily="34" charset="0"/>
                <a:cs typeface="Arial" panose="020B0604020202020204" pitchFamily="34" charset="0"/>
              </a:rPr>
              <a:t>lots of authentic </a:t>
            </a:r>
            <a:r>
              <a:rPr lang="en-ZA" b="1" dirty="0">
                <a:solidFill>
                  <a:schemeClr val="accent6">
                    <a:lumMod val="50000"/>
                  </a:schemeClr>
                </a:solidFill>
                <a:latin typeface="Arial" panose="020B0604020202020204" pitchFamily="34" charset="0"/>
                <a:cs typeface="Arial" panose="020B0604020202020204" pitchFamily="34" charset="0"/>
              </a:rPr>
              <a:t>work experience </a:t>
            </a:r>
          </a:p>
          <a:p>
            <a:pPr marL="0" indent="0">
              <a:spcBef>
                <a:spcPts val="900"/>
              </a:spcBef>
              <a:buNone/>
            </a:pPr>
            <a:r>
              <a:rPr lang="en-ZA" sz="1800" dirty="0">
                <a:solidFill>
                  <a:schemeClr val="accent6">
                    <a:lumMod val="50000"/>
                  </a:schemeClr>
                </a:solidFill>
                <a:latin typeface="Arial" panose="020B0604020202020204" pitchFamily="34" charset="0"/>
                <a:cs typeface="Arial" panose="020B0604020202020204" pitchFamily="34" charset="0"/>
              </a:rPr>
              <a:t>in a</a:t>
            </a:r>
            <a:r>
              <a:rPr lang="en-ZA" sz="1800" i="1" dirty="0">
                <a:solidFill>
                  <a:schemeClr val="accent6">
                    <a:lumMod val="50000"/>
                  </a:schemeClr>
                </a:solidFill>
                <a:latin typeface="Arial" panose="020B0604020202020204" pitchFamily="34" charset="0"/>
                <a:cs typeface="Arial" panose="020B0604020202020204" pitchFamily="34" charset="0"/>
              </a:rPr>
              <a:t> </a:t>
            </a:r>
            <a:r>
              <a:rPr lang="en-ZA" sz="1800" b="1" dirty="0">
                <a:solidFill>
                  <a:schemeClr val="accent6">
                    <a:lumMod val="50000"/>
                  </a:schemeClr>
                </a:solidFill>
                <a:latin typeface="Arial" panose="020B0604020202020204" pitchFamily="34" charset="0"/>
                <a:cs typeface="Arial" panose="020B0604020202020204" pitchFamily="34" charset="0"/>
              </a:rPr>
              <a:t>single</a:t>
            </a:r>
            <a:r>
              <a:rPr lang="en-ZA" sz="1800" dirty="0">
                <a:solidFill>
                  <a:schemeClr val="accent6">
                    <a:lumMod val="50000"/>
                  </a:schemeClr>
                </a:solidFill>
                <a:latin typeface="Arial" panose="020B0604020202020204" pitchFamily="34" charset="0"/>
                <a:cs typeface="Arial" panose="020B0604020202020204" pitchFamily="34" charset="0"/>
              </a:rPr>
              <a:t>, </a:t>
            </a:r>
            <a:r>
              <a:rPr lang="en-ZA" sz="1800" b="1" dirty="0">
                <a:solidFill>
                  <a:schemeClr val="accent6">
                    <a:lumMod val="50000"/>
                  </a:schemeClr>
                </a:solidFill>
                <a:latin typeface="Arial" panose="020B0604020202020204" pitchFamily="34" charset="0"/>
                <a:cs typeface="Arial" panose="020B0604020202020204" pitchFamily="34" charset="0"/>
              </a:rPr>
              <a:t>integrated learning programme</a:t>
            </a:r>
            <a:r>
              <a:rPr lang="en-ZA" sz="1800" i="1" dirty="0">
                <a:solidFill>
                  <a:schemeClr val="accent6">
                    <a:lumMod val="50000"/>
                  </a:schemeClr>
                </a:solidFill>
                <a:latin typeface="Arial" panose="020B0604020202020204" pitchFamily="34" charset="0"/>
                <a:cs typeface="Arial" panose="020B0604020202020204" pitchFamily="34" charset="0"/>
              </a:rPr>
              <a:t>, </a:t>
            </a:r>
            <a:r>
              <a:rPr lang="en-ZA" sz="1800" dirty="0">
                <a:solidFill>
                  <a:schemeClr val="accent6">
                    <a:lumMod val="50000"/>
                  </a:schemeClr>
                </a:solidFill>
                <a:latin typeface="Arial" panose="020B0604020202020204" pitchFamily="34" charset="0"/>
                <a:cs typeface="Arial" panose="020B0604020202020204" pitchFamily="34" charset="0"/>
              </a:rPr>
              <a:t>presented through a </a:t>
            </a:r>
            <a:r>
              <a:rPr lang="en-ZA" sz="1800" b="1" dirty="0">
                <a:solidFill>
                  <a:schemeClr val="accent6">
                    <a:lumMod val="50000"/>
                  </a:schemeClr>
                </a:solidFill>
                <a:latin typeface="Arial" panose="020B0604020202020204" pitchFamily="34" charset="0"/>
                <a:cs typeface="Arial" panose="020B0604020202020204" pitchFamily="34" charset="0"/>
              </a:rPr>
              <a:t>re-iterative process</a:t>
            </a:r>
          </a:p>
          <a:p>
            <a:pPr marL="0" indent="0">
              <a:spcBef>
                <a:spcPts val="900"/>
              </a:spcBef>
              <a:buNone/>
            </a:pPr>
            <a:r>
              <a:rPr lang="en-ZA" sz="1800" b="1" i="1" dirty="0">
                <a:solidFill>
                  <a:srgbClr val="C00000"/>
                </a:solidFill>
                <a:latin typeface="Arial" panose="020B0604020202020204" pitchFamily="34" charset="0"/>
                <a:cs typeface="Arial" panose="020B0604020202020204" pitchFamily="34" charset="0"/>
              </a:rPr>
              <a:t>With employers in the driver’s seat!</a:t>
            </a:r>
          </a:p>
        </p:txBody>
      </p:sp>
      <p:sp>
        <p:nvSpPr>
          <p:cNvPr id="4" name="Slide Number Placeholder 3">
            <a:extLst>
              <a:ext uri="{FF2B5EF4-FFF2-40B4-BE49-F238E27FC236}">
                <a16:creationId xmlns:a16="http://schemas.microsoft.com/office/drawing/2014/main" id="{640FE638-4F8A-53F6-C18A-CF21B6076257}"/>
              </a:ext>
            </a:extLst>
          </p:cNvPr>
          <p:cNvSpPr>
            <a:spLocks noGrp="1"/>
          </p:cNvSpPr>
          <p:nvPr>
            <p:ph type="sldNum" sz="quarter" idx="2"/>
          </p:nvPr>
        </p:nvSpPr>
        <p:spPr/>
        <p:txBody>
          <a:bodyPr/>
          <a:lstStyle/>
          <a:p>
            <a:fld id="{86CB4B4D-7CA3-9044-876B-883B54F8677D}" type="slidenum">
              <a:rPr lang="en-ZA" smtClean="0"/>
              <a:t>41</a:t>
            </a:fld>
            <a:endParaRPr lang="en-ZA"/>
          </a:p>
        </p:txBody>
      </p:sp>
    </p:spTree>
    <p:extLst>
      <p:ext uri="{BB962C8B-B14F-4D97-AF65-F5344CB8AC3E}">
        <p14:creationId xmlns:p14="http://schemas.microsoft.com/office/powerpoint/2010/main" val="1642066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35" y="1606459"/>
            <a:ext cx="7810130" cy="732031"/>
          </a:xfrm>
        </p:spPr>
        <p:txBody>
          <a:bodyPr>
            <a:noAutofit/>
          </a:bodyPr>
          <a:lstStyle/>
          <a:p>
            <a:pPr algn="ctr"/>
            <a:r>
              <a:rPr lang="en-ZA" sz="3000" b="1" dirty="0">
                <a:latin typeface="Arial" panose="020B0604020202020204" pitchFamily="34" charset="0"/>
                <a:cs typeface="Arial" panose="020B0604020202020204" pitchFamily="34" charset="0"/>
              </a:rPr>
              <a:t>What is a Centre of Specialisation?</a:t>
            </a:r>
          </a:p>
        </p:txBody>
      </p:sp>
      <p:grpSp>
        <p:nvGrpSpPr>
          <p:cNvPr id="4" name="Group 4">
            <a:extLst>
              <a:ext uri="{FF2B5EF4-FFF2-40B4-BE49-F238E27FC236}">
                <a16:creationId xmlns:a16="http://schemas.microsoft.com/office/drawing/2014/main" id="{5026153E-75A9-49AD-AE6E-831BF64286B6}"/>
              </a:ext>
            </a:extLst>
          </p:cNvPr>
          <p:cNvGrpSpPr>
            <a:grpSpLocks/>
          </p:cNvGrpSpPr>
          <p:nvPr/>
        </p:nvGrpSpPr>
        <p:grpSpPr bwMode="auto">
          <a:xfrm>
            <a:off x="1336429" y="2470138"/>
            <a:ext cx="6256313" cy="2949934"/>
            <a:chOff x="879789" y="1788805"/>
            <a:chExt cx="7782532" cy="3976648"/>
          </a:xfrm>
        </p:grpSpPr>
        <p:pic>
          <p:nvPicPr>
            <p:cNvPr id="5" name="Picture 2">
              <a:extLst>
                <a:ext uri="{FF2B5EF4-FFF2-40B4-BE49-F238E27FC236}">
                  <a16:creationId xmlns:a16="http://schemas.microsoft.com/office/drawing/2014/main" id="{BF6721BC-30DB-4AEF-9414-23BE56131C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10519" y="2915452"/>
              <a:ext cx="620585" cy="7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1C924149-3CA6-4486-ACDA-AE93B0E03F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1650" y="4574956"/>
              <a:ext cx="551952" cy="75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CABFD4C3-C956-4B14-89BB-95DC9ACC4A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9881" y="1891159"/>
              <a:ext cx="647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2A2C3B2-F52B-411A-A321-DBB90F161F1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6375" y="3730367"/>
              <a:ext cx="747227" cy="84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9891BD9-D12A-44DA-A2D1-6A3081F2D3CB}"/>
                </a:ext>
              </a:extLst>
            </p:cNvPr>
            <p:cNvSpPr txBox="1">
              <a:spLocks noChangeArrowheads="1"/>
            </p:cNvSpPr>
            <p:nvPr/>
          </p:nvSpPr>
          <p:spPr bwMode="auto">
            <a:xfrm>
              <a:off x="4649108" y="1788805"/>
              <a:ext cx="4013213" cy="68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ZA" altLang="en-US" sz="1350" dirty="0">
                  <a:latin typeface="Arial" panose="020B0604020202020204" pitchFamily="34" charset="0"/>
                  <a:cs typeface="Arial" panose="020B0604020202020204" pitchFamily="34" charset="0"/>
                </a:rPr>
                <a:t>A skilled and capable workforce to support </a:t>
              </a:r>
              <a:r>
                <a:rPr lang="en-ZA" altLang="en-US" sz="1350" b="1" i="1" dirty="0">
                  <a:solidFill>
                    <a:schemeClr val="bg2">
                      <a:lumMod val="25000"/>
                    </a:schemeClr>
                  </a:solidFill>
                  <a:latin typeface="Arial" panose="020B0604020202020204" pitchFamily="34" charset="0"/>
                  <a:cs typeface="Arial" panose="020B0604020202020204" pitchFamily="34" charset="0"/>
                </a:rPr>
                <a:t>inclusive economic growth</a:t>
              </a:r>
            </a:p>
          </p:txBody>
        </p:sp>
        <p:sp>
          <p:nvSpPr>
            <p:cNvPr id="10" name="TextBox 9">
              <a:extLst>
                <a:ext uri="{FF2B5EF4-FFF2-40B4-BE49-F238E27FC236}">
                  <a16:creationId xmlns:a16="http://schemas.microsoft.com/office/drawing/2014/main" id="{10DEE0ED-FFD0-416F-BAD7-AEB398AA001C}"/>
                </a:ext>
              </a:extLst>
            </p:cNvPr>
            <p:cNvSpPr txBox="1">
              <a:spLocks noChangeArrowheads="1"/>
            </p:cNvSpPr>
            <p:nvPr/>
          </p:nvSpPr>
          <p:spPr bwMode="auto">
            <a:xfrm>
              <a:off x="4649108" y="2770625"/>
              <a:ext cx="3571469" cy="68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ZA" altLang="en-US" sz="1350" dirty="0">
                  <a:latin typeface="Arial" panose="020B0604020202020204" pitchFamily="34" charset="0"/>
                  <a:cs typeface="Arial" panose="020B0604020202020204" pitchFamily="34" charset="0"/>
                </a:rPr>
                <a:t>Increased availability of </a:t>
              </a:r>
              <a:r>
                <a:rPr lang="en-ZA" altLang="en-US" sz="1350" dirty="0">
                  <a:solidFill>
                    <a:schemeClr val="bg2">
                      <a:lumMod val="25000"/>
                    </a:schemeClr>
                  </a:solidFill>
                  <a:latin typeface="Arial" panose="020B0604020202020204" pitchFamily="34" charset="0"/>
                  <a:cs typeface="Arial" panose="020B0604020202020204" pitchFamily="34" charset="0"/>
                </a:rPr>
                <a:t>critical technical artisanal skills</a:t>
              </a:r>
            </a:p>
          </p:txBody>
        </p:sp>
        <p:sp>
          <p:nvSpPr>
            <p:cNvPr id="11" name="TextBox 10">
              <a:extLst>
                <a:ext uri="{FF2B5EF4-FFF2-40B4-BE49-F238E27FC236}">
                  <a16:creationId xmlns:a16="http://schemas.microsoft.com/office/drawing/2014/main" id="{0B2BFCCD-81D3-4B61-81CD-8E887AC9C761}"/>
                </a:ext>
              </a:extLst>
            </p:cNvPr>
            <p:cNvSpPr txBox="1">
              <a:spLocks noChangeArrowheads="1"/>
            </p:cNvSpPr>
            <p:nvPr/>
          </p:nvSpPr>
          <p:spPr bwMode="auto">
            <a:xfrm>
              <a:off x="4649108" y="3703910"/>
              <a:ext cx="3859616" cy="68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ZA" altLang="en-US" sz="1350" dirty="0">
                  <a:latin typeface="Arial" panose="020B0604020202020204" pitchFamily="34" charset="0"/>
                  <a:cs typeface="Arial" panose="020B0604020202020204" pitchFamily="34" charset="0"/>
                </a:rPr>
                <a:t>Increased delivery of </a:t>
              </a:r>
              <a:r>
                <a:rPr lang="en-ZA" altLang="en-US" sz="1350" dirty="0">
                  <a:solidFill>
                    <a:schemeClr val="bg2">
                      <a:lumMod val="25000"/>
                    </a:schemeClr>
                  </a:solidFill>
                  <a:latin typeface="Arial" panose="020B0604020202020204" pitchFamily="34" charset="0"/>
                  <a:cs typeface="Arial" panose="020B0604020202020204" pitchFamily="34" charset="0"/>
                </a:rPr>
                <a:t>qualified artisans in 13 priority trades</a:t>
              </a:r>
            </a:p>
          </p:txBody>
        </p:sp>
        <p:sp>
          <p:nvSpPr>
            <p:cNvPr id="12" name="TextBox 11">
              <a:extLst>
                <a:ext uri="{FF2B5EF4-FFF2-40B4-BE49-F238E27FC236}">
                  <a16:creationId xmlns:a16="http://schemas.microsoft.com/office/drawing/2014/main" id="{5D144F35-AD53-4B54-A23E-DF9525B8E3EB}"/>
                </a:ext>
              </a:extLst>
            </p:cNvPr>
            <p:cNvSpPr txBox="1">
              <a:spLocks noChangeArrowheads="1"/>
            </p:cNvSpPr>
            <p:nvPr/>
          </p:nvSpPr>
          <p:spPr bwMode="auto">
            <a:xfrm>
              <a:off x="4649108" y="4520761"/>
              <a:ext cx="3585994" cy="124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ZA" altLang="en-US" sz="1350" dirty="0">
                  <a:solidFill>
                    <a:schemeClr val="bg2">
                      <a:lumMod val="25000"/>
                    </a:schemeClr>
                  </a:solidFill>
                  <a:latin typeface="Arial" panose="020B0604020202020204" pitchFamily="34" charset="0"/>
                  <a:cs typeface="Arial" panose="020B0604020202020204" pitchFamily="34" charset="0"/>
                </a:rPr>
                <a:t>Substantively enhanced capacity of public </a:t>
              </a:r>
              <a:r>
                <a:rPr lang="en-ZA" altLang="en-US" sz="1350" dirty="0">
                  <a:latin typeface="Arial" panose="020B0604020202020204" pitchFamily="34" charset="0"/>
                  <a:cs typeface="Arial" panose="020B0604020202020204" pitchFamily="34" charset="0"/>
                </a:rPr>
                <a:t>TVET</a:t>
              </a:r>
              <a:r>
                <a:rPr lang="en-ZA" altLang="en-US" sz="1350" dirty="0">
                  <a:solidFill>
                    <a:schemeClr val="bg2">
                      <a:lumMod val="25000"/>
                    </a:schemeClr>
                  </a:solidFill>
                  <a:latin typeface="Arial" panose="020B0604020202020204" pitchFamily="34" charset="0"/>
                  <a:cs typeface="Arial" panose="020B0604020202020204" pitchFamily="34" charset="0"/>
                </a:rPr>
                <a:t> colleges </a:t>
              </a:r>
              <a:r>
                <a:rPr lang="en-ZA" altLang="en-US" sz="1350" dirty="0">
                  <a:latin typeface="Arial" panose="020B0604020202020204" pitchFamily="34" charset="0"/>
                  <a:cs typeface="Arial" panose="020B0604020202020204" pitchFamily="34" charset="0"/>
                </a:rPr>
                <a:t>to deliver critical skills in demand by the economy</a:t>
              </a:r>
            </a:p>
          </p:txBody>
        </p:sp>
        <p:sp>
          <p:nvSpPr>
            <p:cNvPr id="13" name="TextBox 12">
              <a:extLst>
                <a:ext uri="{FF2B5EF4-FFF2-40B4-BE49-F238E27FC236}">
                  <a16:creationId xmlns:a16="http://schemas.microsoft.com/office/drawing/2014/main" id="{AFBAE66F-B9A6-425B-BEFE-8D105EE5B8F9}"/>
                </a:ext>
              </a:extLst>
            </p:cNvPr>
            <p:cNvSpPr txBox="1">
              <a:spLocks noChangeArrowheads="1"/>
            </p:cNvSpPr>
            <p:nvPr/>
          </p:nvSpPr>
          <p:spPr bwMode="auto">
            <a:xfrm>
              <a:off x="879789" y="2711558"/>
              <a:ext cx="2185661" cy="180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ZA" altLang="en-US" sz="2025" b="1" i="1" dirty="0">
                  <a:solidFill>
                    <a:schemeClr val="tx2">
                      <a:lumMod val="50000"/>
                    </a:schemeClr>
                  </a:solidFill>
                  <a:latin typeface="Arial Rounded MT Bold" panose="020F0704030504030204" pitchFamily="34" charset="0"/>
                  <a:cs typeface="Aharoni" panose="02010803020104030203" pitchFamily="2" charset="-79"/>
                </a:rPr>
                <a:t>A national programme aimed at producing:</a:t>
              </a:r>
            </a:p>
          </p:txBody>
        </p:sp>
        <p:sp>
          <p:nvSpPr>
            <p:cNvPr id="14" name="Left Brace 13">
              <a:extLst>
                <a:ext uri="{FF2B5EF4-FFF2-40B4-BE49-F238E27FC236}">
                  <a16:creationId xmlns:a16="http://schemas.microsoft.com/office/drawing/2014/main" id="{34A29053-4426-4D04-8A69-63AD39BF2C2E}"/>
                </a:ext>
              </a:extLst>
            </p:cNvPr>
            <p:cNvSpPr/>
            <p:nvPr/>
          </p:nvSpPr>
          <p:spPr>
            <a:xfrm>
              <a:off x="3147111" y="1826794"/>
              <a:ext cx="701790" cy="3613298"/>
            </a:xfrm>
            <a:prstGeom prst="leftBrace">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sz="1350" dirty="0"/>
            </a:p>
          </p:txBody>
        </p:sp>
      </p:grpSp>
      <p:sp>
        <p:nvSpPr>
          <p:cNvPr id="3" name="Slide Number Placeholder 2">
            <a:extLst>
              <a:ext uri="{FF2B5EF4-FFF2-40B4-BE49-F238E27FC236}">
                <a16:creationId xmlns:a16="http://schemas.microsoft.com/office/drawing/2014/main" id="{E8FDA4EB-CD7A-FCE0-810C-6172F5FF3C29}"/>
              </a:ext>
            </a:extLst>
          </p:cNvPr>
          <p:cNvSpPr>
            <a:spLocks noGrp="1"/>
          </p:cNvSpPr>
          <p:nvPr>
            <p:ph type="sldNum" sz="quarter" idx="2"/>
          </p:nvPr>
        </p:nvSpPr>
        <p:spPr/>
        <p:txBody>
          <a:bodyPr/>
          <a:lstStyle/>
          <a:p>
            <a:fld id="{86CB4B4D-7CA3-9044-876B-883B54F8677D}" type="slidenum">
              <a:rPr lang="en-ZA" smtClean="0"/>
              <a:t>42</a:t>
            </a:fld>
            <a:endParaRPr lang="en-ZA"/>
          </a:p>
        </p:txBody>
      </p:sp>
    </p:spTree>
    <p:extLst>
      <p:ext uri="{BB962C8B-B14F-4D97-AF65-F5344CB8AC3E}">
        <p14:creationId xmlns:p14="http://schemas.microsoft.com/office/powerpoint/2010/main" val="267692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6AD3-98F3-54F9-6AB9-244AA3124053}"/>
              </a:ext>
            </a:extLst>
          </p:cNvPr>
          <p:cNvSpPr>
            <a:spLocks noGrp="1"/>
          </p:cNvSpPr>
          <p:nvPr>
            <p:ph type="title"/>
          </p:nvPr>
        </p:nvSpPr>
        <p:spPr>
          <a:xfrm>
            <a:off x="1123406" y="1161027"/>
            <a:ext cx="6167096" cy="732031"/>
          </a:xfrm>
        </p:spPr>
        <p:txBody>
          <a:bodyPr>
            <a:normAutofit fontScale="90000"/>
          </a:bodyPr>
          <a:lstStyle/>
          <a:p>
            <a:r>
              <a:rPr lang="en-ZA" sz="3000" dirty="0">
                <a:latin typeface="Calibri" panose="020F0502020204030204" pitchFamily="34" charset="0"/>
                <a:ea typeface="Calibri" panose="020F0502020204030204" pitchFamily="34" charset="0"/>
                <a:cs typeface="Arial" panose="020B0604020202020204" pitchFamily="34" charset="0"/>
              </a:rPr>
              <a:t>CoS SUCCESS INDICATORS: 2019 COHORT</a:t>
            </a:r>
            <a:br>
              <a:rPr lang="en-ZA" sz="1500" dirty="0">
                <a:latin typeface="Calibri" panose="020F0502020204030204" pitchFamily="34" charset="0"/>
                <a:ea typeface="Calibri" panose="020F0502020204030204" pitchFamily="34" charset="0"/>
                <a:cs typeface="Times New Roman" panose="02020603050405020304" pitchFamily="18" charset="0"/>
              </a:rPr>
            </a:br>
            <a:endParaRPr lang="en-ZA" sz="3600" dirty="0"/>
          </a:p>
        </p:txBody>
      </p:sp>
      <p:graphicFrame>
        <p:nvGraphicFramePr>
          <p:cNvPr id="7" name="Content Placeholder 6">
            <a:extLst>
              <a:ext uri="{FF2B5EF4-FFF2-40B4-BE49-F238E27FC236}">
                <a16:creationId xmlns:a16="http://schemas.microsoft.com/office/drawing/2014/main" id="{602675FD-5139-C96B-102D-A82028C1F177}"/>
              </a:ext>
            </a:extLst>
          </p:cNvPr>
          <p:cNvGraphicFramePr>
            <a:graphicFrameLocks noGrp="1"/>
          </p:cNvGraphicFramePr>
          <p:nvPr>
            <p:ph idx="1"/>
            <p:extLst>
              <p:ext uri="{D42A27DB-BD31-4B8C-83A1-F6EECF244321}">
                <p14:modId xmlns:p14="http://schemas.microsoft.com/office/powerpoint/2010/main" val="2823682316"/>
              </p:ext>
            </p:extLst>
          </p:nvPr>
        </p:nvGraphicFramePr>
        <p:xfrm>
          <a:off x="515204" y="1721478"/>
          <a:ext cx="8370001" cy="4468006"/>
        </p:xfrm>
        <a:graphic>
          <a:graphicData uri="http://schemas.openxmlformats.org/drawingml/2006/table">
            <a:tbl>
              <a:tblPr firstRow="1" firstCol="1" bandRow="1">
                <a:tableStyleId>{93296810-A885-4BE3-A3E7-6D5BEEA58F35}</a:tableStyleId>
              </a:tblPr>
              <a:tblGrid>
                <a:gridCol w="2749814">
                  <a:extLst>
                    <a:ext uri="{9D8B030D-6E8A-4147-A177-3AD203B41FA5}">
                      <a16:colId xmlns:a16="http://schemas.microsoft.com/office/drawing/2014/main" val="3337892456"/>
                    </a:ext>
                  </a:extLst>
                </a:gridCol>
                <a:gridCol w="968564">
                  <a:extLst>
                    <a:ext uri="{9D8B030D-6E8A-4147-A177-3AD203B41FA5}">
                      <a16:colId xmlns:a16="http://schemas.microsoft.com/office/drawing/2014/main" val="1617778447"/>
                    </a:ext>
                  </a:extLst>
                </a:gridCol>
                <a:gridCol w="1027643">
                  <a:extLst>
                    <a:ext uri="{9D8B030D-6E8A-4147-A177-3AD203B41FA5}">
                      <a16:colId xmlns:a16="http://schemas.microsoft.com/office/drawing/2014/main" val="2951734943"/>
                    </a:ext>
                  </a:extLst>
                </a:gridCol>
                <a:gridCol w="1343099">
                  <a:extLst>
                    <a:ext uri="{9D8B030D-6E8A-4147-A177-3AD203B41FA5}">
                      <a16:colId xmlns:a16="http://schemas.microsoft.com/office/drawing/2014/main" val="3178146303"/>
                    </a:ext>
                  </a:extLst>
                </a:gridCol>
                <a:gridCol w="1117276">
                  <a:extLst>
                    <a:ext uri="{9D8B030D-6E8A-4147-A177-3AD203B41FA5}">
                      <a16:colId xmlns:a16="http://schemas.microsoft.com/office/drawing/2014/main" val="3069420254"/>
                    </a:ext>
                  </a:extLst>
                </a:gridCol>
                <a:gridCol w="1163605">
                  <a:extLst>
                    <a:ext uri="{9D8B030D-6E8A-4147-A177-3AD203B41FA5}">
                      <a16:colId xmlns:a16="http://schemas.microsoft.com/office/drawing/2014/main" val="2402006747"/>
                    </a:ext>
                  </a:extLst>
                </a:gridCol>
              </a:tblGrid>
              <a:tr h="1223991">
                <a:tc>
                  <a:txBody>
                    <a:bodyPr/>
                    <a:lstStyle/>
                    <a:p>
                      <a:pPr algn="ctr">
                        <a:lnSpc>
                          <a:spcPct val="107000"/>
                        </a:lnSpc>
                        <a:spcAft>
                          <a:spcPts val="800"/>
                        </a:spcAft>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CoS Qualifications</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COLLEGES</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 ENROLLED</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 MET REQUIREMENT</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 PASSED TRADE TEST</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 IN THE PROCESS OF BEING TRADE TESTED/ARPL</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2604523397"/>
                  </a:ext>
                </a:extLst>
              </a:tr>
              <a:tr h="339289">
                <a:tc>
                  <a:txBody>
                    <a:bodyPr/>
                    <a:lstStyle/>
                    <a:p>
                      <a:pPr algn="ctr">
                        <a:lnSpc>
                          <a:spcPct val="107000"/>
                        </a:lnSpc>
                        <a:spcAft>
                          <a:spcPts val="800"/>
                        </a:spcAft>
                      </a:pPr>
                      <a:r>
                        <a:rPr lang="en-ZA" sz="1200" b="1" dirty="0">
                          <a:solidFill>
                            <a:schemeClr val="tx1"/>
                          </a:solidFill>
                          <a:effectLst/>
                        </a:rPr>
                        <a:t>Automotive Motor Mechanic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CCT</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24</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22</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22</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N/A</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1552621178"/>
                  </a:ext>
                </a:extLst>
              </a:tr>
              <a:tr h="228466">
                <a:tc>
                  <a:txBody>
                    <a:bodyPr/>
                    <a:lstStyle/>
                    <a:p>
                      <a:pPr algn="ctr">
                        <a:lnSpc>
                          <a:spcPct val="107000"/>
                        </a:lnSpc>
                        <a:spcAft>
                          <a:spcPts val="800"/>
                        </a:spcAft>
                      </a:pPr>
                      <a:r>
                        <a:rPr lang="en-ZA" sz="1200" b="1" dirty="0">
                          <a:solidFill>
                            <a:schemeClr val="tx1"/>
                          </a:solidFill>
                          <a:effectLst/>
                        </a:rPr>
                        <a:t>Bricklayer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SCC</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18</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13</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8</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5</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3687547305"/>
                  </a:ext>
                </a:extLst>
              </a:tr>
              <a:tr h="228466">
                <a:tc>
                  <a:txBody>
                    <a:bodyPr/>
                    <a:lstStyle/>
                    <a:p>
                      <a:pPr algn="ctr">
                        <a:lnSpc>
                          <a:spcPct val="107000"/>
                        </a:lnSpc>
                        <a:spcAft>
                          <a:spcPts val="800"/>
                        </a:spcAft>
                      </a:pPr>
                      <a:r>
                        <a:rPr lang="en-ZA" sz="1200" b="1" dirty="0">
                          <a:solidFill>
                            <a:schemeClr val="tx1"/>
                          </a:solidFill>
                          <a:effectLst/>
                        </a:rPr>
                        <a:t>Fitter and Turner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NLC</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32</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32</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31</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1 (ARPL)</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564330096"/>
                  </a:ext>
                </a:extLst>
              </a:tr>
              <a:tr h="228466">
                <a:tc>
                  <a:txBody>
                    <a:bodyPr/>
                    <a:lstStyle/>
                    <a:p>
                      <a:pPr algn="ctr">
                        <a:lnSpc>
                          <a:spcPct val="107000"/>
                        </a:lnSpc>
                        <a:spcAft>
                          <a:spcPts val="800"/>
                        </a:spcAft>
                      </a:pPr>
                      <a:r>
                        <a:rPr lang="en-ZA" sz="1200" b="1" dirty="0">
                          <a:solidFill>
                            <a:schemeClr val="tx1"/>
                          </a:solidFill>
                          <a:effectLst/>
                        </a:rPr>
                        <a:t>Mechanical Fitter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FBC</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27</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24</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24</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N/A</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1406624739"/>
                  </a:ext>
                </a:extLst>
              </a:tr>
              <a:tr h="228466">
                <a:tc>
                  <a:txBody>
                    <a:bodyPr/>
                    <a:lstStyle/>
                    <a:p>
                      <a:pPr algn="ctr">
                        <a:lnSpc>
                          <a:spcPct val="107000"/>
                        </a:lnSpc>
                        <a:spcAft>
                          <a:spcPts val="800"/>
                        </a:spcAft>
                      </a:pPr>
                      <a:r>
                        <a:rPr lang="en-ZA" sz="1200" b="1" dirty="0">
                          <a:solidFill>
                            <a:schemeClr val="tx1"/>
                          </a:solidFill>
                          <a:effectLst/>
                        </a:rPr>
                        <a:t>Pipe Fitter Group 1 &amp;2</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WCC</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r>
                        <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49</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8</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41</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3398242421"/>
                  </a:ext>
                </a:extLst>
              </a:tr>
              <a:tr h="228466">
                <a:tc>
                  <a:txBody>
                    <a:bodyPr/>
                    <a:lstStyle/>
                    <a:p>
                      <a:pPr algn="ctr">
                        <a:lnSpc>
                          <a:spcPct val="107000"/>
                        </a:lnSpc>
                        <a:spcAft>
                          <a:spcPts val="800"/>
                        </a:spcAft>
                      </a:pPr>
                      <a:r>
                        <a:rPr lang="en-ZA" sz="1200" b="1" dirty="0">
                          <a:solidFill>
                            <a:schemeClr val="tx1"/>
                          </a:solidFill>
                          <a:effectLst/>
                        </a:rPr>
                        <a:t>Plumber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CCT</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18</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18</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1</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17</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1618824243"/>
                  </a:ext>
                </a:extLst>
              </a:tr>
              <a:tr h="228466">
                <a:tc>
                  <a:txBody>
                    <a:bodyPr/>
                    <a:lstStyle/>
                    <a:p>
                      <a:pPr algn="ctr">
                        <a:lnSpc>
                          <a:spcPct val="107000"/>
                        </a:lnSpc>
                        <a:spcAft>
                          <a:spcPts val="800"/>
                        </a:spcAft>
                      </a:pPr>
                      <a:r>
                        <a:rPr lang="en-ZA" sz="1200" b="1" dirty="0">
                          <a:solidFill>
                            <a:schemeClr val="tx1"/>
                          </a:solidFill>
                          <a:effectLst/>
                        </a:rPr>
                        <a:t>Rigger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FBC</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30</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27</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27</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N/A</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1927356088"/>
                  </a:ext>
                </a:extLst>
              </a:tr>
              <a:tr h="228466">
                <a:tc>
                  <a:txBody>
                    <a:bodyPr/>
                    <a:lstStyle/>
                    <a:p>
                      <a:pPr algn="ctr">
                        <a:lnSpc>
                          <a:spcPct val="107000"/>
                        </a:lnSpc>
                        <a:spcAft>
                          <a:spcPts val="800"/>
                        </a:spcAft>
                      </a:pPr>
                      <a:r>
                        <a:rPr lang="en-ZA" sz="1200" b="1" dirty="0">
                          <a:solidFill>
                            <a:schemeClr val="tx1"/>
                          </a:solidFill>
                          <a:effectLst/>
                        </a:rPr>
                        <a:t>Welder</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BLC</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30</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20</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4</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16</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3660093194"/>
                  </a:ext>
                </a:extLst>
              </a:tr>
              <a:tr h="228466">
                <a:tc>
                  <a:txBody>
                    <a:bodyPr/>
                    <a:lstStyle/>
                    <a:p>
                      <a:pPr algn="ctr">
                        <a:lnSpc>
                          <a:spcPct val="107000"/>
                        </a:lnSpc>
                        <a:spcAft>
                          <a:spcPts val="800"/>
                        </a:spcAft>
                      </a:pPr>
                      <a:r>
                        <a:rPr lang="en-ZA" sz="1200" b="1" dirty="0">
                          <a:solidFill>
                            <a:schemeClr val="tx1"/>
                          </a:solidFill>
                          <a:effectLst/>
                        </a:rPr>
                        <a:t>TOTAL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 </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241</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205</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125</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80</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3493770270"/>
                  </a:ext>
                </a:extLst>
              </a:tr>
              <a:tr h="1076998">
                <a:tc>
                  <a:txBody>
                    <a:bodyPr/>
                    <a:lstStyle/>
                    <a:p>
                      <a:pPr algn="ctr">
                        <a:lnSpc>
                          <a:spcPct val="107000"/>
                        </a:lnSpc>
                        <a:spcAft>
                          <a:spcPts val="800"/>
                        </a:spcAft>
                      </a:pPr>
                      <a:r>
                        <a:rPr lang="en-ZA" sz="1200" b="1" dirty="0">
                          <a:solidFill>
                            <a:schemeClr val="tx1"/>
                          </a:solidFill>
                          <a:effectLst/>
                        </a:rPr>
                        <a:t>%</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a:solidFill>
                            <a:schemeClr val="tx1"/>
                          </a:solidFill>
                          <a:effectLst/>
                        </a:rPr>
                        <a:t> </a:t>
                      </a:r>
                      <a:endParaRPr lang="en-ZA"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85% met requirement (measured against enrolled)</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61% Passed TT (measured against met requirement)</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200" b="1" dirty="0">
                          <a:solidFill>
                            <a:schemeClr val="tx1"/>
                          </a:solidFill>
                          <a:effectLst/>
                        </a:rPr>
                        <a:t>39% </a:t>
                      </a:r>
                    </a:p>
                    <a:p>
                      <a:pPr algn="ctr">
                        <a:lnSpc>
                          <a:spcPct val="107000"/>
                        </a:lnSpc>
                        <a:spcAft>
                          <a:spcPts val="800"/>
                        </a:spcAft>
                      </a:pPr>
                      <a:r>
                        <a:rPr lang="en-ZA" sz="1200" b="1" dirty="0">
                          <a:solidFill>
                            <a:schemeClr val="tx1"/>
                          </a:solidFill>
                          <a:effectLst/>
                        </a:rPr>
                        <a:t>(measured against met requirement)</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818283964"/>
                  </a:ext>
                </a:extLst>
              </a:tr>
            </a:tbl>
          </a:graphicData>
        </a:graphic>
      </p:graphicFrame>
      <p:sp>
        <p:nvSpPr>
          <p:cNvPr id="3" name="Slide Number Placeholder 2">
            <a:extLst>
              <a:ext uri="{FF2B5EF4-FFF2-40B4-BE49-F238E27FC236}">
                <a16:creationId xmlns:a16="http://schemas.microsoft.com/office/drawing/2014/main" id="{6609AED1-711A-9A97-0708-6EC65335D6BF}"/>
              </a:ext>
            </a:extLst>
          </p:cNvPr>
          <p:cNvSpPr>
            <a:spLocks noGrp="1"/>
          </p:cNvSpPr>
          <p:nvPr>
            <p:ph type="sldNum" sz="quarter" idx="2"/>
          </p:nvPr>
        </p:nvSpPr>
        <p:spPr/>
        <p:txBody>
          <a:bodyPr/>
          <a:lstStyle/>
          <a:p>
            <a:fld id="{86CB4B4D-7CA3-9044-876B-883B54F8677D}" type="slidenum">
              <a:rPr lang="en-ZA" smtClean="0"/>
              <a:t>43</a:t>
            </a:fld>
            <a:endParaRPr lang="en-ZA"/>
          </a:p>
        </p:txBody>
      </p:sp>
    </p:spTree>
    <p:extLst>
      <p:ext uri="{BB962C8B-B14F-4D97-AF65-F5344CB8AC3E}">
        <p14:creationId xmlns:p14="http://schemas.microsoft.com/office/powerpoint/2010/main" val="147182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58" y="1177290"/>
            <a:ext cx="7031267" cy="561703"/>
          </a:xfrm>
        </p:spPr>
        <p:txBody>
          <a:bodyPr vert="horz" lIns="68580" tIns="34290" rIns="68580" bIns="34290" rtlCol="0" anchor="b">
            <a:normAutofit fontScale="90000"/>
          </a:bodyPr>
          <a:lstStyle/>
          <a:p>
            <a:r>
              <a:rPr lang="en-ZA" sz="1350" b="1" dirty="0">
                <a:latin typeface="Calibri" panose="020F0502020204030204" pitchFamily="34" charset="0"/>
                <a:ea typeface="Calibri" panose="020F0502020204030204" pitchFamily="34" charset="0"/>
                <a:cs typeface="Times New Roman" panose="02020603050405020304" pitchFamily="18" charset="0"/>
              </a:rPr>
              <a:t>         </a:t>
            </a: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br>
              <a:rPr lang="en-ZA" sz="1350" b="1" dirty="0">
                <a:latin typeface="Calibri" panose="020F0502020204030204" pitchFamily="34" charset="0"/>
                <a:ea typeface="Calibri" panose="020F0502020204030204" pitchFamily="34" charset="0"/>
                <a:cs typeface="Times New Roman" panose="02020603050405020304" pitchFamily="18" charset="0"/>
              </a:rPr>
            </a:br>
            <a:r>
              <a:rPr lang="en-ZA" sz="2325" b="1" dirty="0">
                <a:latin typeface="Calibri" panose="020F0502020204030204" pitchFamily="34" charset="0"/>
                <a:ea typeface="Calibri" panose="020F0502020204030204" pitchFamily="34" charset="0"/>
                <a:cs typeface="Times New Roman" panose="02020603050405020304" pitchFamily="18" charset="0"/>
              </a:rPr>
              <a:t>Expansion of Dual Training beyond </a:t>
            </a:r>
            <a:r>
              <a:rPr lang="en-ZA" sz="2325" b="1" dirty="0" err="1">
                <a:latin typeface="Calibri" panose="020F0502020204030204" pitchFamily="34" charset="0"/>
                <a:ea typeface="Calibri" panose="020F0502020204030204" pitchFamily="34" charset="0"/>
                <a:cs typeface="Times New Roman" panose="02020603050405020304" pitchFamily="18" charset="0"/>
              </a:rPr>
              <a:t>CoS</a:t>
            </a:r>
            <a:br>
              <a:rPr lang="en-ZA" sz="1350" b="1" dirty="0">
                <a:latin typeface="Calibri" panose="020F0502020204030204" pitchFamily="34" charset="0"/>
                <a:ea typeface="Calibri" panose="020F0502020204030204" pitchFamily="34" charset="0"/>
                <a:cs typeface="Times New Roman" panose="02020603050405020304" pitchFamily="18" charset="0"/>
              </a:rPr>
            </a:br>
            <a:r>
              <a:rPr lang="en-ZA" sz="2025" b="1" dirty="0">
                <a:latin typeface="Calibri" panose="020F0502020204030204" pitchFamily="34" charset="0"/>
                <a:ea typeface="Calibri" panose="020F0502020204030204" pitchFamily="34" charset="0"/>
                <a:cs typeface="Times New Roman" panose="02020603050405020304" pitchFamily="18" charset="0"/>
              </a:rPr>
              <a:t>2023 WC Colleges expansion of Non-Trade specific qualifications</a:t>
            </a:r>
            <a:endParaRPr lang="en-US" kern="1200" dirty="0">
              <a:solidFill>
                <a:schemeClr val="tx1"/>
              </a:solidFill>
              <a:latin typeface="+mj-lt"/>
              <a:ea typeface="+mj-ea"/>
              <a:cs typeface="+mj-cs"/>
            </a:endParaRPr>
          </a:p>
        </p:txBody>
      </p:sp>
      <p:graphicFrame>
        <p:nvGraphicFramePr>
          <p:cNvPr id="12" name="Content Placeholder 11">
            <a:extLst>
              <a:ext uri="{FF2B5EF4-FFF2-40B4-BE49-F238E27FC236}">
                <a16:creationId xmlns:a16="http://schemas.microsoft.com/office/drawing/2014/main" id="{692C7430-A7DC-18AE-3070-607DD0137F1B}"/>
              </a:ext>
            </a:extLst>
          </p:cNvPr>
          <p:cNvGraphicFramePr>
            <a:graphicFrameLocks noGrp="1"/>
          </p:cNvGraphicFramePr>
          <p:nvPr>
            <p:ph idx="1"/>
            <p:extLst>
              <p:ext uri="{D42A27DB-BD31-4B8C-83A1-F6EECF244321}">
                <p14:modId xmlns:p14="http://schemas.microsoft.com/office/powerpoint/2010/main" val="3888116337"/>
              </p:ext>
            </p:extLst>
          </p:nvPr>
        </p:nvGraphicFramePr>
        <p:xfrm>
          <a:off x="1240057" y="1913342"/>
          <a:ext cx="6696000" cy="3767366"/>
        </p:xfrm>
        <a:graphic>
          <a:graphicData uri="http://schemas.openxmlformats.org/drawingml/2006/table">
            <a:tbl>
              <a:tblPr firstRow="1" firstCol="1" bandRow="1">
                <a:tableStyleId>{16D9F66E-5EB9-4882-86FB-DCBF35E3C3E4}</a:tableStyleId>
              </a:tblPr>
              <a:tblGrid>
                <a:gridCol w="2700004">
                  <a:extLst>
                    <a:ext uri="{9D8B030D-6E8A-4147-A177-3AD203B41FA5}">
                      <a16:colId xmlns:a16="http://schemas.microsoft.com/office/drawing/2014/main" val="372515117"/>
                    </a:ext>
                  </a:extLst>
                </a:gridCol>
                <a:gridCol w="2539242">
                  <a:extLst>
                    <a:ext uri="{9D8B030D-6E8A-4147-A177-3AD203B41FA5}">
                      <a16:colId xmlns:a16="http://schemas.microsoft.com/office/drawing/2014/main" val="2748620298"/>
                    </a:ext>
                  </a:extLst>
                </a:gridCol>
                <a:gridCol w="1456754">
                  <a:extLst>
                    <a:ext uri="{9D8B030D-6E8A-4147-A177-3AD203B41FA5}">
                      <a16:colId xmlns:a16="http://schemas.microsoft.com/office/drawing/2014/main" val="208761334"/>
                    </a:ext>
                  </a:extLst>
                </a:gridCol>
              </a:tblGrid>
              <a:tr h="543455">
                <a:tc>
                  <a:txBody>
                    <a:bodyPr/>
                    <a:lstStyle/>
                    <a:p>
                      <a:pPr algn="ctr">
                        <a:lnSpc>
                          <a:spcPct val="107000"/>
                        </a:lnSpc>
                        <a:spcAft>
                          <a:spcPts val="800"/>
                        </a:spcAft>
                      </a:pPr>
                      <a:r>
                        <a:rPr lang="en-ZA" sz="1400" b="1" dirty="0">
                          <a:effectLst/>
                        </a:rPr>
                        <a:t>Focus Area and Model</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400" b="1">
                          <a:effectLst/>
                        </a:rPr>
                        <a:t>Current Occupational Programmes</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a:txBody>
                    <a:bodyPr/>
                    <a:lstStyle/>
                    <a:p>
                      <a:pPr algn="ctr">
                        <a:lnSpc>
                          <a:spcPct val="107000"/>
                        </a:lnSpc>
                        <a:spcAft>
                          <a:spcPts val="800"/>
                        </a:spcAft>
                      </a:pPr>
                      <a:r>
                        <a:rPr lang="en-ZA" sz="1400" b="1">
                          <a:effectLst/>
                        </a:rPr>
                        <a:t># Per Qualification</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320545629"/>
                  </a:ext>
                </a:extLst>
              </a:tr>
              <a:tr h="543455">
                <a:tc>
                  <a:txBody>
                    <a:bodyPr/>
                    <a:lstStyle/>
                    <a:p>
                      <a:pPr>
                        <a:lnSpc>
                          <a:spcPct val="107000"/>
                        </a:lnSpc>
                        <a:spcAft>
                          <a:spcPts val="800"/>
                        </a:spcAft>
                      </a:pPr>
                      <a:r>
                        <a:rPr lang="en-ZA" sz="1400" b="1" dirty="0" err="1">
                          <a:effectLst/>
                        </a:rPr>
                        <a:t>Agri</a:t>
                      </a:r>
                      <a:r>
                        <a:rPr lang="en-ZA" sz="1400" b="1" dirty="0">
                          <a:effectLst/>
                        </a:rPr>
                        <a:t>/Dual</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Orchard and Vineyard Foreman</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1</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3444409445"/>
                  </a:ext>
                </a:extLst>
              </a:tr>
              <a:tr h="265591">
                <a:tc>
                  <a:txBody>
                    <a:bodyPr/>
                    <a:lstStyle/>
                    <a:p>
                      <a:pPr>
                        <a:lnSpc>
                          <a:spcPct val="107000"/>
                        </a:lnSpc>
                        <a:spcAft>
                          <a:spcPts val="800"/>
                        </a:spcAft>
                      </a:pPr>
                      <a:r>
                        <a:rPr lang="en-ZA" sz="1400" b="1">
                          <a:effectLst/>
                        </a:rPr>
                        <a:t>Business/Dual</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Management Assistant</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1</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2137002657"/>
                  </a:ext>
                </a:extLst>
              </a:tr>
              <a:tr h="265591">
                <a:tc>
                  <a:txBody>
                    <a:bodyPr/>
                    <a:lstStyle/>
                    <a:p>
                      <a:pPr>
                        <a:lnSpc>
                          <a:spcPct val="107000"/>
                        </a:lnSpc>
                        <a:spcAft>
                          <a:spcPts val="800"/>
                        </a:spcAft>
                      </a:pPr>
                      <a:r>
                        <a:rPr lang="en-ZA" sz="1400" b="1">
                          <a:effectLst/>
                        </a:rPr>
                        <a:t>Business/Dual</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Project Manager</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2</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547306592"/>
                  </a:ext>
                </a:extLst>
              </a:tr>
              <a:tr h="265591">
                <a:tc>
                  <a:txBody>
                    <a:bodyPr/>
                    <a:lstStyle/>
                    <a:p>
                      <a:pPr>
                        <a:lnSpc>
                          <a:spcPct val="107000"/>
                        </a:lnSpc>
                        <a:spcAft>
                          <a:spcPts val="800"/>
                        </a:spcAft>
                      </a:pPr>
                      <a:r>
                        <a:rPr lang="en-ZA" sz="1400" b="1">
                          <a:effectLst/>
                        </a:rPr>
                        <a:t>ICT/Dual</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Computer Technician</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3</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3210881482"/>
                  </a:ext>
                </a:extLst>
              </a:tr>
              <a:tr h="265591">
                <a:tc>
                  <a:txBody>
                    <a:bodyPr/>
                    <a:lstStyle/>
                    <a:p>
                      <a:pPr>
                        <a:lnSpc>
                          <a:spcPct val="107000"/>
                        </a:lnSpc>
                        <a:spcAft>
                          <a:spcPts val="800"/>
                        </a:spcAft>
                      </a:pPr>
                      <a:r>
                        <a:rPr lang="en-ZA" sz="1400" b="1">
                          <a:effectLst/>
                        </a:rPr>
                        <a:t>Services/Dual</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Youth and Child Care</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1</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1049120100"/>
                  </a:ext>
                </a:extLst>
              </a:tr>
              <a:tr h="543455">
                <a:tc>
                  <a:txBody>
                    <a:bodyPr/>
                    <a:lstStyle/>
                    <a:p>
                      <a:pPr>
                        <a:lnSpc>
                          <a:spcPct val="107000"/>
                        </a:lnSpc>
                        <a:spcAft>
                          <a:spcPts val="800"/>
                        </a:spcAft>
                      </a:pPr>
                      <a:r>
                        <a:rPr lang="en-ZA" sz="1400" b="1">
                          <a:effectLst/>
                        </a:rPr>
                        <a:t>Services/ECD/Dual</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Early Childhood Development Practitioner</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2</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1862953788"/>
                  </a:ext>
                </a:extLst>
              </a:tr>
              <a:tr h="265591">
                <a:tc>
                  <a:txBody>
                    <a:bodyPr/>
                    <a:lstStyle/>
                    <a:p>
                      <a:pPr>
                        <a:lnSpc>
                          <a:spcPct val="107000"/>
                        </a:lnSpc>
                        <a:spcAft>
                          <a:spcPts val="800"/>
                        </a:spcAft>
                      </a:pPr>
                      <a:r>
                        <a:rPr lang="en-ZA" sz="1400" b="1">
                          <a:effectLst/>
                        </a:rPr>
                        <a:t>Services/Hairdressing/Dual</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Hairdresser</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2</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1130658358"/>
                  </a:ext>
                </a:extLst>
              </a:tr>
              <a:tr h="265591">
                <a:tc>
                  <a:txBody>
                    <a:bodyPr/>
                    <a:lstStyle/>
                    <a:p>
                      <a:pPr>
                        <a:lnSpc>
                          <a:spcPct val="107000"/>
                        </a:lnSpc>
                        <a:spcAft>
                          <a:spcPts val="800"/>
                        </a:spcAft>
                      </a:pPr>
                      <a:r>
                        <a:rPr lang="en-ZA" sz="1400" b="1">
                          <a:effectLst/>
                        </a:rPr>
                        <a:t>Services/Hospitality/Dual</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nSpc>
                          <a:spcPct val="107000"/>
                        </a:lnSpc>
                        <a:spcAft>
                          <a:spcPts val="800"/>
                        </a:spcAft>
                      </a:pPr>
                      <a:r>
                        <a:rPr lang="en-ZA" sz="1400" b="1">
                          <a:effectLst/>
                        </a:rPr>
                        <a:t>OC: Chef</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c>
                  <a:txBody>
                    <a:bodyPr/>
                    <a:lstStyle/>
                    <a:p>
                      <a:pPr algn="ctr">
                        <a:lnSpc>
                          <a:spcPct val="107000"/>
                        </a:lnSpc>
                        <a:spcAft>
                          <a:spcPts val="800"/>
                        </a:spcAft>
                      </a:pPr>
                      <a:r>
                        <a:rPr lang="en-ZA" sz="1400" b="1">
                          <a:effectLst/>
                        </a:rPr>
                        <a:t>2</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extLst>
                  <a:ext uri="{0D108BD9-81ED-4DB2-BD59-A6C34878D82A}">
                    <a16:rowId xmlns:a16="http://schemas.microsoft.com/office/drawing/2014/main" val="1302983017"/>
                  </a:ext>
                </a:extLst>
              </a:tr>
              <a:tr h="543455">
                <a:tc gridSpan="2">
                  <a:txBody>
                    <a:bodyPr/>
                    <a:lstStyle/>
                    <a:p>
                      <a:pPr algn="ctr">
                        <a:lnSpc>
                          <a:spcPct val="107000"/>
                        </a:lnSpc>
                        <a:spcAft>
                          <a:spcPts val="800"/>
                        </a:spcAft>
                      </a:pPr>
                      <a:r>
                        <a:rPr lang="en-ZA" sz="1400" b="1" dirty="0">
                          <a:effectLst/>
                        </a:rPr>
                        <a:t># of New OC Non Trade Qualifications using Dual Training Model</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tc hMerge="1">
                  <a:txBody>
                    <a:bodyPr/>
                    <a:lstStyle/>
                    <a:p>
                      <a:endParaRPr lang="en-ZA"/>
                    </a:p>
                  </a:txBody>
                  <a:tcPr/>
                </a:tc>
                <a:tc>
                  <a:txBody>
                    <a:bodyPr/>
                    <a:lstStyle/>
                    <a:p>
                      <a:pPr algn="ctr">
                        <a:lnSpc>
                          <a:spcPct val="107000"/>
                        </a:lnSpc>
                        <a:spcAft>
                          <a:spcPts val="800"/>
                        </a:spcAft>
                      </a:pPr>
                      <a:r>
                        <a:rPr lang="en-ZA" sz="1400" b="1" dirty="0">
                          <a:effectLst/>
                        </a:rPr>
                        <a:t>14</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2849341935"/>
                  </a:ext>
                </a:extLst>
              </a:tr>
            </a:tbl>
          </a:graphicData>
        </a:graphic>
      </p:graphicFrame>
      <p:sp>
        <p:nvSpPr>
          <p:cNvPr id="3" name="Slide Number Placeholder 2">
            <a:extLst>
              <a:ext uri="{FF2B5EF4-FFF2-40B4-BE49-F238E27FC236}">
                <a16:creationId xmlns:a16="http://schemas.microsoft.com/office/drawing/2014/main" id="{90AA7620-60FC-ADDF-B47F-96927E608E27}"/>
              </a:ext>
            </a:extLst>
          </p:cNvPr>
          <p:cNvSpPr>
            <a:spLocks noGrp="1"/>
          </p:cNvSpPr>
          <p:nvPr>
            <p:ph type="sldNum" sz="quarter" idx="2"/>
          </p:nvPr>
        </p:nvSpPr>
        <p:spPr/>
        <p:txBody>
          <a:bodyPr/>
          <a:lstStyle/>
          <a:p>
            <a:fld id="{86CB4B4D-7CA3-9044-876B-883B54F8677D}" type="slidenum">
              <a:rPr lang="en-ZA" smtClean="0"/>
              <a:t>44</a:t>
            </a:fld>
            <a:endParaRPr lang="en-ZA"/>
          </a:p>
        </p:txBody>
      </p:sp>
    </p:spTree>
    <p:extLst>
      <p:ext uri="{BB962C8B-B14F-4D97-AF65-F5344CB8AC3E}">
        <p14:creationId xmlns:p14="http://schemas.microsoft.com/office/powerpoint/2010/main" val="970265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62719A-27C1-03BF-DF19-90C5F58E3C48}"/>
              </a:ext>
            </a:extLst>
          </p:cNvPr>
          <p:cNvSpPr>
            <a:spLocks noGrp="1"/>
          </p:cNvSpPr>
          <p:nvPr>
            <p:ph type="title"/>
          </p:nvPr>
        </p:nvSpPr>
        <p:spPr>
          <a:xfrm>
            <a:off x="488122" y="2318026"/>
            <a:ext cx="8229600" cy="990600"/>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n-ZA" dirty="0"/>
              <a:t>UMFOLOZI TVET COLLEGE –KZN PROVINCE</a:t>
            </a:r>
          </a:p>
        </p:txBody>
      </p:sp>
      <p:pic>
        <p:nvPicPr>
          <p:cNvPr id="5" name="Picture 4">
            <a:extLst>
              <a:ext uri="{FF2B5EF4-FFF2-40B4-BE49-F238E27FC236}">
                <a16:creationId xmlns:a16="http://schemas.microsoft.com/office/drawing/2014/main" id="{FE82B7B3-2EA5-0C45-F005-243571822596}"/>
              </a:ext>
            </a:extLst>
          </p:cNvPr>
          <p:cNvPicPr/>
          <p:nvPr/>
        </p:nvPicPr>
        <p:blipFill>
          <a:blip r:embed="rId2" cstate="email">
            <a:extLst>
              <a:ext uri="{28A0092B-C50C-407E-A947-70E740481C1C}">
                <a14:useLocalDpi xmlns:a14="http://schemas.microsoft.com/office/drawing/2010/main"/>
              </a:ext>
            </a:extLst>
          </a:blip>
          <a:srcRect/>
          <a:stretch>
            <a:fillRect/>
          </a:stretch>
        </p:blipFill>
        <p:spPr>
          <a:xfrm>
            <a:off x="292921" y="4625009"/>
            <a:ext cx="3945488" cy="1207052"/>
          </a:xfrm>
          <a:prstGeom prst="rect">
            <a:avLst/>
          </a:prstGeom>
          <a:noFill/>
          <a:ln>
            <a:noFill/>
            <a:prstDash/>
          </a:ln>
        </p:spPr>
      </p:pic>
      <p:sp>
        <p:nvSpPr>
          <p:cNvPr id="2" name="Slide Number Placeholder 1">
            <a:extLst>
              <a:ext uri="{FF2B5EF4-FFF2-40B4-BE49-F238E27FC236}">
                <a16:creationId xmlns:a16="http://schemas.microsoft.com/office/drawing/2014/main" id="{1EDEE7A5-6377-4819-BA29-681CBEADAC73}"/>
              </a:ext>
            </a:extLst>
          </p:cNvPr>
          <p:cNvSpPr>
            <a:spLocks noGrp="1"/>
          </p:cNvSpPr>
          <p:nvPr>
            <p:ph type="sldNum" sz="quarter" idx="2"/>
          </p:nvPr>
        </p:nvSpPr>
        <p:spPr/>
        <p:txBody>
          <a:bodyPr/>
          <a:lstStyle/>
          <a:p>
            <a:fld id="{86CB4B4D-7CA3-9044-876B-883B54F8677D}" type="slidenum">
              <a:rPr lang="en-ZA" smtClean="0"/>
              <a:t>45</a:t>
            </a:fld>
            <a:endParaRPr lang="en-ZA"/>
          </a:p>
        </p:txBody>
      </p:sp>
    </p:spTree>
    <p:extLst>
      <p:ext uri="{BB962C8B-B14F-4D97-AF65-F5344CB8AC3E}">
        <p14:creationId xmlns:p14="http://schemas.microsoft.com/office/powerpoint/2010/main" val="81141947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object 65"/>
          <p:cNvPicPr/>
          <p:nvPr/>
        </p:nvPicPr>
        <p:blipFill>
          <a:blip r:embed="rId2" cstate="email">
            <a:extLst>
              <a:ext uri="{28A0092B-C50C-407E-A947-70E740481C1C}">
                <a14:useLocalDpi xmlns:a14="http://schemas.microsoft.com/office/drawing/2010/main"/>
              </a:ext>
            </a:extLst>
          </a:blip>
          <a:stretch>
            <a:fillRect/>
          </a:stretch>
        </p:blipFill>
        <p:spPr>
          <a:xfrm>
            <a:off x="7466550" y="5360965"/>
            <a:ext cx="1677450" cy="639604"/>
          </a:xfrm>
          <a:prstGeom prst="rect">
            <a:avLst/>
          </a:prstGeom>
        </p:spPr>
      </p:pic>
      <p:grpSp>
        <p:nvGrpSpPr>
          <p:cNvPr id="89" name="Group 88"/>
          <p:cNvGrpSpPr/>
          <p:nvPr/>
        </p:nvGrpSpPr>
        <p:grpSpPr>
          <a:xfrm>
            <a:off x="390247" y="489026"/>
            <a:ext cx="8562371" cy="1180334"/>
            <a:chOff x="652012" y="359313"/>
            <a:chExt cx="32862907" cy="2802915"/>
          </a:xfrm>
        </p:grpSpPr>
        <p:sp>
          <p:nvSpPr>
            <p:cNvPr id="87" name="TextBox 86"/>
            <p:cNvSpPr txBox="1"/>
            <p:nvPr/>
          </p:nvSpPr>
          <p:spPr>
            <a:xfrm flipH="1">
              <a:off x="652012" y="359313"/>
              <a:ext cx="32862907" cy="2413396"/>
            </a:xfrm>
            <a:prstGeom prst="rect">
              <a:avLst/>
            </a:prstGeom>
            <a:noFill/>
          </p:spPr>
          <p:txBody>
            <a:bodyPr wrap="square" rtlCol="0">
              <a:spAutoFit/>
            </a:bodyPr>
            <a:lstStyle/>
            <a:p>
              <a:r>
                <a:rPr lang="en-ZA" sz="3002" b="1" cap="small" dirty="0">
                  <a:solidFill>
                    <a:schemeClr val="tx1"/>
                  </a:solidFill>
                  <a:latin typeface="+mn-lt"/>
                </a:rPr>
                <a:t>Occupational Programmes : Artisan development</a:t>
              </a:r>
              <a:endParaRPr lang="en-ZA" sz="2456" b="1" cap="small" dirty="0">
                <a:solidFill>
                  <a:schemeClr val="tx1"/>
                </a:solidFill>
                <a:latin typeface="+mn-lt"/>
              </a:endParaRPr>
            </a:p>
          </p:txBody>
        </p:sp>
        <p:cxnSp>
          <p:nvCxnSpPr>
            <p:cNvPr id="88" name="Straight Connector 87"/>
            <p:cNvCxnSpPr/>
            <p:nvPr/>
          </p:nvCxnSpPr>
          <p:spPr>
            <a:xfrm>
              <a:off x="990735" y="3094195"/>
              <a:ext cx="11973473" cy="6803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 name="Group 2"/>
          <p:cNvGrpSpPr/>
          <p:nvPr/>
        </p:nvGrpSpPr>
        <p:grpSpPr>
          <a:xfrm>
            <a:off x="284612" y="1948794"/>
            <a:ext cx="1980697" cy="3652546"/>
            <a:chOff x="2660650" y="2030555"/>
            <a:chExt cx="6804480" cy="7901375"/>
          </a:xfrm>
        </p:grpSpPr>
        <p:sp>
          <p:nvSpPr>
            <p:cNvPr id="56" name="Can 55"/>
            <p:cNvSpPr/>
            <p:nvPr/>
          </p:nvSpPr>
          <p:spPr>
            <a:xfrm>
              <a:off x="2681990" y="8429984"/>
              <a:ext cx="6769503" cy="1501946"/>
            </a:xfrm>
            <a:prstGeom prst="ca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55" dirty="0"/>
                <a:t>SKILLS DEVELOPMENT PROVIDER</a:t>
              </a:r>
              <a:endParaRPr lang="en-ZA" sz="1455" dirty="0"/>
            </a:p>
          </p:txBody>
        </p:sp>
        <p:sp>
          <p:nvSpPr>
            <p:cNvPr id="57" name="Can 56"/>
            <p:cNvSpPr/>
            <p:nvPr/>
          </p:nvSpPr>
          <p:spPr>
            <a:xfrm>
              <a:off x="2681990" y="6861164"/>
              <a:ext cx="6769503" cy="1501946"/>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55" dirty="0"/>
                <a:t>OCCUPATIONAL PROGRAMMES</a:t>
              </a:r>
              <a:endParaRPr lang="en-ZA" sz="1455" dirty="0"/>
            </a:p>
          </p:txBody>
        </p:sp>
        <p:sp>
          <p:nvSpPr>
            <p:cNvPr id="60" name="Can 59"/>
            <p:cNvSpPr/>
            <p:nvPr/>
          </p:nvSpPr>
          <p:spPr>
            <a:xfrm>
              <a:off x="2695627" y="2030555"/>
              <a:ext cx="6769503" cy="1501946"/>
            </a:xfrm>
            <a:prstGeom prst="can">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55" dirty="0">
                  <a:solidFill>
                    <a:schemeClr val="accent5">
                      <a:lumMod val="50000"/>
                    </a:schemeClr>
                  </a:solidFill>
                </a:rPr>
                <a:t>TRADE TEST CENTRES</a:t>
              </a:r>
              <a:endParaRPr lang="en-ZA" sz="1455" dirty="0">
                <a:solidFill>
                  <a:schemeClr val="accent5">
                    <a:lumMod val="50000"/>
                  </a:schemeClr>
                </a:solidFill>
              </a:endParaRPr>
            </a:p>
          </p:txBody>
        </p:sp>
        <p:sp>
          <p:nvSpPr>
            <p:cNvPr id="11" name="Can 10"/>
            <p:cNvSpPr/>
            <p:nvPr/>
          </p:nvSpPr>
          <p:spPr>
            <a:xfrm>
              <a:off x="2695627" y="5230269"/>
              <a:ext cx="6769503" cy="1501946"/>
            </a:xfrm>
            <a:prstGeom prst="ca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55" dirty="0">
                  <a:solidFill>
                    <a:schemeClr val="accent5">
                      <a:lumMod val="50000"/>
                    </a:schemeClr>
                  </a:solidFill>
                </a:rPr>
                <a:t>APPRENTICESHIP TRAINING</a:t>
              </a:r>
              <a:endParaRPr lang="en-ZA" sz="1455" dirty="0">
                <a:solidFill>
                  <a:schemeClr val="accent5">
                    <a:lumMod val="50000"/>
                  </a:schemeClr>
                </a:solidFill>
              </a:endParaRPr>
            </a:p>
          </p:txBody>
        </p:sp>
        <p:sp>
          <p:nvSpPr>
            <p:cNvPr id="12" name="Can 11"/>
            <p:cNvSpPr/>
            <p:nvPr/>
          </p:nvSpPr>
          <p:spPr>
            <a:xfrm>
              <a:off x="2660650" y="3547641"/>
              <a:ext cx="6769503" cy="1501946"/>
            </a:xfrm>
            <a:prstGeom prst="ca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55" dirty="0">
                  <a:solidFill>
                    <a:schemeClr val="accent5">
                      <a:lumMod val="50000"/>
                    </a:schemeClr>
                  </a:solidFill>
                </a:rPr>
                <a:t>CENTRE OF SPESIALISATION</a:t>
              </a:r>
              <a:endParaRPr lang="en-ZA" sz="1455" dirty="0">
                <a:solidFill>
                  <a:schemeClr val="accent5">
                    <a:lumMod val="50000"/>
                  </a:schemeClr>
                </a:solidFill>
              </a:endParaRPr>
            </a:p>
          </p:txBody>
        </p:sp>
      </p:grpSp>
      <p:grpSp>
        <p:nvGrpSpPr>
          <p:cNvPr id="6" name="Group 5"/>
          <p:cNvGrpSpPr/>
          <p:nvPr/>
        </p:nvGrpSpPr>
        <p:grpSpPr>
          <a:xfrm>
            <a:off x="2384620" y="2476891"/>
            <a:ext cx="1767570" cy="2514127"/>
            <a:chOff x="13029288" y="2881537"/>
            <a:chExt cx="6829662" cy="6026544"/>
          </a:xfrm>
        </p:grpSpPr>
        <p:grpSp>
          <p:nvGrpSpPr>
            <p:cNvPr id="34" name="Group 33"/>
            <p:cNvGrpSpPr/>
            <p:nvPr/>
          </p:nvGrpSpPr>
          <p:grpSpPr>
            <a:xfrm>
              <a:off x="13063712" y="2881537"/>
              <a:ext cx="6781534" cy="3569532"/>
              <a:chOff x="1882442" y="4711764"/>
              <a:chExt cx="7099194" cy="4099707"/>
            </a:xfrm>
          </p:grpSpPr>
          <p:sp>
            <p:nvSpPr>
              <p:cNvPr id="35" name="Can 34"/>
              <p:cNvSpPr/>
              <p:nvPr/>
            </p:nvSpPr>
            <p:spPr>
              <a:xfrm>
                <a:off x="1882442" y="7507448"/>
                <a:ext cx="7086600" cy="1304023"/>
              </a:xfrm>
              <a:prstGeom prst="ca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92" dirty="0"/>
                  <a:t>Richtek Technical Training Centre</a:t>
                </a:r>
                <a:endParaRPr lang="en-ZA" sz="1092" dirty="0"/>
              </a:p>
            </p:txBody>
          </p:sp>
          <p:sp>
            <p:nvSpPr>
              <p:cNvPr id="36" name="Can 35"/>
              <p:cNvSpPr/>
              <p:nvPr/>
            </p:nvSpPr>
            <p:spPr>
              <a:xfrm>
                <a:off x="1895036" y="6142742"/>
                <a:ext cx="7086600" cy="126478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92" dirty="0" err="1"/>
                  <a:t>Esikhawini</a:t>
                </a:r>
                <a:r>
                  <a:rPr lang="en-GB" sz="1092" dirty="0"/>
                  <a:t> Civil Training Centre</a:t>
                </a:r>
                <a:endParaRPr lang="en-ZA" sz="1092" dirty="0"/>
              </a:p>
            </p:txBody>
          </p:sp>
          <p:sp>
            <p:nvSpPr>
              <p:cNvPr id="37" name="Can 36"/>
              <p:cNvSpPr/>
              <p:nvPr/>
            </p:nvSpPr>
            <p:spPr>
              <a:xfrm>
                <a:off x="1895036" y="4711764"/>
                <a:ext cx="7086600" cy="1181764"/>
              </a:xfrm>
              <a:prstGeom prst="can">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92" dirty="0">
                    <a:solidFill>
                      <a:schemeClr val="accent5">
                        <a:lumMod val="50000"/>
                      </a:schemeClr>
                    </a:solidFill>
                  </a:rPr>
                  <a:t>Alton Training Centre</a:t>
                </a:r>
                <a:endParaRPr lang="en-ZA" sz="1092" dirty="0">
                  <a:solidFill>
                    <a:schemeClr val="accent5">
                      <a:lumMod val="50000"/>
                    </a:schemeClr>
                  </a:solidFill>
                </a:endParaRPr>
              </a:p>
            </p:txBody>
          </p:sp>
        </p:grpSp>
        <p:sp>
          <p:nvSpPr>
            <p:cNvPr id="38" name="Can 37"/>
            <p:cNvSpPr/>
            <p:nvPr/>
          </p:nvSpPr>
          <p:spPr>
            <a:xfrm>
              <a:off x="13029288" y="6579071"/>
              <a:ext cx="6769503" cy="1148246"/>
            </a:xfrm>
            <a:prstGeom prst="can">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92" dirty="0">
                  <a:solidFill>
                    <a:schemeClr val="accent5">
                      <a:lumMod val="50000"/>
                    </a:schemeClr>
                  </a:solidFill>
                </a:rPr>
                <a:t>Mandeni Technical Training Centre</a:t>
              </a:r>
              <a:endParaRPr lang="en-ZA" sz="1092" dirty="0">
                <a:solidFill>
                  <a:schemeClr val="accent5">
                    <a:lumMod val="50000"/>
                  </a:schemeClr>
                </a:solidFill>
              </a:endParaRPr>
            </a:p>
          </p:txBody>
        </p:sp>
        <p:sp>
          <p:nvSpPr>
            <p:cNvPr id="39" name="Can 38"/>
            <p:cNvSpPr/>
            <p:nvPr/>
          </p:nvSpPr>
          <p:spPr>
            <a:xfrm>
              <a:off x="13089447" y="7864770"/>
              <a:ext cx="6769503" cy="1043311"/>
            </a:xfrm>
            <a:prstGeom prst="can">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92" dirty="0" err="1">
                  <a:solidFill>
                    <a:schemeClr val="accent5">
                      <a:lumMod val="50000"/>
                    </a:schemeClr>
                  </a:solidFill>
                </a:rPr>
                <a:t>Sundumbili</a:t>
              </a:r>
              <a:r>
                <a:rPr lang="en-GB" sz="1092" dirty="0">
                  <a:solidFill>
                    <a:schemeClr val="accent5">
                      <a:lumMod val="50000"/>
                    </a:schemeClr>
                  </a:solidFill>
                </a:rPr>
                <a:t> Technical Training Centre</a:t>
              </a:r>
              <a:endParaRPr lang="en-ZA" sz="1092" dirty="0">
                <a:solidFill>
                  <a:schemeClr val="accent5">
                    <a:lumMod val="50000"/>
                  </a:schemeClr>
                </a:solidFill>
              </a:endParaRPr>
            </a:p>
          </p:txBody>
        </p:sp>
      </p:grpSp>
      <p:grpSp>
        <p:nvGrpSpPr>
          <p:cNvPr id="10" name="Group 9"/>
          <p:cNvGrpSpPr/>
          <p:nvPr/>
        </p:nvGrpSpPr>
        <p:grpSpPr>
          <a:xfrm>
            <a:off x="6859174" y="1655034"/>
            <a:ext cx="1936374" cy="3702404"/>
            <a:chOff x="15080655" y="1754413"/>
            <a:chExt cx="4257334" cy="8140146"/>
          </a:xfrm>
        </p:grpSpPr>
        <p:grpSp>
          <p:nvGrpSpPr>
            <p:cNvPr id="16" name="Group 15"/>
            <p:cNvGrpSpPr/>
            <p:nvPr/>
          </p:nvGrpSpPr>
          <p:grpSpPr>
            <a:xfrm>
              <a:off x="15081251" y="1754413"/>
              <a:ext cx="4251338" cy="3304751"/>
              <a:chOff x="13779702" y="7045815"/>
              <a:chExt cx="3440434" cy="2183302"/>
            </a:xfrm>
          </p:grpSpPr>
          <p:grpSp>
            <p:nvGrpSpPr>
              <p:cNvPr id="17" name="Group 16"/>
              <p:cNvGrpSpPr/>
              <p:nvPr/>
            </p:nvGrpSpPr>
            <p:grpSpPr>
              <a:xfrm>
                <a:off x="14206367" y="7045815"/>
                <a:ext cx="3013769" cy="2183302"/>
                <a:chOff x="15133479" y="7478135"/>
                <a:chExt cx="3013769" cy="1482470"/>
              </a:xfrm>
            </p:grpSpPr>
            <p:sp>
              <p:nvSpPr>
                <p:cNvPr id="19" name="Rectangle 18"/>
                <p:cNvSpPr/>
                <p:nvPr/>
              </p:nvSpPr>
              <p:spPr>
                <a:xfrm>
                  <a:off x="15140018" y="8208640"/>
                  <a:ext cx="2988681" cy="3773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Occupational Certificate Rigging</a:t>
                  </a:r>
                  <a:endParaRPr lang="en-ZA" sz="910" cap="small" dirty="0"/>
                </a:p>
              </p:txBody>
            </p:sp>
            <p:sp>
              <p:nvSpPr>
                <p:cNvPr id="20" name="Rectangle 19"/>
                <p:cNvSpPr/>
                <p:nvPr/>
              </p:nvSpPr>
              <p:spPr>
                <a:xfrm>
                  <a:off x="15147471" y="7828520"/>
                  <a:ext cx="2988681" cy="3773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Occupational Certificate Millwright</a:t>
                  </a:r>
                  <a:endParaRPr lang="en-ZA" sz="910" cap="small" dirty="0"/>
                </a:p>
              </p:txBody>
            </p:sp>
            <p:sp>
              <p:nvSpPr>
                <p:cNvPr id="21" name="Rectangle 20"/>
                <p:cNvSpPr/>
                <p:nvPr/>
              </p:nvSpPr>
              <p:spPr>
                <a:xfrm>
                  <a:off x="15133479" y="8583243"/>
                  <a:ext cx="2988681" cy="3773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Occupational Certificate </a:t>
                  </a:r>
                  <a:r>
                    <a:rPr lang="en-GB" sz="910" cap="small" dirty="0" err="1"/>
                    <a:t>Boilermaking</a:t>
                  </a:r>
                  <a:endParaRPr lang="en-ZA" sz="910" cap="small" dirty="0"/>
                </a:p>
              </p:txBody>
            </p:sp>
            <p:sp>
              <p:nvSpPr>
                <p:cNvPr id="22" name="Rectangle 21"/>
                <p:cNvSpPr/>
                <p:nvPr/>
              </p:nvSpPr>
              <p:spPr>
                <a:xfrm>
                  <a:off x="15158567" y="7478135"/>
                  <a:ext cx="2988681" cy="3773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Occupational Certificate Plumbing</a:t>
                  </a:r>
                  <a:endParaRPr lang="en-ZA" sz="910" cap="small" dirty="0"/>
                </a:p>
              </p:txBody>
            </p:sp>
          </p:grpSp>
          <p:sp>
            <p:nvSpPr>
              <p:cNvPr id="18" name="Rectangle 17"/>
              <p:cNvSpPr/>
              <p:nvPr/>
            </p:nvSpPr>
            <p:spPr>
              <a:xfrm>
                <a:off x="13779702" y="7045815"/>
                <a:ext cx="497359" cy="2183302"/>
              </a:xfrm>
              <a:prstGeom prst="rect">
                <a:avLst/>
              </a:prstGeom>
            </p:spPr>
            <p:style>
              <a:lnRef idx="2">
                <a:schemeClr val="accent1"/>
              </a:lnRef>
              <a:fillRef idx="1">
                <a:schemeClr val="lt1"/>
              </a:fillRef>
              <a:effectRef idx="0">
                <a:schemeClr val="accent1"/>
              </a:effectRef>
              <a:fontRef idx="minor">
                <a:schemeClr val="dk1"/>
              </a:fontRef>
            </p:style>
            <p:txBody>
              <a:bodyPr vert="wordArtVert" rtlCol="0" anchor="ctr"/>
              <a:lstStyle/>
              <a:p>
                <a:pPr algn="ctr"/>
                <a:r>
                  <a:rPr lang="en-GB" sz="1273" cap="small" dirty="0"/>
                  <a:t>COS </a:t>
                </a:r>
                <a:endParaRPr lang="en-ZA" sz="1273" cap="small" dirty="0"/>
              </a:p>
            </p:txBody>
          </p:sp>
        </p:grpSp>
        <p:grpSp>
          <p:nvGrpSpPr>
            <p:cNvPr id="23" name="Group 22"/>
            <p:cNvGrpSpPr/>
            <p:nvPr/>
          </p:nvGrpSpPr>
          <p:grpSpPr>
            <a:xfrm>
              <a:off x="15080655" y="5092144"/>
              <a:ext cx="4257334" cy="4802415"/>
              <a:chOff x="13631044" y="6434113"/>
              <a:chExt cx="3497330" cy="4386212"/>
            </a:xfrm>
          </p:grpSpPr>
          <p:grpSp>
            <p:nvGrpSpPr>
              <p:cNvPr id="24" name="Group 23"/>
              <p:cNvGrpSpPr/>
              <p:nvPr/>
            </p:nvGrpSpPr>
            <p:grpSpPr>
              <a:xfrm>
                <a:off x="14125700" y="6434113"/>
                <a:ext cx="3002674" cy="2793380"/>
                <a:chOff x="15052812" y="7062786"/>
                <a:chExt cx="3002674" cy="1896715"/>
              </a:xfrm>
            </p:grpSpPr>
            <p:sp>
              <p:nvSpPr>
                <p:cNvPr id="26" name="Rectangle 25"/>
                <p:cNvSpPr/>
                <p:nvPr/>
              </p:nvSpPr>
              <p:spPr>
                <a:xfrm>
                  <a:off x="15062368" y="7062786"/>
                  <a:ext cx="2988681" cy="4551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Occupational Certificate Rigging</a:t>
                  </a:r>
                  <a:endParaRPr lang="en-ZA" sz="910" cap="small" dirty="0"/>
                </a:p>
              </p:txBody>
            </p:sp>
            <p:sp>
              <p:nvSpPr>
                <p:cNvPr id="27" name="Rectangle 26"/>
                <p:cNvSpPr/>
                <p:nvPr/>
              </p:nvSpPr>
              <p:spPr>
                <a:xfrm>
                  <a:off x="15052812" y="7828580"/>
                  <a:ext cx="2988681" cy="3773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err="1"/>
                    <a:t>Mchanical</a:t>
                  </a:r>
                  <a:r>
                    <a:rPr lang="en-GB" sz="910" cap="small" dirty="0"/>
                    <a:t> </a:t>
                  </a:r>
                  <a:r>
                    <a:rPr lang="en-GB" sz="910" cap="small" dirty="0" err="1"/>
                    <a:t>Machiinst</a:t>
                  </a:r>
                  <a:r>
                    <a:rPr lang="en-GB" sz="910" cap="small" dirty="0"/>
                    <a:t> / Turner</a:t>
                  </a:r>
                  <a:endParaRPr lang="en-ZA" sz="910" cap="small" dirty="0"/>
                </a:p>
              </p:txBody>
            </p:sp>
            <p:sp>
              <p:nvSpPr>
                <p:cNvPr id="28" name="Rectangle 27"/>
                <p:cNvSpPr/>
                <p:nvPr/>
              </p:nvSpPr>
              <p:spPr>
                <a:xfrm>
                  <a:off x="15052812" y="8582139"/>
                  <a:ext cx="2988681" cy="3773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Fitter and Turner</a:t>
                  </a:r>
                  <a:endParaRPr lang="en-ZA" sz="910" cap="small" dirty="0"/>
                </a:p>
              </p:txBody>
            </p:sp>
            <p:sp>
              <p:nvSpPr>
                <p:cNvPr id="29" name="Rectangle 28"/>
                <p:cNvSpPr/>
                <p:nvPr/>
              </p:nvSpPr>
              <p:spPr>
                <a:xfrm>
                  <a:off x="15066805" y="7486775"/>
                  <a:ext cx="2988681" cy="37736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Electrician</a:t>
                  </a:r>
                  <a:endParaRPr lang="en-ZA" sz="910" cap="small" dirty="0"/>
                </a:p>
              </p:txBody>
            </p:sp>
          </p:grpSp>
          <p:sp>
            <p:nvSpPr>
              <p:cNvPr id="25" name="Rectangle 24"/>
              <p:cNvSpPr/>
              <p:nvPr/>
            </p:nvSpPr>
            <p:spPr>
              <a:xfrm>
                <a:off x="13631044" y="6470192"/>
                <a:ext cx="497362" cy="4350133"/>
              </a:xfrm>
              <a:prstGeom prst="rect">
                <a:avLst/>
              </a:prstGeom>
            </p:spPr>
            <p:style>
              <a:lnRef idx="2">
                <a:schemeClr val="accent1"/>
              </a:lnRef>
              <a:fillRef idx="1">
                <a:schemeClr val="lt1"/>
              </a:fillRef>
              <a:effectRef idx="0">
                <a:schemeClr val="accent1"/>
              </a:effectRef>
              <a:fontRef idx="minor">
                <a:schemeClr val="dk1"/>
              </a:fontRef>
            </p:style>
            <p:txBody>
              <a:bodyPr vert="wordArtVert" rtlCol="0" anchor="ctr"/>
              <a:lstStyle/>
              <a:p>
                <a:pPr algn="ctr"/>
                <a:r>
                  <a:rPr lang="en-GB" sz="1092" cap="small" dirty="0"/>
                  <a:t>TRADE TEST </a:t>
                </a:r>
                <a:endParaRPr lang="en-ZA" sz="1092" cap="small" dirty="0"/>
              </a:p>
            </p:txBody>
          </p:sp>
        </p:grpSp>
        <p:grpSp>
          <p:nvGrpSpPr>
            <p:cNvPr id="2" name="Group 1"/>
            <p:cNvGrpSpPr/>
            <p:nvPr/>
          </p:nvGrpSpPr>
          <p:grpSpPr>
            <a:xfrm>
              <a:off x="15689995" y="6935906"/>
              <a:ext cx="3634216" cy="2922405"/>
              <a:chOff x="15788189" y="6942984"/>
              <a:chExt cx="3634216" cy="2922405"/>
            </a:xfrm>
          </p:grpSpPr>
          <p:sp>
            <p:nvSpPr>
              <p:cNvPr id="30" name="Rectangle 29"/>
              <p:cNvSpPr/>
              <p:nvPr/>
            </p:nvSpPr>
            <p:spPr>
              <a:xfrm>
                <a:off x="15788189" y="6942984"/>
                <a:ext cx="3631194" cy="60849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Millwright</a:t>
                </a:r>
                <a:endParaRPr lang="en-ZA" sz="910" cap="small" dirty="0"/>
              </a:p>
            </p:txBody>
          </p:sp>
          <p:sp>
            <p:nvSpPr>
              <p:cNvPr id="31" name="Rectangle 30"/>
              <p:cNvSpPr/>
              <p:nvPr/>
            </p:nvSpPr>
            <p:spPr>
              <a:xfrm>
                <a:off x="15804991" y="8174116"/>
                <a:ext cx="3614159" cy="60849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Mechanical Fitter</a:t>
                </a:r>
                <a:endParaRPr lang="en-ZA" sz="910" cap="small" dirty="0"/>
              </a:p>
            </p:txBody>
          </p:sp>
          <p:sp>
            <p:nvSpPr>
              <p:cNvPr id="32" name="Rectangle 31"/>
              <p:cNvSpPr/>
              <p:nvPr/>
            </p:nvSpPr>
            <p:spPr>
              <a:xfrm>
                <a:off x="15808246" y="8774645"/>
                <a:ext cx="3610905" cy="56624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Welder</a:t>
                </a:r>
                <a:endParaRPr lang="en-ZA" sz="910" cap="small" dirty="0"/>
              </a:p>
            </p:txBody>
          </p:sp>
          <p:sp>
            <p:nvSpPr>
              <p:cNvPr id="40" name="Rectangle 39"/>
              <p:cNvSpPr/>
              <p:nvPr/>
            </p:nvSpPr>
            <p:spPr>
              <a:xfrm>
                <a:off x="15811500" y="9299142"/>
                <a:ext cx="3610905" cy="56624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10" cap="small" dirty="0"/>
                  <a:t>Occupational Certificate Fitter</a:t>
                </a:r>
                <a:endParaRPr lang="en-ZA" sz="910" cap="small" dirty="0"/>
              </a:p>
            </p:txBody>
          </p:sp>
        </p:grpSp>
      </p:gr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7040" y="1727249"/>
            <a:ext cx="1067900" cy="8974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0143" y="2256643"/>
            <a:ext cx="1111933" cy="9344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3939" y="3051082"/>
            <a:ext cx="1111933" cy="9344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84970" y="3405892"/>
            <a:ext cx="1111933" cy="9344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3" name="Picture 5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27031" y="4664031"/>
            <a:ext cx="1126909" cy="8451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99310" y="1487003"/>
            <a:ext cx="1144246" cy="643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08178" y="4256558"/>
            <a:ext cx="857232" cy="9134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 name="Picture 5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1444" y="1797227"/>
            <a:ext cx="1082564" cy="6089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9" name="Picture 5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14421" y="5105612"/>
            <a:ext cx="1532080" cy="861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4630739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object 65"/>
          <p:cNvPicPr/>
          <p:nvPr/>
        </p:nvPicPr>
        <p:blipFill>
          <a:blip r:embed="rId2" cstate="email">
            <a:extLst>
              <a:ext uri="{28A0092B-C50C-407E-A947-70E740481C1C}">
                <a14:useLocalDpi xmlns:a14="http://schemas.microsoft.com/office/drawing/2010/main"/>
              </a:ext>
            </a:extLst>
          </a:blip>
          <a:stretch>
            <a:fillRect/>
          </a:stretch>
        </p:blipFill>
        <p:spPr>
          <a:xfrm>
            <a:off x="7466550" y="5360965"/>
            <a:ext cx="1677450" cy="639604"/>
          </a:xfrm>
          <a:prstGeom prst="rect">
            <a:avLst/>
          </a:prstGeom>
        </p:spPr>
      </p:pic>
      <p:grpSp>
        <p:nvGrpSpPr>
          <p:cNvPr id="89" name="Group 88"/>
          <p:cNvGrpSpPr/>
          <p:nvPr/>
        </p:nvGrpSpPr>
        <p:grpSpPr>
          <a:xfrm>
            <a:off x="378478" y="-48925"/>
            <a:ext cx="8552233" cy="554319"/>
            <a:chOff x="771438" y="1835728"/>
            <a:chExt cx="32823997" cy="1316331"/>
          </a:xfrm>
        </p:grpSpPr>
        <p:sp>
          <p:nvSpPr>
            <p:cNvPr id="87" name="TextBox 86"/>
            <p:cNvSpPr txBox="1"/>
            <p:nvPr/>
          </p:nvSpPr>
          <p:spPr>
            <a:xfrm flipH="1">
              <a:off x="771438" y="1835728"/>
              <a:ext cx="32823997" cy="1316331"/>
            </a:xfrm>
            <a:prstGeom prst="rect">
              <a:avLst/>
            </a:prstGeom>
            <a:noFill/>
          </p:spPr>
          <p:txBody>
            <a:bodyPr wrap="square" rtlCol="0">
              <a:spAutoFit/>
            </a:bodyPr>
            <a:lstStyle/>
            <a:p>
              <a:r>
                <a:rPr lang="en-ZA" sz="3002" b="1" cap="small" dirty="0">
                  <a:solidFill>
                    <a:schemeClr val="tx1"/>
                  </a:solidFill>
                  <a:latin typeface="+mn-lt"/>
                </a:rPr>
                <a:t>Maritime STUDIES</a:t>
              </a:r>
              <a:endParaRPr lang="en-ZA" sz="2456" b="1" cap="small" dirty="0">
                <a:solidFill>
                  <a:schemeClr val="tx1"/>
                </a:solidFill>
                <a:latin typeface="+mn-lt"/>
              </a:endParaRPr>
            </a:p>
          </p:txBody>
        </p:sp>
        <p:cxnSp>
          <p:nvCxnSpPr>
            <p:cNvPr id="88" name="Straight Connector 87"/>
            <p:cNvCxnSpPr/>
            <p:nvPr/>
          </p:nvCxnSpPr>
          <p:spPr>
            <a:xfrm flipV="1">
              <a:off x="990735" y="3032455"/>
              <a:ext cx="5633606" cy="6174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 name="Group 7"/>
          <p:cNvGrpSpPr/>
          <p:nvPr/>
        </p:nvGrpSpPr>
        <p:grpSpPr>
          <a:xfrm>
            <a:off x="378478" y="631424"/>
            <a:ext cx="2978833" cy="5011166"/>
            <a:chOff x="6273552" y="768141"/>
            <a:chExt cx="5583872" cy="5572729"/>
          </a:xfrm>
        </p:grpSpPr>
        <p:sp>
          <p:nvSpPr>
            <p:cNvPr id="9" name="Rectangle 8"/>
            <p:cNvSpPr/>
            <p:nvPr/>
          </p:nvSpPr>
          <p:spPr>
            <a:xfrm rot="16200000">
              <a:off x="8917154" y="3400600"/>
              <a:ext cx="380375" cy="5500165"/>
            </a:xfrm>
            <a:prstGeom prst="rect">
              <a:avLst/>
            </a:prstGeom>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GB" sz="1455" cap="small" dirty="0">
                  <a:solidFill>
                    <a:schemeClr val="tx1"/>
                  </a:solidFill>
                </a:rPr>
                <a:t>Programme Qualification Mix</a:t>
              </a:r>
              <a:endParaRPr lang="en-ZA" sz="1455" cap="small" dirty="0">
                <a:solidFill>
                  <a:schemeClr val="tx1"/>
                </a:solidFill>
              </a:endParaRPr>
            </a:p>
          </p:txBody>
        </p:sp>
        <p:graphicFrame>
          <p:nvGraphicFramePr>
            <p:cNvPr id="10" name="Diagram 9"/>
            <p:cNvGraphicFramePr/>
            <p:nvPr>
              <p:extLst>
                <p:ext uri="{D42A27DB-BD31-4B8C-83A1-F6EECF244321}">
                  <p14:modId xmlns:p14="http://schemas.microsoft.com/office/powerpoint/2010/main" val="101400712"/>
                </p:ext>
              </p:extLst>
            </p:nvPr>
          </p:nvGraphicFramePr>
          <p:xfrm>
            <a:off x="6273552" y="768141"/>
            <a:ext cx="5486400" cy="3951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3" name="Group 2"/>
          <p:cNvGrpSpPr/>
          <p:nvPr/>
        </p:nvGrpSpPr>
        <p:grpSpPr>
          <a:xfrm>
            <a:off x="5632367" y="997920"/>
            <a:ext cx="3332876" cy="4302625"/>
            <a:chOff x="12185650" y="1692274"/>
            <a:chExt cx="7152456" cy="6446441"/>
          </a:xfrm>
        </p:grpSpPr>
        <p:graphicFrame>
          <p:nvGraphicFramePr>
            <p:cNvPr id="7" name="Diagram 6"/>
            <p:cNvGraphicFramePr/>
            <p:nvPr>
              <p:extLst>
                <p:ext uri="{D42A27DB-BD31-4B8C-83A1-F6EECF244321}">
                  <p14:modId xmlns:p14="http://schemas.microsoft.com/office/powerpoint/2010/main" val="2772838794"/>
                </p:ext>
              </p:extLst>
            </p:nvPr>
          </p:nvGraphicFramePr>
          <p:xfrm>
            <a:off x="12185650" y="2378075"/>
            <a:ext cx="7152456" cy="57606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10"/>
            <p:cNvSpPr/>
            <p:nvPr/>
          </p:nvSpPr>
          <p:spPr>
            <a:xfrm rot="16200000">
              <a:off x="15466514" y="-1436190"/>
              <a:ext cx="601073" cy="6858001"/>
            </a:xfrm>
            <a:prstGeom prst="rect">
              <a:avLst/>
            </a:prstGeom>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GB" sz="1455" cap="small" dirty="0">
                  <a:solidFill>
                    <a:schemeClr val="tx1"/>
                  </a:solidFill>
                </a:rPr>
                <a:t>Maritime Academy; Samsa Accreditation</a:t>
              </a:r>
              <a:endParaRPr lang="en-ZA" sz="1455" cap="small" dirty="0">
                <a:solidFill>
                  <a:schemeClr val="tx1"/>
                </a:solidFill>
              </a:endParaRPr>
            </a:p>
          </p:txBody>
        </p:sp>
      </p:grpSp>
      <p:pic>
        <p:nvPicPr>
          <p:cNvPr id="4" name="Picture 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40174" y="-7444302"/>
            <a:ext cx="2456096" cy="3274795"/>
          </a:xfrm>
          <a:prstGeom prst="rect">
            <a:avLst/>
          </a:prstGeom>
        </p:spPr>
      </p:pic>
      <p:pic>
        <p:nvPicPr>
          <p:cNvPr id="5" name="Picture 4"/>
          <p:cNvPicPr>
            <a:picLocks noChangeAspect="1"/>
          </p:cNvPicPr>
          <p:nvPr/>
        </p:nvPicPr>
        <p:blipFill rotWithShape="1">
          <a:blip r:embed="rId14" cstate="email">
            <a:extLst>
              <a:ext uri="{28A0092B-C50C-407E-A947-70E740481C1C}">
                <a14:useLocalDpi xmlns:a14="http://schemas.microsoft.com/office/drawing/2010/main"/>
              </a:ext>
            </a:extLst>
          </a:blip>
          <a:srcRect r="-1200"/>
          <a:stretch/>
        </p:blipFill>
        <p:spPr>
          <a:xfrm>
            <a:off x="3622805" y="2509484"/>
            <a:ext cx="1700794" cy="1559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5400000">
            <a:off x="3752227" y="4851849"/>
            <a:ext cx="1920535" cy="144040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825465" y="5816876"/>
            <a:ext cx="644772" cy="855023"/>
          </a:xfrm>
          <a:prstGeom prst="rect">
            <a:avLst/>
          </a:prstGeom>
        </p:spPr>
      </p:pic>
      <p:pic>
        <p:nvPicPr>
          <p:cNvPr id="20" name="Picture 19"/>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466697" y="5816876"/>
            <a:ext cx="1091343" cy="819399"/>
          </a:xfrm>
          <a:prstGeom prst="rect">
            <a:avLst/>
          </a:prstGeom>
        </p:spPr>
      </p:pic>
      <p:pic>
        <p:nvPicPr>
          <p:cNvPr id="25" name="Picture 2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91177" y="5804982"/>
            <a:ext cx="1132281" cy="843188"/>
          </a:xfrm>
          <a:prstGeom prst="rect">
            <a:avLst/>
          </a:prstGeom>
        </p:spPr>
      </p:pic>
      <p:pic>
        <p:nvPicPr>
          <p:cNvPr id="16" name="Picture 1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510701" y="1143647"/>
            <a:ext cx="1818176" cy="121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272516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620000" y="28992"/>
            <a:ext cx="191717" cy="307777"/>
          </a:xfrm>
        </p:spPr>
        <p:txBody>
          <a:bodyPr/>
          <a:lstStyle/>
          <a:p>
            <a:fld id="{604F6F3B-C64F-4263-A6E6-C60199B61A0B}" type="slidenum">
              <a:rPr lang="en-ZA" smtClean="0"/>
              <a:t>48</a:t>
            </a:fld>
            <a:endParaRPr lang="en-ZA" dirty="0"/>
          </a:p>
        </p:txBody>
      </p:sp>
      <p:grpSp>
        <p:nvGrpSpPr>
          <p:cNvPr id="7" name="Group 6"/>
          <p:cNvGrpSpPr/>
          <p:nvPr/>
        </p:nvGrpSpPr>
        <p:grpSpPr>
          <a:xfrm>
            <a:off x="378353" y="1218855"/>
            <a:ext cx="7953331" cy="554319"/>
            <a:chOff x="1453276" y="706664"/>
            <a:chExt cx="12037627" cy="1078217"/>
          </a:xfrm>
        </p:grpSpPr>
        <p:sp>
          <p:nvSpPr>
            <p:cNvPr id="8" name="TextBox 7"/>
            <p:cNvSpPr txBox="1"/>
            <p:nvPr/>
          </p:nvSpPr>
          <p:spPr>
            <a:xfrm flipH="1">
              <a:off x="1453276" y="706664"/>
              <a:ext cx="12037627" cy="1078217"/>
            </a:xfrm>
            <a:prstGeom prst="rect">
              <a:avLst/>
            </a:prstGeom>
            <a:noFill/>
          </p:spPr>
          <p:txBody>
            <a:bodyPr wrap="square" rtlCol="0">
              <a:spAutoFit/>
            </a:bodyPr>
            <a:lstStyle/>
            <a:p>
              <a:r>
                <a:rPr lang="en-ZA" sz="3002" b="1" cap="small" dirty="0">
                  <a:solidFill>
                    <a:schemeClr val="tx1"/>
                  </a:solidFill>
                  <a:latin typeface="+mn-lt"/>
                </a:rPr>
                <a:t> Entrepreneurship : IRM Hub </a:t>
              </a:r>
              <a:endParaRPr lang="en-ZA" sz="2456" b="1" cap="small" dirty="0">
                <a:solidFill>
                  <a:schemeClr val="tx1"/>
                </a:solidFill>
                <a:latin typeface="+mn-lt"/>
              </a:endParaRPr>
            </a:p>
          </p:txBody>
        </p:sp>
        <p:cxnSp>
          <p:nvCxnSpPr>
            <p:cNvPr id="9" name="Straight Connector 8"/>
            <p:cNvCxnSpPr/>
            <p:nvPr/>
          </p:nvCxnSpPr>
          <p:spPr>
            <a:xfrm>
              <a:off x="1527589" y="1694328"/>
              <a:ext cx="8078283" cy="0"/>
            </a:xfrm>
            <a:prstGeom prst="line">
              <a:avLst/>
            </a:prstGeom>
          </p:spPr>
          <p:style>
            <a:lnRef idx="3">
              <a:schemeClr val="accent1"/>
            </a:lnRef>
            <a:fillRef idx="0">
              <a:schemeClr val="accent1"/>
            </a:fillRef>
            <a:effectRef idx="2">
              <a:schemeClr val="accent1"/>
            </a:effectRef>
            <a:fontRef idx="minor">
              <a:schemeClr val="tx1"/>
            </a:fontRef>
          </p:style>
        </p:cxnSp>
      </p:grpSp>
      <p:graphicFrame>
        <p:nvGraphicFramePr>
          <p:cNvPr id="10" name="Diagram 9"/>
          <p:cNvGraphicFramePr/>
          <p:nvPr/>
        </p:nvGraphicFramePr>
        <p:xfrm>
          <a:off x="4985011" y="2319936"/>
          <a:ext cx="4158989" cy="273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579738" y="1739279"/>
            <a:ext cx="8564262" cy="4210448"/>
          </a:xfrm>
          <a:prstGeom prst="rect">
            <a:avLst/>
          </a:prstGeom>
        </p:spPr>
        <p:txBody>
          <a:bodyPr wrap="square">
            <a:spAutoFit/>
          </a:bodyPr>
          <a:lstStyle/>
          <a:p>
            <a:pPr marL="129959" indent="-129959">
              <a:lnSpc>
                <a:spcPct val="150000"/>
              </a:lnSpc>
              <a:buFont typeface="Arial" panose="020B0604020202020204" pitchFamily="34" charset="0"/>
              <a:buChar char="•"/>
            </a:pPr>
            <a:r>
              <a:rPr lang="en-ZA" sz="1637" dirty="0">
                <a:solidFill>
                  <a:schemeClr val="tx1"/>
                </a:solidFill>
                <a:latin typeface="Calibri" panose="020F0502020204030204" pitchFamily="34" charset="0"/>
                <a:cs typeface="Calibri" panose="020F0502020204030204" pitchFamily="34" charset="0"/>
              </a:rPr>
              <a:t>Entrepreneurship Programme</a:t>
            </a:r>
          </a:p>
          <a:p>
            <a:pPr marL="368217">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17 SMME’s</a:t>
            </a:r>
            <a:endParaRPr lang="en-ZA" sz="1637" dirty="0">
              <a:solidFill>
                <a:schemeClr val="tx1"/>
              </a:solidFill>
              <a:latin typeface="Calibri" panose="020F0502020204030204" pitchFamily="34" charset="0"/>
              <a:cs typeface="Calibri" panose="020F0502020204030204" pitchFamily="34" charset="0"/>
            </a:endParaRPr>
          </a:p>
          <a:p>
            <a:pPr marL="129959" indent="-129959">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Training of the Trainer Programme</a:t>
            </a:r>
          </a:p>
          <a:p>
            <a:pPr marL="368217" lvl="1">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Online Training</a:t>
            </a:r>
          </a:p>
          <a:p>
            <a:pPr marL="129959" indent="-129959">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Artisan Recognition of Prior Learning (ARPL)</a:t>
            </a:r>
          </a:p>
          <a:p>
            <a:pPr marL="368217">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ARPL Toolkit Assessment</a:t>
            </a:r>
          </a:p>
          <a:p>
            <a:pPr marL="368217">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Trade Test Preparation</a:t>
            </a:r>
          </a:p>
          <a:p>
            <a:pPr marL="368217">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Trade Testing : Electrical and Mechanical</a:t>
            </a:r>
          </a:p>
          <a:p>
            <a:pPr marL="129959" indent="-129959">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Assistant Handyman Programme</a:t>
            </a:r>
          </a:p>
          <a:p>
            <a:pPr marL="409371">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Carpentry, Plumbing, Domestic Wiring, Painting and Flooring</a:t>
            </a:r>
          </a:p>
          <a:p>
            <a:pPr marL="409371">
              <a:lnSpc>
                <a:spcPct val="150000"/>
              </a:lnSpc>
              <a:buFont typeface="Arial" panose="020B0604020202020204" pitchFamily="34" charset="0"/>
              <a:buChar char="•"/>
            </a:pPr>
            <a:r>
              <a:rPr lang="en-GB" sz="1637" dirty="0">
                <a:solidFill>
                  <a:schemeClr val="tx1"/>
                </a:solidFill>
                <a:latin typeface="Calibri" panose="020F0502020204030204" pitchFamily="34" charset="0"/>
                <a:cs typeface="Calibri" panose="020F0502020204030204" pitchFamily="34" charset="0"/>
              </a:rPr>
              <a:t>49 Candidates</a:t>
            </a:r>
            <a:endParaRPr lang="en-ZA" sz="1637"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64816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99191"/>
            <a:ext cx="6858000" cy="2834090"/>
          </a:xfrm>
        </p:spPr>
        <p:txBody>
          <a:bodyPr>
            <a:normAutofit/>
          </a:bodyPr>
          <a:lstStyle/>
          <a:p>
            <a:r>
              <a:rPr lang="en-US" dirty="0"/>
              <a:t>GOLDFIELDS TVET COLLEGE CFERI </a:t>
            </a:r>
          </a:p>
        </p:txBody>
      </p:sp>
    </p:spTree>
    <p:extLst>
      <p:ext uri="{BB962C8B-B14F-4D97-AF65-F5344CB8AC3E}">
        <p14:creationId xmlns:p14="http://schemas.microsoft.com/office/powerpoint/2010/main" val="272343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2278-94EB-49F2-8610-F5EF3CE2E741}"/>
              </a:ext>
            </a:extLst>
          </p:cNvPr>
          <p:cNvSpPr>
            <a:spLocks noGrp="1"/>
          </p:cNvSpPr>
          <p:nvPr>
            <p:ph type="title"/>
          </p:nvPr>
        </p:nvSpPr>
        <p:spPr>
          <a:xfrm>
            <a:off x="472296" y="1200150"/>
            <a:ext cx="8189095" cy="1026461"/>
          </a:xfrm>
        </p:spPr>
        <p:txBody>
          <a:bodyPr vert="horz" lIns="68580" tIns="34290" rIns="68580" bIns="34290" rtlCol="0" anchor="ctr">
            <a:normAutofit fontScale="90000"/>
          </a:bodyPr>
          <a:lstStyle/>
          <a:p>
            <a:pPr algn="ctr"/>
            <a:r>
              <a:rPr lang="en-US" dirty="0">
                <a:latin typeface="Arial" panose="020B0604020202020204" pitchFamily="34" charset="0"/>
                <a:cs typeface="Arial" panose="020B0604020202020204" pitchFamily="34" charset="0"/>
              </a:rPr>
              <a:t>SAPCO Strategic Partnerships Framework</a:t>
            </a:r>
          </a:p>
        </p:txBody>
      </p:sp>
      <p:pic>
        <p:nvPicPr>
          <p:cNvPr id="4" name="Picture 3" descr="Logo, company name&#10;&#10;Description automatically generated">
            <a:extLst>
              <a:ext uri="{FF2B5EF4-FFF2-40B4-BE49-F238E27FC236}">
                <a16:creationId xmlns:a16="http://schemas.microsoft.com/office/drawing/2014/main" id="{87F02982-D9EF-48A6-9025-725CA6ED47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16355" y="5784209"/>
            <a:ext cx="1185032" cy="944528"/>
          </a:xfrm>
          <a:prstGeom prst="rect">
            <a:avLst/>
          </a:prstGeom>
        </p:spPr>
      </p:pic>
      <p:pic>
        <p:nvPicPr>
          <p:cNvPr id="3" name="Picture 2">
            <a:extLst>
              <a:ext uri="{FF2B5EF4-FFF2-40B4-BE49-F238E27FC236}">
                <a16:creationId xmlns:a16="http://schemas.microsoft.com/office/drawing/2014/main" id="{E16C2767-F35E-42F8-A1B9-275DB8FF07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3860" y="2416029"/>
            <a:ext cx="7452360" cy="3368180"/>
          </a:xfrm>
          <a:prstGeom prst="rect">
            <a:avLst/>
          </a:prstGeom>
        </p:spPr>
      </p:pic>
    </p:spTree>
    <p:extLst>
      <p:ext uri="{BB962C8B-B14F-4D97-AF65-F5344CB8AC3E}">
        <p14:creationId xmlns:p14="http://schemas.microsoft.com/office/powerpoint/2010/main" val="208939849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8229-C6B8-48DD-8F4F-6C898AE35F9D}"/>
              </a:ext>
            </a:extLst>
          </p:cNvPr>
          <p:cNvSpPr>
            <a:spLocks noGrp="1"/>
          </p:cNvSpPr>
          <p:nvPr>
            <p:ph type="title"/>
          </p:nvPr>
        </p:nvSpPr>
        <p:spPr/>
        <p:txBody>
          <a:bodyPr>
            <a:normAutofit fontScale="90000"/>
          </a:bodyPr>
          <a:lstStyle/>
          <a:p>
            <a:r>
              <a:rPr lang="en-ZA" dirty="0"/>
              <a:t>Self-Sustainability – Revenue Generating Strategy.</a:t>
            </a:r>
          </a:p>
        </p:txBody>
      </p:sp>
      <p:graphicFrame>
        <p:nvGraphicFramePr>
          <p:cNvPr id="4" name="Content Placeholder 3">
            <a:extLst>
              <a:ext uri="{FF2B5EF4-FFF2-40B4-BE49-F238E27FC236}">
                <a16:creationId xmlns:a16="http://schemas.microsoft.com/office/drawing/2014/main" id="{2A29A3F4-7004-4389-9D04-85CB108126F5}"/>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454591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omputer, computer monitor, text&#10;&#10;Description automatically generated">
            <a:extLst>
              <a:ext uri="{FF2B5EF4-FFF2-40B4-BE49-F238E27FC236}">
                <a16:creationId xmlns:a16="http://schemas.microsoft.com/office/drawing/2014/main" id="{BDD287E8-F341-D19B-70C8-8137C13D67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323935"/>
            <a:ext cx="3172691" cy="2676815"/>
          </a:xfrm>
          <a:prstGeom prst="rect">
            <a:avLst/>
          </a:prstGeom>
        </p:spPr>
      </p:pic>
      <p:pic>
        <p:nvPicPr>
          <p:cNvPr id="11" name="Picture 10" descr="A picture containing wall, indoor, text, waste container&#10;&#10;Description automatically generated">
            <a:extLst>
              <a:ext uri="{FF2B5EF4-FFF2-40B4-BE49-F238E27FC236}">
                <a16:creationId xmlns:a16="http://schemas.microsoft.com/office/drawing/2014/main" id="{E2C3A595-0C5D-740A-7F4A-B0D87862A4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271981"/>
            <a:ext cx="3048000" cy="2676815"/>
          </a:xfrm>
          <a:prstGeom prst="rect">
            <a:avLst/>
          </a:prstGeom>
        </p:spPr>
      </p:pic>
      <p:pic>
        <p:nvPicPr>
          <p:cNvPr id="13" name="Picture 12" descr="A picture containing computer, indoor, text, home appliance&#10;&#10;Description automatically generated">
            <a:extLst>
              <a:ext uri="{FF2B5EF4-FFF2-40B4-BE49-F238E27FC236}">
                <a16:creationId xmlns:a16="http://schemas.microsoft.com/office/drawing/2014/main" id="{C90F4986-E518-B477-BE60-96F973D341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691" y="1013689"/>
            <a:ext cx="3048001" cy="2237509"/>
          </a:xfrm>
          <a:prstGeom prst="rect">
            <a:avLst/>
          </a:prstGeom>
        </p:spPr>
      </p:pic>
      <p:pic>
        <p:nvPicPr>
          <p:cNvPr id="17" name="Picture 16" descr="Cars parked in front of a building&#10;&#10;Description automatically generated with medium confidence">
            <a:extLst>
              <a:ext uri="{FF2B5EF4-FFF2-40B4-BE49-F238E27FC236}">
                <a16:creationId xmlns:a16="http://schemas.microsoft.com/office/drawing/2014/main" id="{418B60BA-ED97-D537-D8C6-F4FB6044C6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4365" y="909204"/>
            <a:ext cx="2854036" cy="2189017"/>
          </a:xfrm>
          <a:prstGeom prst="rect">
            <a:avLst/>
          </a:prstGeom>
        </p:spPr>
      </p:pic>
      <p:pic>
        <p:nvPicPr>
          <p:cNvPr id="19" name="Picture 18" descr="A picture containing text, plaque, jeans, commemorative plaque&#10;&#10;Description automatically generated">
            <a:extLst>
              <a:ext uri="{FF2B5EF4-FFF2-40B4-BE49-F238E27FC236}">
                <a16:creationId xmlns:a16="http://schemas.microsoft.com/office/drawing/2014/main" id="{5D9D88CA-6272-38F8-00F0-7FACF3CCE6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2409" y="3355691"/>
            <a:ext cx="2653145" cy="2571750"/>
          </a:xfrm>
          <a:prstGeom prst="rect">
            <a:avLst/>
          </a:prstGeom>
        </p:spPr>
      </p:pic>
      <p:pic>
        <p:nvPicPr>
          <p:cNvPr id="21" name="Picture 20" descr="A door with a blue ribbon tied to it&#10;&#10;Description automatically generated with medium confidence">
            <a:extLst>
              <a:ext uri="{FF2B5EF4-FFF2-40B4-BE49-F238E27FC236}">
                <a16:creationId xmlns:a16="http://schemas.microsoft.com/office/drawing/2014/main" id="{06A27ABB-C02A-7752-7814-22E1E00D03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29845" y="882070"/>
            <a:ext cx="2578628" cy="2320636"/>
          </a:xfrm>
          <a:prstGeom prst="rect">
            <a:avLst/>
          </a:prstGeom>
        </p:spPr>
      </p:pic>
    </p:spTree>
    <p:extLst>
      <p:ext uri="{BB962C8B-B14F-4D97-AF65-F5344CB8AC3E}">
        <p14:creationId xmlns:p14="http://schemas.microsoft.com/office/powerpoint/2010/main" val="264483685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6227" y="3349312"/>
            <a:ext cx="8151104" cy="1042446"/>
          </a:xfrm>
        </p:spPr>
        <p:txBody>
          <a:bodyPr>
            <a:normAutofit fontScale="90000"/>
          </a:bodyPr>
          <a:lstStyle/>
          <a:p>
            <a:pPr algn="ctr"/>
            <a:r>
              <a:rPr lang="en-ZA" sz="6675" b="1" dirty="0">
                <a:solidFill>
                  <a:srgbClr val="002060"/>
                </a:solidFill>
                <a:latin typeface="Century Gothic" panose="020B0502020202020204" pitchFamily="34" charset="0"/>
              </a:rPr>
              <a:t>West Coast College</a:t>
            </a:r>
            <a:br>
              <a:rPr lang="en-ZA" sz="5025" b="1" dirty="0">
                <a:solidFill>
                  <a:srgbClr val="002060"/>
                </a:solidFill>
                <a:latin typeface="Century Gothic" panose="020B0502020202020204" pitchFamily="34" charset="0"/>
              </a:rPr>
            </a:br>
            <a:br>
              <a:rPr lang="en-ZA" sz="5025" b="1" dirty="0">
                <a:solidFill>
                  <a:srgbClr val="002060"/>
                </a:solidFill>
                <a:latin typeface="+mn-lt"/>
              </a:rPr>
            </a:br>
            <a:br>
              <a:rPr lang="en-ZA" sz="3000" b="1" dirty="0">
                <a:solidFill>
                  <a:srgbClr val="002060"/>
                </a:solidFill>
                <a:latin typeface="+mn-lt"/>
              </a:rPr>
            </a:br>
            <a:br>
              <a:rPr lang="en-ZA" sz="3000" b="1" dirty="0">
                <a:solidFill>
                  <a:srgbClr val="002060"/>
                </a:solidFill>
                <a:latin typeface="+mn-lt"/>
              </a:rPr>
            </a:br>
            <a:br>
              <a:rPr lang="en-ZA" sz="3000" b="1" dirty="0">
                <a:solidFill>
                  <a:srgbClr val="002060"/>
                </a:solidFill>
                <a:latin typeface="+mn-lt"/>
              </a:rPr>
            </a:br>
            <a:endParaRPr lang="en-ZA" sz="3000" b="1" dirty="0">
              <a:solidFill>
                <a:srgbClr val="002060"/>
              </a:solidFill>
              <a:latin typeface="+mn-lt"/>
            </a:endParaRPr>
          </a:p>
        </p:txBody>
      </p:sp>
      <p:sp>
        <p:nvSpPr>
          <p:cNvPr id="7" name="Text Placeholder 6"/>
          <p:cNvSpPr>
            <a:spLocks noGrp="1"/>
          </p:cNvSpPr>
          <p:nvPr>
            <p:ph type="body" idx="1"/>
          </p:nvPr>
        </p:nvSpPr>
        <p:spPr>
          <a:xfrm>
            <a:off x="303712" y="1971830"/>
            <a:ext cx="8543108" cy="3734315"/>
          </a:xfrm>
        </p:spPr>
        <p:txBody>
          <a:bodyPr>
            <a:normAutofit/>
          </a:bodyPr>
          <a:lstStyle/>
          <a:p>
            <a:pPr algn="ctr"/>
            <a:endParaRPr lang="en-ZA" sz="3225" b="1" dirty="0">
              <a:solidFill>
                <a:srgbClr val="002060"/>
              </a:solidFill>
              <a:latin typeface="Century Gothic" panose="020B0502020202020204" pitchFamily="34" charset="0"/>
            </a:endParaRPr>
          </a:p>
          <a:p>
            <a:pPr algn="ctr"/>
            <a:r>
              <a:rPr lang="en-US" sz="3300" b="1" dirty="0">
                <a:solidFill>
                  <a:srgbClr val="002060"/>
                </a:solidFill>
                <a:latin typeface="Century Gothic" panose="020B0502020202020204" pitchFamily="34" charset="0"/>
              </a:rPr>
              <a:t>Solar Photovoltaic Service Technician (SPVT)</a:t>
            </a:r>
          </a:p>
          <a:p>
            <a:pPr algn="ctr"/>
            <a:r>
              <a:rPr lang="en-US" sz="3300" b="1" dirty="0" err="1">
                <a:solidFill>
                  <a:srgbClr val="002060"/>
                </a:solidFill>
                <a:latin typeface="Century Gothic" panose="020B0502020202020204" pitchFamily="34" charset="0"/>
              </a:rPr>
              <a:t>MerSETA</a:t>
            </a:r>
            <a:r>
              <a:rPr lang="en-US" sz="3300" b="1" dirty="0">
                <a:solidFill>
                  <a:srgbClr val="002060"/>
                </a:solidFill>
                <a:latin typeface="Century Gothic" panose="020B0502020202020204" pitchFamily="34" charset="0"/>
              </a:rPr>
              <a:t> -ICT4APP </a:t>
            </a:r>
          </a:p>
          <a:p>
            <a:endParaRPr lang="en-ZA" sz="1200" b="1" dirty="0">
              <a:solidFill>
                <a:srgbClr val="002060"/>
              </a:solidFill>
              <a:latin typeface="Century Gothic" panose="020B0502020202020204" pitchFamily="34" charset="0"/>
            </a:endParaRPr>
          </a:p>
          <a:p>
            <a:endParaRPr lang="en-ZA" sz="1200" b="1" dirty="0">
              <a:solidFill>
                <a:srgbClr val="002060"/>
              </a:solidFill>
              <a:latin typeface="Century Gothic" panose="020B050202020202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3286" y="4922432"/>
            <a:ext cx="2640050" cy="84680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8374" y="4948740"/>
            <a:ext cx="3178396" cy="75740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197" y="4728344"/>
            <a:ext cx="2816566" cy="1324385"/>
          </a:xfrm>
          <a:prstGeom prst="rect">
            <a:avLst/>
          </a:prstGeom>
        </p:spPr>
      </p:pic>
    </p:spTree>
    <p:extLst>
      <p:ext uri="{BB962C8B-B14F-4D97-AF65-F5344CB8AC3E}">
        <p14:creationId xmlns:p14="http://schemas.microsoft.com/office/powerpoint/2010/main" val="2479144745"/>
      </p:ext>
    </p:extLst>
  </p:cSld>
  <p:clrMapOvr>
    <a:masterClrMapping/>
  </p:clrMapOvr>
  <mc:AlternateContent xmlns:mc="http://schemas.openxmlformats.org/markup-compatibility/2006" xmlns:p14="http://schemas.microsoft.com/office/powerpoint/2010/main">
    <mc:Choice Requires="p14">
      <p:transition p14:dur="10" advClick="0">
        <p:wipe/>
      </p:transition>
    </mc:Choice>
    <mc:Fallback xmlns="">
      <p:transition advClick="0">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288473" y="2477691"/>
            <a:ext cx="6447235" cy="990600"/>
          </a:xfrm>
        </p:spPr>
        <p:txBody>
          <a:bodyPr>
            <a:noAutofit/>
          </a:bodyPr>
          <a:lstStyle/>
          <a:p>
            <a:pPr algn="ctr"/>
            <a:br>
              <a:rPr lang="en-ZA" b="1" dirty="0">
                <a:solidFill>
                  <a:srgbClr val="002060"/>
                </a:solidFill>
                <a:latin typeface="+mn-lt"/>
              </a:rPr>
            </a:br>
            <a:endParaRPr lang="en-ZA" dirty="0">
              <a:latin typeface="+mn-lt"/>
            </a:endParaRPr>
          </a:p>
        </p:txBody>
      </p:sp>
      <p:sp>
        <p:nvSpPr>
          <p:cNvPr id="4" name="Text Placeholder 3"/>
          <p:cNvSpPr>
            <a:spLocks noGrp="1"/>
          </p:cNvSpPr>
          <p:nvPr>
            <p:ph idx="4294967295"/>
          </p:nvPr>
        </p:nvSpPr>
        <p:spPr>
          <a:xfrm>
            <a:off x="872837" y="1813214"/>
            <a:ext cx="7574972" cy="3927764"/>
          </a:xfrm>
        </p:spPr>
        <p:txBody>
          <a:bodyPr>
            <a:normAutofit/>
          </a:bodyPr>
          <a:lstStyle/>
          <a:p>
            <a:pPr marL="0" indent="0">
              <a:buClr>
                <a:srgbClr val="002060"/>
              </a:buClr>
              <a:buNone/>
            </a:pPr>
            <a:r>
              <a:rPr lang="en-US" sz="1800" dirty="0">
                <a:solidFill>
                  <a:srgbClr val="002060"/>
                </a:solidFill>
                <a:latin typeface="Century Gothic" panose="020B0502020202020204" pitchFamily="34" charset="0"/>
              </a:rPr>
              <a:t>Training students with the </a:t>
            </a:r>
            <a:r>
              <a:rPr lang="en-US" sz="1800" dirty="0" err="1">
                <a:solidFill>
                  <a:srgbClr val="002060"/>
                </a:solidFill>
                <a:latin typeface="Century Gothic" panose="020B0502020202020204" pitchFamily="34" charset="0"/>
              </a:rPr>
              <a:t>Merseta</a:t>
            </a:r>
            <a:r>
              <a:rPr lang="en-US" sz="1800" dirty="0">
                <a:solidFill>
                  <a:srgbClr val="002060"/>
                </a:solidFill>
                <a:latin typeface="Century Gothic" panose="020B0502020202020204" pitchFamily="34" charset="0"/>
              </a:rPr>
              <a:t> ICT4 App and completing their practical exposure and assessment at the Vredenburg Campus in the following:</a:t>
            </a:r>
          </a:p>
          <a:p>
            <a:pPr marL="342900" indent="-342900">
              <a:buClr>
                <a:srgbClr val="002060"/>
              </a:buClr>
              <a:buFont typeface="+mj-lt"/>
              <a:buAutoNum type="arabicPeriod"/>
            </a:pPr>
            <a:r>
              <a:rPr lang="en-US" sz="2100" b="1" dirty="0">
                <a:solidFill>
                  <a:srgbClr val="002060"/>
                </a:solidFill>
                <a:latin typeface="Century Gothic" panose="020B0502020202020204" pitchFamily="34" charset="0"/>
              </a:rPr>
              <a:t>Solar Photovoltaic System Mounter </a:t>
            </a:r>
            <a:r>
              <a:rPr lang="en-US" sz="2100" dirty="0">
                <a:solidFill>
                  <a:srgbClr val="002060"/>
                </a:solidFill>
                <a:latin typeface="Century Gothic" panose="020B0502020202020204" pitchFamily="34" charset="0"/>
              </a:rPr>
              <a:t>(Stand-alone Installation), NQF Level 2, Credits 84 </a:t>
            </a:r>
          </a:p>
          <a:p>
            <a:pPr marL="342900" indent="-342900">
              <a:buClr>
                <a:srgbClr val="002060"/>
              </a:buClr>
              <a:buFont typeface="+mj-lt"/>
              <a:buAutoNum type="arabicPeriod"/>
            </a:pPr>
            <a:r>
              <a:rPr lang="en-US" sz="2100" b="1" dirty="0">
                <a:solidFill>
                  <a:srgbClr val="002060"/>
                </a:solidFill>
                <a:latin typeface="Century Gothic" panose="020B0502020202020204" pitchFamily="34" charset="0"/>
              </a:rPr>
              <a:t>Solar Photovoltaic Installer </a:t>
            </a:r>
            <a:r>
              <a:rPr lang="en-US" sz="2100" dirty="0">
                <a:solidFill>
                  <a:srgbClr val="002060"/>
                </a:solidFill>
                <a:latin typeface="Century Gothic" panose="020B0502020202020204" pitchFamily="34" charset="0"/>
              </a:rPr>
              <a:t>(Stand-alone Installation), NQF Level 4, Credits 218</a:t>
            </a:r>
          </a:p>
          <a:p>
            <a:pPr marL="342900" indent="-342900">
              <a:buClr>
                <a:srgbClr val="002060"/>
              </a:buClr>
              <a:buFont typeface="+mj-lt"/>
              <a:buAutoNum type="arabicPeriod"/>
            </a:pPr>
            <a:r>
              <a:rPr lang="en-US" sz="2100" b="1" dirty="0">
                <a:solidFill>
                  <a:srgbClr val="002060"/>
                </a:solidFill>
                <a:latin typeface="Century Gothic" panose="020B0502020202020204" pitchFamily="34" charset="0"/>
              </a:rPr>
              <a:t>Solar Photovoltaic Technician (PV Farm)</a:t>
            </a:r>
            <a:r>
              <a:rPr lang="en-US" sz="2100" dirty="0">
                <a:solidFill>
                  <a:srgbClr val="002060"/>
                </a:solidFill>
                <a:latin typeface="Century Gothic" panose="020B0502020202020204" pitchFamily="34" charset="0"/>
              </a:rPr>
              <a:t>, NQF Level 5, Credits 229</a:t>
            </a:r>
          </a:p>
          <a:p>
            <a:pPr marL="342900" indent="-342900">
              <a:buClr>
                <a:srgbClr val="002060"/>
              </a:buClr>
              <a:buFont typeface="+mj-lt"/>
              <a:buAutoNum type="arabicPeriod"/>
            </a:pPr>
            <a:r>
              <a:rPr lang="en-US" sz="2100" b="1" dirty="0">
                <a:solidFill>
                  <a:srgbClr val="002060"/>
                </a:solidFill>
                <a:latin typeface="Century Gothic" panose="020B0502020202020204" pitchFamily="34" charset="0"/>
              </a:rPr>
              <a:t>Solar Photovoltaic (PV) Service Technician </a:t>
            </a:r>
            <a:r>
              <a:rPr lang="en-US" sz="2100" dirty="0">
                <a:solidFill>
                  <a:srgbClr val="002060"/>
                </a:solidFill>
                <a:latin typeface="Century Gothic" panose="020B0502020202020204" pitchFamily="34" charset="0"/>
              </a:rPr>
              <a:t>(Stand-Alone Installation), NQF Level 5, Credits 245</a:t>
            </a:r>
          </a:p>
          <a:p>
            <a:pPr marL="342900" indent="-342900">
              <a:buClr>
                <a:srgbClr val="002060"/>
              </a:buClr>
              <a:buFont typeface="+mj-lt"/>
              <a:buAutoNum type="arabicPeriod"/>
            </a:pPr>
            <a:endParaRPr lang="en-ZA" sz="1425" dirty="0">
              <a:solidFill>
                <a:srgbClr val="002060"/>
              </a:solidFill>
            </a:endParaRPr>
          </a:p>
          <a:p>
            <a:pPr marL="257175" indent="-257175">
              <a:buClr>
                <a:srgbClr val="002060"/>
              </a:buClr>
              <a:buFont typeface="Wingdings" panose="05000000000000000000" pitchFamily="2" charset="2"/>
              <a:buChar char="v"/>
            </a:pPr>
            <a:endParaRPr lang="en-ZA" sz="1425" dirty="0">
              <a:solidFill>
                <a:srgbClr val="002060"/>
              </a:solidFill>
            </a:endParaRPr>
          </a:p>
          <a:p>
            <a:pPr marL="257175" indent="-257175">
              <a:buClr>
                <a:srgbClr val="002060"/>
              </a:buClr>
              <a:buFont typeface="Wingdings" panose="05000000000000000000" pitchFamily="2" charset="2"/>
              <a:buChar char="v"/>
            </a:pPr>
            <a:endParaRPr lang="en-ZA" sz="1425" b="1" dirty="0">
              <a:solidFill>
                <a:srgbClr val="002060"/>
              </a:solidFill>
            </a:endParaRPr>
          </a:p>
          <a:p>
            <a:pPr marL="257175" indent="-257175">
              <a:buClr>
                <a:srgbClr val="002060"/>
              </a:buClr>
              <a:buFont typeface="Wingdings" panose="05000000000000000000" pitchFamily="2" charset="2"/>
              <a:buChar char="v"/>
            </a:pPr>
            <a:endParaRPr lang="en-ZA" sz="1425" b="1" dirty="0">
              <a:solidFill>
                <a:srgbClr val="002060"/>
              </a:solidFill>
            </a:endParaRPr>
          </a:p>
          <a:p>
            <a:pPr marL="257175" indent="-257175">
              <a:buClr>
                <a:srgbClr val="002060"/>
              </a:buClr>
              <a:buFont typeface="+mj-lt"/>
              <a:buAutoNum type="arabicPeriod"/>
            </a:pPr>
            <a:endParaRPr lang="en-ZA" dirty="0">
              <a:solidFill>
                <a:srgbClr val="002060"/>
              </a:solidFill>
            </a:endParaRPr>
          </a:p>
          <a:p>
            <a:pPr marL="257175" indent="-257175">
              <a:buClr>
                <a:srgbClr val="002060"/>
              </a:buClr>
              <a:buFont typeface="+mj-lt"/>
              <a:buAutoNum type="arabicPeriod"/>
            </a:pPr>
            <a:endParaRPr lang="en-ZA" dirty="0">
              <a:solidFill>
                <a:srgbClr val="002060"/>
              </a:solidFill>
            </a:endParaRPr>
          </a:p>
          <a:p>
            <a:endParaRPr lang="en-ZA" dirty="0">
              <a:solidFill>
                <a:srgbClr val="002060"/>
              </a:solidFill>
            </a:endParaRPr>
          </a:p>
        </p:txBody>
      </p:sp>
      <p:sp>
        <p:nvSpPr>
          <p:cNvPr id="5" name="Rectangle 4"/>
          <p:cNvSpPr/>
          <p:nvPr/>
        </p:nvSpPr>
        <p:spPr>
          <a:xfrm>
            <a:off x="755740" y="1314450"/>
            <a:ext cx="7827785" cy="600164"/>
          </a:xfrm>
          <a:prstGeom prst="rect">
            <a:avLst/>
          </a:prstGeom>
        </p:spPr>
        <p:txBody>
          <a:bodyPr wrap="none">
            <a:spAutoFit/>
          </a:bodyPr>
          <a:lstStyle/>
          <a:p>
            <a:pPr algn="ctr"/>
            <a:r>
              <a:rPr lang="en-ZA" sz="3300" b="1" dirty="0">
                <a:solidFill>
                  <a:srgbClr val="002060"/>
                </a:solidFill>
                <a:latin typeface="Century Gothic" panose="020B0502020202020204" pitchFamily="34" charset="0"/>
              </a:rPr>
              <a:t>Solar Photovoltaic Service Technician</a:t>
            </a:r>
          </a:p>
        </p:txBody>
      </p:sp>
    </p:spTree>
    <p:extLst>
      <p:ext uri="{BB962C8B-B14F-4D97-AF65-F5344CB8AC3E}">
        <p14:creationId xmlns:p14="http://schemas.microsoft.com/office/powerpoint/2010/main" val="1075032925"/>
      </p:ext>
    </p:extLst>
  </p:cSld>
  <p:clrMapOvr>
    <a:masterClrMapping/>
  </p:clrMapOvr>
  <mc:AlternateContent xmlns:mc="http://schemas.openxmlformats.org/markup-compatibility/2006" xmlns:p14="http://schemas.microsoft.com/office/powerpoint/2010/main">
    <mc:Choice Requires="p14">
      <p:transition p14:dur="10" advClick="0">
        <p:wipe/>
      </p:transition>
    </mc:Choice>
    <mc:Fallback xmlns="">
      <p:transition advClick="0">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662" y="984613"/>
            <a:ext cx="7988121" cy="969917"/>
          </a:xfrm>
        </p:spPr>
        <p:txBody>
          <a:bodyPr>
            <a:noAutofit/>
          </a:bodyPr>
          <a:lstStyle/>
          <a:p>
            <a:pPr algn="ctr"/>
            <a:br>
              <a:rPr lang="en-ZA" b="1" dirty="0">
                <a:solidFill>
                  <a:srgbClr val="002060"/>
                </a:solidFill>
                <a:latin typeface="+mn-lt"/>
              </a:rPr>
            </a:br>
            <a:endParaRPr lang="en-ZA" dirty="0">
              <a:latin typeface="+mn-lt"/>
            </a:endParaRPr>
          </a:p>
        </p:txBody>
      </p:sp>
      <p:sp>
        <p:nvSpPr>
          <p:cNvPr id="4" name="Text Placeholder 3"/>
          <p:cNvSpPr>
            <a:spLocks noGrp="1"/>
          </p:cNvSpPr>
          <p:nvPr>
            <p:ph type="body" idx="1"/>
          </p:nvPr>
        </p:nvSpPr>
        <p:spPr>
          <a:xfrm>
            <a:off x="367048" y="1768384"/>
            <a:ext cx="8509164" cy="4016075"/>
          </a:xfrm>
        </p:spPr>
        <p:txBody>
          <a:bodyPr>
            <a:normAutofit/>
          </a:bodyPr>
          <a:lstStyle/>
          <a:p>
            <a:pPr>
              <a:buClr>
                <a:srgbClr val="002060"/>
              </a:buClr>
            </a:pPr>
            <a:endParaRPr lang="en-ZA" sz="1425" dirty="0">
              <a:solidFill>
                <a:srgbClr val="002060"/>
              </a:solidFill>
            </a:endParaRPr>
          </a:p>
          <a:p>
            <a:pPr marL="257175" indent="-257175">
              <a:buClr>
                <a:srgbClr val="002060"/>
              </a:buClr>
              <a:buFont typeface="Wingdings" panose="05000000000000000000" pitchFamily="2" charset="2"/>
              <a:buChar char="v"/>
            </a:pPr>
            <a:endParaRPr lang="en-ZA" sz="1425" dirty="0">
              <a:solidFill>
                <a:srgbClr val="002060"/>
              </a:solidFill>
            </a:endParaRPr>
          </a:p>
          <a:p>
            <a:pPr marL="257175" indent="-257175">
              <a:buClr>
                <a:srgbClr val="002060"/>
              </a:buClr>
              <a:buFont typeface="Wingdings" panose="05000000000000000000" pitchFamily="2" charset="2"/>
              <a:buChar char="v"/>
            </a:pPr>
            <a:endParaRPr lang="en-ZA" sz="1425" b="1" dirty="0">
              <a:solidFill>
                <a:srgbClr val="002060"/>
              </a:solidFill>
            </a:endParaRPr>
          </a:p>
          <a:p>
            <a:pPr marL="257175" indent="-257175">
              <a:buClr>
                <a:srgbClr val="002060"/>
              </a:buClr>
              <a:buFont typeface="Wingdings" panose="05000000000000000000" pitchFamily="2" charset="2"/>
              <a:buChar char="v"/>
            </a:pPr>
            <a:endParaRPr lang="en-ZA" sz="1425" b="1" dirty="0">
              <a:solidFill>
                <a:srgbClr val="002060"/>
              </a:solidFill>
            </a:endParaRPr>
          </a:p>
          <a:p>
            <a:pPr marL="257175" indent="-257175">
              <a:buClr>
                <a:srgbClr val="002060"/>
              </a:buClr>
              <a:buFont typeface="+mj-lt"/>
              <a:buAutoNum type="arabicPeriod"/>
            </a:pPr>
            <a:endParaRPr lang="en-ZA" dirty="0">
              <a:solidFill>
                <a:srgbClr val="002060"/>
              </a:solidFill>
            </a:endParaRPr>
          </a:p>
          <a:p>
            <a:pPr marL="257175" indent="-257175">
              <a:buClr>
                <a:srgbClr val="002060"/>
              </a:buClr>
              <a:buFont typeface="+mj-lt"/>
              <a:buAutoNum type="arabicPeriod"/>
            </a:pPr>
            <a:endParaRPr lang="en-ZA" dirty="0">
              <a:solidFill>
                <a:srgbClr val="002060"/>
              </a:solidFill>
            </a:endParaRPr>
          </a:p>
          <a:p>
            <a:endParaRPr lang="en-ZA" dirty="0">
              <a:solidFill>
                <a:srgbClr val="002060"/>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2630" y="857250"/>
            <a:ext cx="6858000" cy="5143500"/>
          </a:xfrm>
          <a:prstGeom prst="rect">
            <a:avLst/>
          </a:prstGeom>
        </p:spPr>
      </p:pic>
    </p:spTree>
    <p:extLst>
      <p:ext uri="{BB962C8B-B14F-4D97-AF65-F5344CB8AC3E}">
        <p14:creationId xmlns:p14="http://schemas.microsoft.com/office/powerpoint/2010/main" val="1085758738"/>
      </p:ext>
    </p:extLst>
  </p:cSld>
  <p:clrMapOvr>
    <a:masterClrMapping/>
  </p:clrMapOvr>
  <mc:AlternateContent xmlns:mc="http://schemas.openxmlformats.org/markup-compatibility/2006" xmlns:p14="http://schemas.microsoft.com/office/powerpoint/2010/main">
    <mc:Choice Requires="p14">
      <p:transition p14:dur="10" advClick="0">
        <p:wipe/>
      </p:transition>
    </mc:Choice>
    <mc:Fallback xmlns="">
      <p:transition advClick="0">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27485" y="2258242"/>
            <a:ext cx="7966892" cy="32853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marL="0" indent="0">
              <a:buNone/>
            </a:pPr>
            <a:endParaRPr lang="en-ZA" sz="2100" dirty="0"/>
          </a:p>
        </p:txBody>
      </p:sp>
      <p:sp>
        <p:nvSpPr>
          <p:cNvPr id="3" name="Rectangle 2"/>
          <p:cNvSpPr/>
          <p:nvPr/>
        </p:nvSpPr>
        <p:spPr>
          <a:xfrm>
            <a:off x="1316383" y="1011585"/>
            <a:ext cx="7087467" cy="12003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ZA" sz="2400" b="1" dirty="0"/>
              <a:t>MOTHEO TECHNICAL VOCATIONAL EDUCATION AND TRAINING COLLEGE</a:t>
            </a:r>
            <a:endParaRPr lang="en-US" sz="2400" b="1" dirty="0"/>
          </a:p>
          <a:p>
            <a:r>
              <a:rPr lang="en-US" sz="2400" b="1" dirty="0"/>
              <a:t>A GATEWAY TO EMPLOYABILITY</a:t>
            </a:r>
          </a:p>
        </p:txBody>
      </p:sp>
      <p:pic>
        <p:nvPicPr>
          <p:cNvPr id="8" name="Picture 7"/>
          <p:cNvPicPr/>
          <p:nvPr/>
        </p:nvPicPr>
        <p:blipFill>
          <a:blip r:embed="rId2" cstate="email">
            <a:extLst>
              <a:ext uri="{28A0092B-C50C-407E-A947-70E740481C1C}">
                <a14:useLocalDpi xmlns:a14="http://schemas.microsoft.com/office/drawing/2010/main"/>
              </a:ext>
            </a:extLst>
          </a:blip>
          <a:srcRect/>
          <a:stretch>
            <a:fillRect/>
          </a:stretch>
        </p:blipFill>
        <p:spPr>
          <a:xfrm>
            <a:off x="1048295" y="2707861"/>
            <a:ext cx="3945488" cy="1245287"/>
          </a:xfrm>
          <a:prstGeom prst="rect">
            <a:avLst/>
          </a:prstGeom>
          <a:noFill/>
          <a:ln>
            <a:noFill/>
            <a:prstDash/>
          </a:ln>
        </p:spPr>
      </p:pic>
      <p:pic>
        <p:nvPicPr>
          <p:cNvPr id="9" name="Picture 8"/>
          <p:cNvPicPr/>
          <p:nvPr/>
        </p:nvPicPr>
        <p:blipFill>
          <a:blip r:embed="rId3" cstate="email">
            <a:extLst>
              <a:ext uri="{28A0092B-C50C-407E-A947-70E740481C1C}">
                <a14:useLocalDpi xmlns:a14="http://schemas.microsoft.com/office/drawing/2010/main"/>
              </a:ext>
            </a:extLst>
          </a:blip>
          <a:srcRect/>
          <a:stretch>
            <a:fillRect/>
          </a:stretch>
        </p:blipFill>
        <p:spPr>
          <a:xfrm>
            <a:off x="5952999" y="2742991"/>
            <a:ext cx="2576035" cy="965228"/>
          </a:xfrm>
          <a:prstGeom prst="rect">
            <a:avLst/>
          </a:prstGeom>
          <a:noFill/>
          <a:ln>
            <a:noFill/>
            <a:prstDash/>
          </a:ln>
        </p:spPr>
      </p:pic>
      <p:sp>
        <p:nvSpPr>
          <p:cNvPr id="2" name="Slide Number Placeholder 1">
            <a:extLst>
              <a:ext uri="{FF2B5EF4-FFF2-40B4-BE49-F238E27FC236}">
                <a16:creationId xmlns:a16="http://schemas.microsoft.com/office/drawing/2014/main" id="{E639FC7B-10A0-C225-6C7D-7A3DCE24E55B}"/>
              </a:ext>
            </a:extLst>
          </p:cNvPr>
          <p:cNvSpPr>
            <a:spLocks noGrp="1"/>
          </p:cNvSpPr>
          <p:nvPr>
            <p:ph type="sldNum" sz="quarter" idx="2"/>
          </p:nvPr>
        </p:nvSpPr>
        <p:spPr/>
        <p:txBody>
          <a:bodyPr/>
          <a:lstStyle/>
          <a:p>
            <a:fld id="{86CB4B4D-7CA3-9044-876B-883B54F8677D}" type="slidenum">
              <a:rPr lang="en-ZA" smtClean="0"/>
              <a:t>55</a:t>
            </a:fld>
            <a:endParaRPr lang="en-ZA"/>
          </a:p>
        </p:txBody>
      </p:sp>
    </p:spTree>
    <p:extLst>
      <p:ext uri="{BB962C8B-B14F-4D97-AF65-F5344CB8AC3E}">
        <p14:creationId xmlns:p14="http://schemas.microsoft.com/office/powerpoint/2010/main" val="3887944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748D7-AD91-6A7C-0665-BD167BB285DB}"/>
              </a:ext>
            </a:extLst>
          </p:cNvPr>
          <p:cNvSpPr>
            <a:spLocks noGrp="1"/>
          </p:cNvSpPr>
          <p:nvPr>
            <p:ph type="title"/>
          </p:nvPr>
        </p:nvSpPr>
        <p:spPr>
          <a:xfrm>
            <a:off x="628650" y="441740"/>
            <a:ext cx="7886700" cy="887895"/>
          </a:xfrm>
        </p:spPr>
        <p:txBody>
          <a:bodyPr>
            <a:normAutofit/>
          </a:bodyPr>
          <a:lstStyle/>
          <a:p>
            <a:pPr algn="ctr"/>
            <a:r>
              <a:rPr lang="en-ZA" sz="3200" b="1" dirty="0">
                <a:latin typeface="Arial" panose="020B0604020202020204" pitchFamily="34" charset="0"/>
                <a:cs typeface="Arial" panose="020B0604020202020204" pitchFamily="34" charset="0"/>
              </a:rPr>
              <a:t>Motheo TVET Academic Programmes.</a:t>
            </a:r>
          </a:p>
        </p:txBody>
      </p:sp>
      <p:sp>
        <p:nvSpPr>
          <p:cNvPr id="4" name="Content Placeholder 3"/>
          <p:cNvSpPr>
            <a:spLocks noGrp="1"/>
          </p:cNvSpPr>
          <p:nvPr>
            <p:ph idx="1"/>
          </p:nvPr>
        </p:nvSpPr>
        <p:spPr>
          <a:xfrm>
            <a:off x="628650" y="1152938"/>
            <a:ext cx="8285646" cy="5579166"/>
          </a:xfrm>
        </p:spPr>
        <p:txBody>
          <a:bodyPr>
            <a:noAutofit/>
          </a:bodyPr>
          <a:lstStyle/>
          <a:p>
            <a:r>
              <a:rPr lang="en-US" sz="1600" b="1" dirty="0"/>
              <a:t>In the previous five years Motheo TVET College focused on the following areas, among others: </a:t>
            </a:r>
          </a:p>
          <a:p>
            <a:pPr>
              <a:buFont typeface="Courier New" panose="02070309020205020404" pitchFamily="49" charset="0"/>
              <a:buChar char="o"/>
            </a:pPr>
            <a:r>
              <a:rPr lang="en-US" sz="1600" dirty="0"/>
              <a:t>Digitization of college application and registration systems, </a:t>
            </a:r>
          </a:p>
          <a:p>
            <a:pPr>
              <a:buFont typeface="Courier New" panose="02070309020205020404" pitchFamily="49" charset="0"/>
              <a:buChar char="o"/>
            </a:pPr>
            <a:r>
              <a:rPr lang="en-US" sz="1600" dirty="0"/>
              <a:t>Improvement of ICT Infrastructure</a:t>
            </a:r>
          </a:p>
          <a:p>
            <a:pPr>
              <a:buFont typeface="Courier New" panose="02070309020205020404" pitchFamily="49" charset="0"/>
              <a:buChar char="o"/>
            </a:pPr>
            <a:r>
              <a:rPr lang="en-US" sz="1600" dirty="0"/>
              <a:t>Rolling out quality management system, </a:t>
            </a:r>
          </a:p>
          <a:p>
            <a:pPr>
              <a:buFont typeface="Courier New" panose="02070309020205020404" pitchFamily="49" charset="0"/>
              <a:buChar char="o"/>
            </a:pPr>
            <a:r>
              <a:rPr lang="en-US" sz="1600" dirty="0"/>
              <a:t>Review of programme qualification mix towards responsiveness and employability</a:t>
            </a:r>
          </a:p>
          <a:p>
            <a:pPr>
              <a:buFont typeface="Courier New" panose="02070309020205020404" pitchFamily="49" charset="0"/>
              <a:buChar char="o"/>
            </a:pPr>
            <a:r>
              <a:rPr lang="en-US" sz="1600" dirty="0"/>
              <a:t>Accreditation of workshops, </a:t>
            </a:r>
          </a:p>
          <a:p>
            <a:pPr>
              <a:buFont typeface="Courier New" panose="02070309020205020404" pitchFamily="49" charset="0"/>
              <a:buChar char="o"/>
            </a:pPr>
            <a:r>
              <a:rPr lang="en-US" sz="1600" dirty="0"/>
              <a:t>Commercialization of the college workshops, salons, restaurant and other </a:t>
            </a:r>
            <a:r>
              <a:rPr lang="en-US" sz="1600" dirty="0" err="1"/>
              <a:t>centres</a:t>
            </a:r>
            <a:endParaRPr lang="en-US" sz="1600" dirty="0"/>
          </a:p>
          <a:p>
            <a:pPr>
              <a:buFont typeface="Courier New" panose="02070309020205020404" pitchFamily="49" charset="0"/>
              <a:buChar char="o"/>
            </a:pPr>
            <a:r>
              <a:rPr lang="en-US" sz="1600" dirty="0"/>
              <a:t>Review of programme qualification mix in response to the needs of the </a:t>
            </a:r>
            <a:r>
              <a:rPr lang="en-US" sz="1600" dirty="0" err="1"/>
              <a:t>labour</a:t>
            </a:r>
            <a:r>
              <a:rPr lang="en-US" sz="1600" dirty="0"/>
              <a:t> market, </a:t>
            </a:r>
          </a:p>
          <a:p>
            <a:pPr>
              <a:buFont typeface="Courier New" panose="02070309020205020404" pitchFamily="49" charset="0"/>
              <a:buChar char="o"/>
            </a:pPr>
            <a:r>
              <a:rPr lang="en-US" sz="1600" dirty="0"/>
              <a:t>Contribution to artisan development, </a:t>
            </a:r>
          </a:p>
          <a:p>
            <a:pPr>
              <a:buFont typeface="Courier New" panose="02070309020205020404" pitchFamily="49" charset="0"/>
              <a:buChar char="o"/>
            </a:pPr>
            <a:r>
              <a:rPr lang="en-US" sz="1600" dirty="0"/>
              <a:t>Creation of opportunities for work place exposure for both lecturers and students, </a:t>
            </a:r>
          </a:p>
          <a:p>
            <a:pPr>
              <a:buFont typeface="Courier New" panose="02070309020205020404" pitchFamily="49" charset="0"/>
              <a:buChar char="o"/>
            </a:pPr>
            <a:r>
              <a:rPr lang="en-US" sz="1600" dirty="0"/>
              <a:t>Expansion of deliverables for the rapid incubator and </a:t>
            </a:r>
            <a:r>
              <a:rPr lang="en-US" sz="1600" dirty="0" err="1"/>
              <a:t>centre</a:t>
            </a:r>
            <a:r>
              <a:rPr lang="en-US" sz="1600" dirty="0"/>
              <a:t> for entrepreneurship as well as </a:t>
            </a:r>
          </a:p>
          <a:p>
            <a:pPr>
              <a:buFont typeface="Courier New" panose="02070309020205020404" pitchFamily="49" charset="0"/>
              <a:buChar char="o"/>
            </a:pPr>
            <a:r>
              <a:rPr lang="en-US" sz="1600" dirty="0"/>
              <a:t>Implementation of blended learning at all College sites and introduction of 4IR</a:t>
            </a:r>
          </a:p>
          <a:p>
            <a:pPr>
              <a:buFont typeface="Courier New" panose="02070309020205020404" pitchFamily="49" charset="0"/>
              <a:buChar char="o"/>
            </a:pPr>
            <a:r>
              <a:rPr lang="en-US" sz="1600" dirty="0"/>
              <a:t>Improvement of infrastructure</a:t>
            </a:r>
          </a:p>
          <a:p>
            <a:pPr>
              <a:buFont typeface="Courier New" panose="02070309020205020404" pitchFamily="49" charset="0"/>
              <a:buChar char="o"/>
            </a:pPr>
            <a:r>
              <a:rPr lang="en-US" sz="1600" dirty="0"/>
              <a:t>In addition, the College embarked on </a:t>
            </a:r>
            <a:r>
              <a:rPr lang="en-US" sz="1600" b="1" dirty="0"/>
              <a:t>establishment of Meaningful Partnerships with business and industry, locally, nationally and internationally. </a:t>
            </a:r>
            <a:r>
              <a:rPr lang="en-US" sz="1600" dirty="0"/>
              <a:t>Over and above that the College experienced a significant increase in subject pass rate as well as throughput rate. </a:t>
            </a:r>
            <a:endParaRPr lang="en-ZA" sz="1600" dirty="0"/>
          </a:p>
        </p:txBody>
      </p:sp>
      <p:sp>
        <p:nvSpPr>
          <p:cNvPr id="2" name="Slide Number Placeholder 1">
            <a:extLst>
              <a:ext uri="{FF2B5EF4-FFF2-40B4-BE49-F238E27FC236}">
                <a16:creationId xmlns:a16="http://schemas.microsoft.com/office/drawing/2014/main" id="{93E9DBA6-6811-A316-70E3-9BE2D75AA3B2}"/>
              </a:ext>
            </a:extLst>
          </p:cNvPr>
          <p:cNvSpPr>
            <a:spLocks noGrp="1"/>
          </p:cNvSpPr>
          <p:nvPr>
            <p:ph type="sldNum" sz="quarter" idx="2"/>
          </p:nvPr>
        </p:nvSpPr>
        <p:spPr/>
        <p:txBody>
          <a:bodyPr/>
          <a:lstStyle/>
          <a:p>
            <a:fld id="{86CB4B4D-7CA3-9044-876B-883B54F8677D}" type="slidenum">
              <a:rPr lang="en-ZA" smtClean="0"/>
              <a:t>56</a:t>
            </a:fld>
            <a:endParaRPr lang="en-ZA"/>
          </a:p>
        </p:txBody>
      </p:sp>
    </p:spTree>
    <p:extLst>
      <p:ext uri="{BB962C8B-B14F-4D97-AF65-F5344CB8AC3E}">
        <p14:creationId xmlns:p14="http://schemas.microsoft.com/office/powerpoint/2010/main" val="1265168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668" y="839583"/>
            <a:ext cx="8710332" cy="994172"/>
          </a:xfrm>
          <a:solidFill>
            <a:schemeClr val="bg1"/>
          </a:solidFill>
        </p:spPr>
        <p:txBody>
          <a:bodyPr>
            <a:normAutofit fontScale="90000"/>
          </a:bodyPr>
          <a:lstStyle/>
          <a:p>
            <a:pPr algn="ctr"/>
            <a:r>
              <a:rPr lang="en-US" b="1" dirty="0"/>
              <a:t>National Artisan Development Academy</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3668" y="2125266"/>
            <a:ext cx="8710332" cy="3989784"/>
          </a:xfrm>
        </p:spPr>
      </p:pic>
      <p:sp>
        <p:nvSpPr>
          <p:cNvPr id="2" name="Slide Number Placeholder 1">
            <a:extLst>
              <a:ext uri="{FF2B5EF4-FFF2-40B4-BE49-F238E27FC236}">
                <a16:creationId xmlns:a16="http://schemas.microsoft.com/office/drawing/2014/main" id="{6F44B9B8-5479-9763-52FE-BB5B9ABCD6FD}"/>
              </a:ext>
            </a:extLst>
          </p:cNvPr>
          <p:cNvSpPr>
            <a:spLocks noGrp="1"/>
          </p:cNvSpPr>
          <p:nvPr>
            <p:ph type="sldNum" sz="quarter" idx="2"/>
          </p:nvPr>
        </p:nvSpPr>
        <p:spPr/>
        <p:txBody>
          <a:bodyPr/>
          <a:lstStyle/>
          <a:p>
            <a:fld id="{86CB4B4D-7CA3-9044-876B-883B54F8677D}" type="slidenum">
              <a:rPr lang="en-ZA" smtClean="0"/>
              <a:t>57</a:t>
            </a:fld>
            <a:endParaRPr lang="en-ZA"/>
          </a:p>
        </p:txBody>
      </p:sp>
      <p:pic>
        <p:nvPicPr>
          <p:cNvPr id="4" name="Picture 3">
            <a:extLst>
              <a:ext uri="{FF2B5EF4-FFF2-40B4-BE49-F238E27FC236}">
                <a16:creationId xmlns:a16="http://schemas.microsoft.com/office/drawing/2014/main" id="{E244284F-2070-0CC9-119F-9332298E89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5253" y="2023937"/>
            <a:ext cx="4272803" cy="2040590"/>
          </a:xfrm>
          <a:prstGeom prst="rect">
            <a:avLst/>
          </a:prstGeom>
          <a:ln>
            <a:noFill/>
          </a:ln>
          <a:effectLst>
            <a:softEdge rad="112500"/>
          </a:effectLst>
        </p:spPr>
      </p:pic>
    </p:spTree>
    <p:extLst>
      <p:ext uri="{BB962C8B-B14F-4D97-AF65-F5344CB8AC3E}">
        <p14:creationId xmlns:p14="http://schemas.microsoft.com/office/powerpoint/2010/main" val="2110517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3"/>
          <p:cNvSpPr>
            <a:spLocks noGrp="1"/>
          </p:cNvSpPr>
          <p:nvPr>
            <p:ph idx="1"/>
          </p:nvPr>
        </p:nvSpPr>
        <p:spPr>
          <a:xfrm>
            <a:off x="628650" y="1689498"/>
            <a:ext cx="8326041" cy="4202906"/>
          </a:xfrm>
        </p:spPr>
        <p:txBody>
          <a:bodyPr/>
          <a:lstStyle/>
          <a:p>
            <a:pPr eaLnBrk="1" hangingPunct="1"/>
            <a:r>
              <a:rPr lang="en-US" altLang="en-US"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3 Buildings with 12 Workshops</a:t>
            </a:r>
          </a:p>
          <a:p>
            <a:pPr eaLnBrk="1" hangingPunct="1"/>
            <a:r>
              <a:rPr lang="en-US" altLang="en-US" sz="1200" dirty="0">
                <a:latin typeface="Arial" panose="020B0604020202020204" pitchFamily="34" charset="0"/>
                <a:cs typeface="Arial" panose="020B0604020202020204" pitchFamily="34" charset="0"/>
              </a:rPr>
              <a:t>Hostels</a:t>
            </a:r>
          </a:p>
          <a:p>
            <a:pPr eaLnBrk="1" hangingPunct="1"/>
            <a:r>
              <a:rPr lang="en-US" altLang="en-US" sz="1200" dirty="0">
                <a:latin typeface="Arial" panose="020B0604020202020204" pitchFamily="34" charset="0"/>
                <a:cs typeface="Arial" panose="020B0604020202020204" pitchFamily="34" charset="0"/>
              </a:rPr>
              <a:t> 7 Learning Spaces per Building</a:t>
            </a:r>
          </a:p>
          <a:p>
            <a:pPr eaLnBrk="1" hangingPunct="1"/>
            <a:r>
              <a:rPr lang="en-US" altLang="en-US" sz="1200" dirty="0">
                <a:latin typeface="Arial" panose="020B0604020202020204" pitchFamily="34" charset="0"/>
                <a:cs typeface="Arial" panose="020B0604020202020204" pitchFamily="34" charset="0"/>
              </a:rPr>
              <a:t> Capacity of about 360 learners/sitting</a:t>
            </a:r>
          </a:p>
          <a:p>
            <a:pPr eaLnBrk="1" hangingPunct="1"/>
            <a:endParaRPr lang="en-US" altLang="en-US" dirty="0">
              <a:latin typeface="Arial" panose="020B0604020202020204" pitchFamily="34" charset="0"/>
              <a:cs typeface="Arial" panose="020B0604020202020204" pitchFamily="34" charset="0"/>
            </a:endParaRPr>
          </a:p>
        </p:txBody>
      </p:sp>
      <p:sp>
        <p:nvSpPr>
          <p:cNvPr id="22531" name="Title 1"/>
          <p:cNvSpPr>
            <a:spLocks noGrp="1"/>
          </p:cNvSpPr>
          <p:nvPr>
            <p:ph type="title"/>
          </p:nvPr>
        </p:nvSpPr>
        <p:spPr>
          <a:xfrm>
            <a:off x="114560" y="495027"/>
            <a:ext cx="8706971" cy="832247"/>
          </a:xfrm>
          <a:solidFill>
            <a:schemeClr val="bg1"/>
          </a:solidFill>
        </p:spPr>
        <p:txBody>
          <a:bodyPr/>
          <a:lstStyle/>
          <a:p>
            <a:pPr algn="ctr"/>
            <a:r>
              <a:rPr lang="en-US" altLang="en-US" b="1" dirty="0"/>
              <a:t>Available facilities</a:t>
            </a:r>
            <a:endParaRPr lang="en-ZA" altLang="en-US" b="1" dirty="0"/>
          </a:p>
        </p:txBody>
      </p:sp>
      <p:pic>
        <p:nvPicPr>
          <p:cNvPr id="2253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2842024"/>
            <a:ext cx="2957644" cy="17928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560" y="4672666"/>
            <a:ext cx="3065871" cy="2011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D1B3931-A7F0-D084-F8CC-577DF022D5F9}"/>
              </a:ext>
            </a:extLst>
          </p:cNvPr>
          <p:cNvSpPr>
            <a:spLocks noGrp="1"/>
          </p:cNvSpPr>
          <p:nvPr>
            <p:ph type="sldNum" sz="quarter" idx="2"/>
          </p:nvPr>
        </p:nvSpPr>
        <p:spPr/>
        <p:txBody>
          <a:bodyPr/>
          <a:lstStyle/>
          <a:p>
            <a:fld id="{86CB4B4D-7CA3-9044-876B-883B54F8677D}" type="slidenum">
              <a:rPr lang="en-ZA" smtClean="0"/>
              <a:t>58</a:t>
            </a:fld>
            <a:endParaRPr lang="en-ZA"/>
          </a:p>
        </p:txBody>
      </p:sp>
      <p:pic>
        <p:nvPicPr>
          <p:cNvPr id="3" name="Picture 3">
            <a:extLst>
              <a:ext uri="{FF2B5EF4-FFF2-40B4-BE49-F238E27FC236}">
                <a16:creationId xmlns:a16="http://schemas.microsoft.com/office/drawing/2014/main" id="{8512E09B-D7D2-C3A4-5DD3-C3BE90AC446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0740" y="1260446"/>
            <a:ext cx="2227557" cy="18774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8FA88A8-3BC4-84FB-C47C-6066787DA2D4}"/>
              </a:ext>
            </a:extLst>
          </p:cNvPr>
          <p:cNvSpPr txBox="1"/>
          <p:nvPr/>
        </p:nvSpPr>
        <p:spPr>
          <a:xfrm>
            <a:off x="4672668" y="3130178"/>
            <a:ext cx="452166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1" hangingPunct="1"/>
            <a:r>
              <a:rPr lang="en-US" altLang="en-US" sz="1200" dirty="0">
                <a:latin typeface="Arial" panose="020B0604020202020204" pitchFamily="34" charset="0"/>
                <a:cs typeface="Arial" panose="020B0604020202020204" pitchFamily="34" charset="0"/>
              </a:rPr>
              <a:t>16 Standard Theoretical, 16 Computer labs/hub</a:t>
            </a:r>
            <a:endParaRPr lang="en-US" altLang="en-US" sz="1200" strike="sngStrike" dirty="0">
              <a:solidFill>
                <a:srgbClr val="FF0000"/>
              </a:solidFill>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 35 Learners per </a:t>
            </a:r>
            <a:r>
              <a:rPr lang="en-US" altLang="en-US" sz="1200" dirty="0"/>
              <a:t>learning Spaces </a:t>
            </a:r>
            <a:endParaRPr lang="en-US" altLang="en-US" sz="1200" strike="sngStrike" dirty="0">
              <a:solidFill>
                <a:srgbClr val="FF0000"/>
              </a:solidFill>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 Capacity of 560 Learners</a:t>
            </a:r>
          </a:p>
        </p:txBody>
      </p:sp>
      <p:pic>
        <p:nvPicPr>
          <p:cNvPr id="6" name="Picture 3">
            <a:extLst>
              <a:ext uri="{FF2B5EF4-FFF2-40B4-BE49-F238E27FC236}">
                <a16:creationId xmlns:a16="http://schemas.microsoft.com/office/drawing/2014/main" id="{A6EC67AC-45C6-8879-3363-FE799B87D8F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24041" y="3790951"/>
            <a:ext cx="2905399" cy="2179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4DBD522-EBA1-CCC7-B2E3-178A777FC8A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30985" y="4459005"/>
            <a:ext cx="2809755" cy="21075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3CFE3121-44FE-76FA-5D59-BC5CC726F27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15655" y="1393005"/>
            <a:ext cx="2122415" cy="17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03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68138" y="1983442"/>
          <a:ext cx="8326045" cy="4153517"/>
        </p:xfrm>
        <a:graphic>
          <a:graphicData uri="http://schemas.openxmlformats.org/drawingml/2006/table">
            <a:tbl>
              <a:tblPr firstRow="1" firstCol="1" bandRow="1"/>
              <a:tblGrid>
                <a:gridCol w="1665209">
                  <a:extLst>
                    <a:ext uri="{9D8B030D-6E8A-4147-A177-3AD203B41FA5}">
                      <a16:colId xmlns:a16="http://schemas.microsoft.com/office/drawing/2014/main" val="4088761552"/>
                    </a:ext>
                  </a:extLst>
                </a:gridCol>
                <a:gridCol w="1665209">
                  <a:extLst>
                    <a:ext uri="{9D8B030D-6E8A-4147-A177-3AD203B41FA5}">
                      <a16:colId xmlns:a16="http://schemas.microsoft.com/office/drawing/2014/main" val="3033030318"/>
                    </a:ext>
                  </a:extLst>
                </a:gridCol>
                <a:gridCol w="1665209">
                  <a:extLst>
                    <a:ext uri="{9D8B030D-6E8A-4147-A177-3AD203B41FA5}">
                      <a16:colId xmlns:a16="http://schemas.microsoft.com/office/drawing/2014/main" val="544533949"/>
                    </a:ext>
                  </a:extLst>
                </a:gridCol>
                <a:gridCol w="1665209">
                  <a:extLst>
                    <a:ext uri="{9D8B030D-6E8A-4147-A177-3AD203B41FA5}">
                      <a16:colId xmlns:a16="http://schemas.microsoft.com/office/drawing/2014/main" val="2854201637"/>
                    </a:ext>
                  </a:extLst>
                </a:gridCol>
                <a:gridCol w="1665209">
                  <a:extLst>
                    <a:ext uri="{9D8B030D-6E8A-4147-A177-3AD203B41FA5}">
                      <a16:colId xmlns:a16="http://schemas.microsoft.com/office/drawing/2014/main" val="1973981828"/>
                    </a:ext>
                  </a:extLst>
                </a:gridCol>
              </a:tblGrid>
              <a:tr h="293513">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1</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2</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3</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4</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5</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extLst>
                  <a:ext uri="{0D108BD9-81ED-4DB2-BD59-A6C34878D82A}">
                    <a16:rowId xmlns:a16="http://schemas.microsoft.com/office/drawing/2014/main" val="367820519"/>
                  </a:ext>
                </a:extLst>
              </a:tr>
              <a:tr h="880491">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Electrician</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Millwright</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Bricklayer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Plasterer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Wall and Floor Tiler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Carpenter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Carpenter and Joiner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Pipe fitter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Plumber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Boilermaker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Welder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Structural Plater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Patternmaker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442740"/>
                  </a:ext>
                </a:extLst>
              </a:tr>
              <a:tr h="455959">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6</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7</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8</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Group 9</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tc>
                  <a:txBody>
                    <a:bodyPr/>
                    <a:lstStyle/>
                    <a:p>
                      <a:pPr algn="ctr">
                        <a:lnSpc>
                          <a:spcPct val="107000"/>
                        </a:lnSpc>
                        <a:spcAft>
                          <a:spcPts val="800"/>
                        </a:spcAft>
                      </a:pPr>
                      <a:r>
                        <a:rPr lang="en-ZA" sz="1800" b="1" dirty="0">
                          <a:solidFill>
                            <a:srgbClr val="FFFFFF"/>
                          </a:solidFill>
                          <a:effectLst/>
                          <a:latin typeface="Calibri" panose="020F0502020204030204" pitchFamily="34" charset="0"/>
                          <a:ea typeface="Calibri" panose="020F0502020204030204" pitchFamily="34" charset="0"/>
                          <a:cs typeface="Calibri Light" panose="020F0302020204030204" pitchFamily="34" charset="0"/>
                        </a:rPr>
                        <a:t>Single: no group</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301"/>
                    </a:solidFill>
                  </a:tcPr>
                </a:tc>
                <a:extLst>
                  <a:ext uri="{0D108BD9-81ED-4DB2-BD59-A6C34878D82A}">
                    <a16:rowId xmlns:a16="http://schemas.microsoft.com/office/drawing/2014/main" val="4248540561"/>
                  </a:ext>
                </a:extLst>
              </a:tr>
              <a:tr h="2201228">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Fitter and Turner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Moulder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Industrial Machinery Mechanic </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Fitter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Packaging Manufacturing Machine Setter </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Metal Machinist</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Transportation Electrician / Auto Electrician</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Diesel Mechanic</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Automotive Motor Mechanic</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Heavy Equipment Mechanic</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Wood Machinist</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Upholsterer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Goldsmith </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Diamond and Gemstone Setter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Earthmoving Plant Operator (General)</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Rigger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Instrument Mechanician</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Screen Printing Technician</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cs typeface="Calibri Light" panose="020F0302020204030204" pitchFamily="34" charset="0"/>
                        </a:rPr>
                        <a:t>Panelbeater</a:t>
                      </a:r>
                      <a:endParaRPr lang="en-Z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225418"/>
                  </a:ext>
                </a:extLst>
              </a:tr>
            </a:tbl>
          </a:graphicData>
        </a:graphic>
      </p:graphicFrame>
      <p:sp>
        <p:nvSpPr>
          <p:cNvPr id="34850" name="Title 2"/>
          <p:cNvSpPr>
            <a:spLocks noGrp="1"/>
          </p:cNvSpPr>
          <p:nvPr>
            <p:ph type="title"/>
          </p:nvPr>
        </p:nvSpPr>
        <p:spPr>
          <a:xfrm>
            <a:off x="480732" y="844000"/>
            <a:ext cx="8663268" cy="994172"/>
          </a:xfrm>
          <a:solidFill>
            <a:schemeClr val="bg1"/>
          </a:solidFill>
          <a:ln>
            <a:solidFill>
              <a:schemeClr val="bg1"/>
            </a:solidFill>
          </a:ln>
        </p:spPr>
        <p:txBody>
          <a:bodyPr/>
          <a:lstStyle/>
          <a:p>
            <a:r>
              <a:rPr lang="en-US" altLang="en-US" sz="2850" b="1" dirty="0"/>
              <a:t>Grouping of occupations by level of similarity</a:t>
            </a:r>
            <a:endParaRPr lang="en-ZA" altLang="en-US" sz="2850" b="1" dirty="0"/>
          </a:p>
        </p:txBody>
      </p:sp>
      <p:sp>
        <p:nvSpPr>
          <p:cNvPr id="2" name="Slide Number Placeholder 1">
            <a:extLst>
              <a:ext uri="{FF2B5EF4-FFF2-40B4-BE49-F238E27FC236}">
                <a16:creationId xmlns:a16="http://schemas.microsoft.com/office/drawing/2014/main" id="{4C0A94B6-1D2D-EE3A-9F03-15436DC9662C}"/>
              </a:ext>
            </a:extLst>
          </p:cNvPr>
          <p:cNvSpPr>
            <a:spLocks noGrp="1"/>
          </p:cNvSpPr>
          <p:nvPr>
            <p:ph type="sldNum" sz="quarter" idx="2"/>
          </p:nvPr>
        </p:nvSpPr>
        <p:spPr/>
        <p:txBody>
          <a:bodyPr/>
          <a:lstStyle/>
          <a:p>
            <a:fld id="{86CB4B4D-7CA3-9044-876B-883B54F8677D}" type="slidenum">
              <a:rPr lang="en-ZA" smtClean="0"/>
              <a:t>59</a:t>
            </a:fld>
            <a:endParaRPr lang="en-ZA"/>
          </a:p>
        </p:txBody>
      </p:sp>
    </p:spTree>
    <p:extLst>
      <p:ext uri="{BB962C8B-B14F-4D97-AF65-F5344CB8AC3E}">
        <p14:creationId xmlns:p14="http://schemas.microsoft.com/office/powerpoint/2010/main" val="1637212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0B68-4E94-40C2-A842-BA1259197FA1}"/>
              </a:ext>
            </a:extLst>
          </p:cNvPr>
          <p:cNvSpPr>
            <a:spLocks noGrp="1"/>
          </p:cNvSpPr>
          <p:nvPr>
            <p:ph type="title"/>
          </p:nvPr>
        </p:nvSpPr>
        <p:spPr>
          <a:xfrm>
            <a:off x="621102" y="1116807"/>
            <a:ext cx="7894248" cy="963238"/>
          </a:xfrm>
        </p:spPr>
        <p:txBody>
          <a:bodyPr>
            <a:noAutofit/>
          </a:bodyPr>
          <a:lstStyle/>
          <a:p>
            <a:pPr algn="ctr"/>
            <a:r>
              <a:rPr lang="en-US" sz="3000" dirty="0">
                <a:latin typeface="Abadi" panose="020B0604020104020204" pitchFamily="34" charset="0"/>
              </a:rPr>
              <a:t>SAPCO Alignment – Government Imperatives</a:t>
            </a:r>
            <a:endParaRPr lang="en-ZA" sz="3000" dirty="0">
              <a:latin typeface="Abadi" panose="020B0604020104020204" pitchFamily="34" charset="0"/>
            </a:endParaRPr>
          </a:p>
        </p:txBody>
      </p:sp>
      <p:sp>
        <p:nvSpPr>
          <p:cNvPr id="3" name="Rectangle: Rounded Corners 2">
            <a:extLst>
              <a:ext uri="{FF2B5EF4-FFF2-40B4-BE49-F238E27FC236}">
                <a16:creationId xmlns:a16="http://schemas.microsoft.com/office/drawing/2014/main" id="{2CFE48FE-9DB5-4996-B665-964B196FF952}"/>
              </a:ext>
            </a:extLst>
          </p:cNvPr>
          <p:cNvSpPr/>
          <p:nvPr/>
        </p:nvSpPr>
        <p:spPr>
          <a:xfrm>
            <a:off x="3236119" y="3150394"/>
            <a:ext cx="1964531" cy="82867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50" dirty="0"/>
              <a:t>SAPCO TVET Support Programs</a:t>
            </a:r>
            <a:endParaRPr lang="en-ZA" sz="1350" dirty="0"/>
          </a:p>
        </p:txBody>
      </p:sp>
      <p:sp>
        <p:nvSpPr>
          <p:cNvPr id="4" name="TextBox 3">
            <a:extLst>
              <a:ext uri="{FF2B5EF4-FFF2-40B4-BE49-F238E27FC236}">
                <a16:creationId xmlns:a16="http://schemas.microsoft.com/office/drawing/2014/main" id="{EE40BF97-644F-416A-90E1-600085B1CDFB}"/>
              </a:ext>
            </a:extLst>
          </p:cNvPr>
          <p:cNvSpPr txBox="1"/>
          <p:nvPr/>
        </p:nvSpPr>
        <p:spPr>
          <a:xfrm>
            <a:off x="550069" y="2178844"/>
            <a:ext cx="6222206" cy="300082"/>
          </a:xfrm>
          <a:prstGeom prst="rect">
            <a:avLst/>
          </a:prstGeom>
          <a:noFill/>
        </p:spPr>
        <p:txBody>
          <a:bodyPr wrap="square" rtlCol="0">
            <a:spAutoFit/>
          </a:bodyPr>
          <a:lstStyle/>
          <a:p>
            <a:r>
              <a:rPr lang="en-US" sz="1350" dirty="0">
                <a:latin typeface="Abadi" panose="020B0604020104020204" pitchFamily="34" charset="0"/>
              </a:rPr>
              <a:t>SAPCO’s g</a:t>
            </a:r>
            <a:r>
              <a:rPr lang="en-US" sz="1350" dirty="0">
                <a:latin typeface="Arial" panose="020B0604020202020204" pitchFamily="34" charset="0"/>
                <a:cs typeface="Arial" panose="020B0604020202020204" pitchFamily="34" charset="0"/>
              </a:rPr>
              <a:t>o</a:t>
            </a:r>
            <a:r>
              <a:rPr lang="en-US" sz="1350" dirty="0">
                <a:latin typeface="Abadi" panose="020B0604020104020204" pitchFamily="34" charset="0"/>
              </a:rPr>
              <a:t>vernment imperatives systems approach:</a:t>
            </a:r>
            <a:endParaRPr lang="en-ZA" sz="1350" dirty="0">
              <a:latin typeface="Abadi" panose="020B0604020104020204" pitchFamily="34" charset="0"/>
            </a:endParaRPr>
          </a:p>
        </p:txBody>
      </p:sp>
      <p:cxnSp>
        <p:nvCxnSpPr>
          <p:cNvPr id="8" name="Straight Arrow Connector 7">
            <a:extLst>
              <a:ext uri="{FF2B5EF4-FFF2-40B4-BE49-F238E27FC236}">
                <a16:creationId xmlns:a16="http://schemas.microsoft.com/office/drawing/2014/main" id="{23DB7543-33D1-4C78-B50A-3BCB2ADC2797}"/>
              </a:ext>
            </a:extLst>
          </p:cNvPr>
          <p:cNvCxnSpPr/>
          <p:nvPr/>
        </p:nvCxnSpPr>
        <p:spPr>
          <a:xfrm>
            <a:off x="5200650" y="3564731"/>
            <a:ext cx="192166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C840EE4B-6935-4E38-A56B-151B21B6CB2F}"/>
              </a:ext>
            </a:extLst>
          </p:cNvPr>
          <p:cNvCxnSpPr/>
          <p:nvPr/>
        </p:nvCxnSpPr>
        <p:spPr>
          <a:xfrm>
            <a:off x="1314450" y="3564731"/>
            <a:ext cx="192166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FA35B495-81B2-4584-8A54-1DCECACE3E94}"/>
              </a:ext>
            </a:extLst>
          </p:cNvPr>
          <p:cNvCxnSpPr/>
          <p:nvPr/>
        </p:nvCxnSpPr>
        <p:spPr>
          <a:xfrm>
            <a:off x="6422231" y="3564732"/>
            <a:ext cx="0" cy="136445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2A5C48DD-1559-4653-BB4D-36219EB08310}"/>
              </a:ext>
            </a:extLst>
          </p:cNvPr>
          <p:cNvCxnSpPr/>
          <p:nvPr/>
        </p:nvCxnSpPr>
        <p:spPr>
          <a:xfrm flipH="1">
            <a:off x="2571751" y="4929188"/>
            <a:ext cx="3850481"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BD6CD5C8-C10F-4D4E-94EA-052283B1AADA}"/>
              </a:ext>
            </a:extLst>
          </p:cNvPr>
          <p:cNvCxnSpPr>
            <a:cxnSpLocks/>
          </p:cNvCxnSpPr>
          <p:nvPr/>
        </p:nvCxnSpPr>
        <p:spPr>
          <a:xfrm flipV="1">
            <a:off x="2571750" y="3564732"/>
            <a:ext cx="0" cy="13644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Rectangle 22">
            <a:extLst>
              <a:ext uri="{FF2B5EF4-FFF2-40B4-BE49-F238E27FC236}">
                <a16:creationId xmlns:a16="http://schemas.microsoft.com/office/drawing/2014/main" id="{B2E45690-D619-421B-ABFD-5630EE320C5E}"/>
              </a:ext>
            </a:extLst>
          </p:cNvPr>
          <p:cNvSpPr/>
          <p:nvPr/>
        </p:nvSpPr>
        <p:spPr>
          <a:xfrm>
            <a:off x="314328" y="2678907"/>
            <a:ext cx="1035841" cy="24074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1350" dirty="0">
                <a:latin typeface="Arial" panose="020B0604020202020204" pitchFamily="34" charset="0"/>
                <a:cs typeface="Arial" panose="020B0604020202020204" pitchFamily="34" charset="0"/>
              </a:rPr>
              <a:t>-NDP</a:t>
            </a:r>
          </a:p>
          <a:p>
            <a:pPr>
              <a:lnSpc>
                <a:spcPct val="150000"/>
              </a:lnSpc>
            </a:pPr>
            <a:r>
              <a:rPr lang="en-US" sz="1350" dirty="0">
                <a:latin typeface="Arial" panose="020B0604020202020204" pitchFamily="34" charset="0"/>
                <a:cs typeface="Arial" panose="020B0604020202020204" pitchFamily="34" charset="0"/>
              </a:rPr>
              <a:t>-NSDP</a:t>
            </a:r>
          </a:p>
          <a:p>
            <a:pPr>
              <a:lnSpc>
                <a:spcPct val="150000"/>
              </a:lnSpc>
            </a:pPr>
            <a:r>
              <a:rPr lang="en-US" sz="1350" dirty="0">
                <a:latin typeface="Arial" panose="020B0604020202020204" pitchFamily="34" charset="0"/>
                <a:cs typeface="Arial" panose="020B0604020202020204" pitchFamily="34" charset="0"/>
              </a:rPr>
              <a:t>-DHET Strategy</a:t>
            </a:r>
          </a:p>
          <a:p>
            <a:pPr>
              <a:lnSpc>
                <a:spcPct val="150000"/>
              </a:lnSpc>
            </a:pPr>
            <a:r>
              <a:rPr lang="en-US" sz="1350" dirty="0">
                <a:latin typeface="Arial" panose="020B0604020202020204" pitchFamily="34" charset="0"/>
                <a:cs typeface="Arial" panose="020B0604020202020204" pitchFamily="34" charset="0"/>
              </a:rPr>
              <a:t>- SETAs Strategy Plan</a:t>
            </a:r>
            <a:endParaRPr lang="en-ZA" sz="135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CE03FEB-5759-4025-AD6B-C9CE0CA398D2}"/>
              </a:ext>
            </a:extLst>
          </p:cNvPr>
          <p:cNvSpPr/>
          <p:nvPr/>
        </p:nvSpPr>
        <p:spPr>
          <a:xfrm>
            <a:off x="7108031" y="2775347"/>
            <a:ext cx="1035841" cy="24074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1350" dirty="0">
                <a:latin typeface="Abadi" panose="020B0604020104020204" pitchFamily="34" charset="0"/>
              </a:rPr>
              <a:t>-ERRP</a:t>
            </a:r>
          </a:p>
          <a:p>
            <a:pPr>
              <a:lnSpc>
                <a:spcPct val="150000"/>
              </a:lnSpc>
            </a:pPr>
            <a:r>
              <a:rPr lang="en-US" sz="1350" dirty="0">
                <a:latin typeface="Abadi" panose="020B0604020104020204" pitchFamily="34" charset="0"/>
              </a:rPr>
              <a:t>- PYEI</a:t>
            </a:r>
          </a:p>
          <a:p>
            <a:pPr>
              <a:lnSpc>
                <a:spcPct val="150000"/>
              </a:lnSpc>
            </a:pPr>
            <a:r>
              <a:rPr lang="en-US" sz="1350" dirty="0">
                <a:latin typeface="Abadi" panose="020B0604020104020204" pitchFamily="34" charset="0"/>
              </a:rPr>
              <a:t>-Industry demand (Social compact)</a:t>
            </a:r>
            <a:endParaRPr lang="en-ZA" sz="1350" dirty="0">
              <a:latin typeface="Abadi" panose="020B0604020104020204" pitchFamily="34" charset="0"/>
            </a:endParaRPr>
          </a:p>
        </p:txBody>
      </p:sp>
      <p:sp>
        <p:nvSpPr>
          <p:cNvPr id="26" name="TextBox 25">
            <a:extLst>
              <a:ext uri="{FF2B5EF4-FFF2-40B4-BE49-F238E27FC236}">
                <a16:creationId xmlns:a16="http://schemas.microsoft.com/office/drawing/2014/main" id="{33EA0D55-A72B-4D93-8F95-0B615160C175}"/>
              </a:ext>
            </a:extLst>
          </p:cNvPr>
          <p:cNvSpPr txBox="1"/>
          <p:nvPr/>
        </p:nvSpPr>
        <p:spPr>
          <a:xfrm>
            <a:off x="3589738" y="4662905"/>
            <a:ext cx="1964524" cy="507831"/>
          </a:xfrm>
          <a:prstGeom prst="rect">
            <a:avLst/>
          </a:prstGeom>
          <a:noFill/>
        </p:spPr>
        <p:txBody>
          <a:bodyPr wrap="square" rtlCol="0">
            <a:spAutoFit/>
          </a:bodyPr>
          <a:lstStyle/>
          <a:p>
            <a:pPr algn="ctr"/>
            <a:r>
              <a:rPr lang="en-US" sz="1350" dirty="0"/>
              <a:t>TVET Support outcome assessment</a:t>
            </a:r>
            <a:endParaRPr lang="en-ZA" sz="1350" dirty="0"/>
          </a:p>
        </p:txBody>
      </p:sp>
      <p:pic>
        <p:nvPicPr>
          <p:cNvPr id="27" name="Picture 26" descr="Logo, company name&#10;&#10;Description automatically generated">
            <a:extLst>
              <a:ext uri="{FF2B5EF4-FFF2-40B4-BE49-F238E27FC236}">
                <a16:creationId xmlns:a16="http://schemas.microsoft.com/office/drawing/2014/main" id="{9BDFA1A6-92D8-4E1D-AA58-8E74C5782C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57892" y="5243512"/>
            <a:ext cx="1105229" cy="757238"/>
          </a:xfrm>
          <a:prstGeom prst="rect">
            <a:avLst/>
          </a:prstGeom>
        </p:spPr>
      </p:pic>
    </p:spTree>
    <p:extLst>
      <p:ext uri="{BB962C8B-B14F-4D97-AF65-F5344CB8AC3E}">
        <p14:creationId xmlns:p14="http://schemas.microsoft.com/office/powerpoint/2010/main" val="358219413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28650" y="1706879"/>
          <a:ext cx="7689299" cy="3931026"/>
        </p:xfrm>
        <a:graphic>
          <a:graphicData uri="http://schemas.openxmlformats.org/drawingml/2006/table">
            <a:tbl>
              <a:tblPr firstRow="1" bandRow="1">
                <a:tableStyleId>{5C22544A-7EE6-4342-B048-85BDC9FD1C3A}</a:tableStyleId>
              </a:tblPr>
              <a:tblGrid>
                <a:gridCol w="486531">
                  <a:extLst>
                    <a:ext uri="{9D8B030D-6E8A-4147-A177-3AD203B41FA5}">
                      <a16:colId xmlns:a16="http://schemas.microsoft.com/office/drawing/2014/main" val="1639558019"/>
                    </a:ext>
                  </a:extLst>
                </a:gridCol>
                <a:gridCol w="2823993">
                  <a:extLst>
                    <a:ext uri="{9D8B030D-6E8A-4147-A177-3AD203B41FA5}">
                      <a16:colId xmlns:a16="http://schemas.microsoft.com/office/drawing/2014/main" val="3426538047"/>
                    </a:ext>
                  </a:extLst>
                </a:gridCol>
                <a:gridCol w="3035528">
                  <a:extLst>
                    <a:ext uri="{9D8B030D-6E8A-4147-A177-3AD203B41FA5}">
                      <a16:colId xmlns:a16="http://schemas.microsoft.com/office/drawing/2014/main" val="2136570221"/>
                    </a:ext>
                  </a:extLst>
                </a:gridCol>
                <a:gridCol w="1343247">
                  <a:extLst>
                    <a:ext uri="{9D8B030D-6E8A-4147-A177-3AD203B41FA5}">
                      <a16:colId xmlns:a16="http://schemas.microsoft.com/office/drawing/2014/main" val="2871006754"/>
                    </a:ext>
                  </a:extLst>
                </a:gridCol>
              </a:tblGrid>
              <a:tr h="274090">
                <a:tc>
                  <a:txBody>
                    <a:bodyPr/>
                    <a:lstStyle/>
                    <a:p>
                      <a:pPr algn="l"/>
                      <a:r>
                        <a:rPr lang="en-ZA" sz="1100" dirty="0"/>
                        <a:t>No.</a:t>
                      </a:r>
                    </a:p>
                  </a:txBody>
                  <a:tcPr marL="68580" marR="68580" marT="34290" marB="34290"/>
                </a:tc>
                <a:tc>
                  <a:txBody>
                    <a:bodyPr/>
                    <a:lstStyle/>
                    <a:p>
                      <a:pPr algn="l"/>
                      <a:r>
                        <a:rPr lang="en-ZA" sz="1100" dirty="0"/>
                        <a:t>Programme</a:t>
                      </a:r>
                    </a:p>
                  </a:txBody>
                  <a:tcPr marL="68580" marR="68580" marT="34290" marB="34290"/>
                </a:tc>
                <a:tc>
                  <a:txBody>
                    <a:bodyPr/>
                    <a:lstStyle/>
                    <a:p>
                      <a:pPr algn="l"/>
                      <a:r>
                        <a:rPr lang="en-ZA" sz="1100" dirty="0"/>
                        <a:t>Entry Requirements</a:t>
                      </a:r>
                    </a:p>
                  </a:txBody>
                  <a:tcPr marL="68580" marR="68580" marT="34290" marB="34290"/>
                </a:tc>
                <a:tc>
                  <a:txBody>
                    <a:bodyPr/>
                    <a:lstStyle/>
                    <a:p>
                      <a:pPr algn="l"/>
                      <a:r>
                        <a:rPr lang="en-ZA" sz="1200" dirty="0"/>
                        <a:t>Number/Year</a:t>
                      </a:r>
                    </a:p>
                  </a:txBody>
                  <a:tcPr marL="68580" marR="68580" marT="34290" marB="34290"/>
                </a:tc>
                <a:extLst>
                  <a:ext uri="{0D108BD9-81ED-4DB2-BD59-A6C34878D82A}">
                    <a16:rowId xmlns:a16="http://schemas.microsoft.com/office/drawing/2014/main" val="948674770"/>
                  </a:ext>
                </a:extLst>
              </a:tr>
              <a:tr h="274090">
                <a:tc>
                  <a:txBody>
                    <a:bodyPr/>
                    <a:lstStyle/>
                    <a:p>
                      <a:r>
                        <a:rPr lang="en-ZA" sz="1100" dirty="0"/>
                        <a:t>1.</a:t>
                      </a:r>
                    </a:p>
                  </a:txBody>
                  <a:tcPr marL="68580" marR="68580" marT="34290" marB="34290"/>
                </a:tc>
                <a:tc>
                  <a:txBody>
                    <a:bodyPr/>
                    <a:lstStyle/>
                    <a:p>
                      <a:r>
                        <a:rPr lang="en-ZA" sz="1100" dirty="0"/>
                        <a:t>OC: Hairdresser</a:t>
                      </a:r>
                    </a:p>
                  </a:txBody>
                  <a:tcPr marL="68580" marR="68580" marT="34290" marB="34290"/>
                </a:tc>
                <a:tc>
                  <a:txBody>
                    <a:bodyPr/>
                    <a:lstStyle/>
                    <a:p>
                      <a:r>
                        <a:rPr lang="en-ZA" sz="1100" dirty="0"/>
                        <a:t>Grade10</a:t>
                      </a:r>
                      <a:r>
                        <a:rPr lang="en-ZA" sz="1100" baseline="0" dirty="0"/>
                        <a:t>, </a:t>
                      </a:r>
                      <a:r>
                        <a:rPr lang="en-ZA" sz="1100" dirty="0"/>
                        <a:t>NQF L2 or equivalent</a:t>
                      </a:r>
                    </a:p>
                  </a:txBody>
                  <a:tcPr marL="68580" marR="68580" marT="34290" marB="34290"/>
                </a:tc>
                <a:tc>
                  <a:txBody>
                    <a:bodyPr/>
                    <a:lstStyle/>
                    <a:p>
                      <a:pPr algn="ctr"/>
                      <a:r>
                        <a:rPr lang="en-ZA" sz="1100" dirty="0"/>
                        <a:t>60</a:t>
                      </a:r>
                    </a:p>
                  </a:txBody>
                  <a:tcPr marL="68580" marR="68580" marT="34290" marB="34290"/>
                </a:tc>
                <a:extLst>
                  <a:ext uri="{0D108BD9-81ED-4DB2-BD59-A6C34878D82A}">
                    <a16:rowId xmlns:a16="http://schemas.microsoft.com/office/drawing/2014/main" val="4236169010"/>
                  </a:ext>
                </a:extLst>
              </a:tr>
              <a:tr h="274090">
                <a:tc>
                  <a:txBody>
                    <a:bodyPr/>
                    <a:lstStyle/>
                    <a:p>
                      <a:r>
                        <a:rPr lang="en-ZA" sz="1100" dirty="0"/>
                        <a:t>2.</a:t>
                      </a:r>
                    </a:p>
                  </a:txBody>
                  <a:tcPr marL="68580" marR="68580" marT="34290" marB="34290"/>
                </a:tc>
                <a:tc>
                  <a:txBody>
                    <a:bodyPr/>
                    <a:lstStyle/>
                    <a:p>
                      <a:r>
                        <a:rPr lang="en-ZA" sz="1100" dirty="0"/>
                        <a:t>OC: Goldsmith </a:t>
                      </a:r>
                    </a:p>
                  </a:txBody>
                  <a:tcPr marL="68580" marR="68580" marT="34290" marB="34290"/>
                </a:tc>
                <a:tc>
                  <a:txBody>
                    <a:bodyPr/>
                    <a:lstStyle/>
                    <a:p>
                      <a:r>
                        <a:rPr lang="en-US" sz="1100" dirty="0"/>
                        <a:t>NQF Level 4 qualification</a:t>
                      </a:r>
                      <a:endParaRPr lang="en-ZA" sz="1100" dirty="0"/>
                    </a:p>
                  </a:txBody>
                  <a:tcPr marL="68580" marR="68580" marT="34290" marB="34290"/>
                </a:tc>
                <a:tc>
                  <a:txBody>
                    <a:bodyPr/>
                    <a:lstStyle/>
                    <a:p>
                      <a:pPr algn="ctr"/>
                      <a:r>
                        <a:rPr lang="en-ZA" sz="1100" dirty="0"/>
                        <a:t>15</a:t>
                      </a:r>
                    </a:p>
                  </a:txBody>
                  <a:tcPr marL="68580" marR="68580" marT="34290" marB="34290"/>
                </a:tc>
                <a:extLst>
                  <a:ext uri="{0D108BD9-81ED-4DB2-BD59-A6C34878D82A}">
                    <a16:rowId xmlns:a16="http://schemas.microsoft.com/office/drawing/2014/main" val="2720321017"/>
                  </a:ext>
                </a:extLst>
              </a:tr>
              <a:tr h="274090">
                <a:tc>
                  <a:txBody>
                    <a:bodyPr/>
                    <a:lstStyle/>
                    <a:p>
                      <a:r>
                        <a:rPr lang="en-ZA" sz="1100" dirty="0"/>
                        <a:t>3.</a:t>
                      </a:r>
                    </a:p>
                  </a:txBody>
                  <a:tcPr marL="68580" marR="68580" marT="34290" marB="34290"/>
                </a:tc>
                <a:tc>
                  <a:txBody>
                    <a:bodyPr/>
                    <a:lstStyle/>
                    <a:p>
                      <a:r>
                        <a:rPr lang="en-ZA" sz="1100" dirty="0"/>
                        <a:t>OC: Bricklayer</a:t>
                      </a:r>
                    </a:p>
                  </a:txBody>
                  <a:tcPr marL="68580" marR="68580" marT="34290" marB="34290"/>
                </a:tc>
                <a:tc>
                  <a:txBody>
                    <a:bodyPr/>
                    <a:lstStyle/>
                    <a:p>
                      <a:r>
                        <a:rPr lang="en-ZA" sz="1100" dirty="0"/>
                        <a:t>NQF Level 3 qualification</a:t>
                      </a:r>
                    </a:p>
                  </a:txBody>
                  <a:tcPr marL="68580" marR="68580" marT="34290" marB="34290"/>
                </a:tc>
                <a:tc>
                  <a:txBody>
                    <a:bodyPr/>
                    <a:lstStyle/>
                    <a:p>
                      <a:pPr algn="ctr"/>
                      <a:r>
                        <a:rPr lang="en-ZA" sz="1100" dirty="0"/>
                        <a:t>60</a:t>
                      </a:r>
                    </a:p>
                  </a:txBody>
                  <a:tcPr marL="68580" marR="68580" marT="34290" marB="34290"/>
                </a:tc>
                <a:extLst>
                  <a:ext uri="{0D108BD9-81ED-4DB2-BD59-A6C34878D82A}">
                    <a16:rowId xmlns:a16="http://schemas.microsoft.com/office/drawing/2014/main" val="3189216992"/>
                  </a:ext>
                </a:extLst>
              </a:tr>
              <a:tr h="274090">
                <a:tc>
                  <a:txBody>
                    <a:bodyPr/>
                    <a:lstStyle/>
                    <a:p>
                      <a:r>
                        <a:rPr lang="en-ZA" sz="1100" dirty="0"/>
                        <a:t>4.</a:t>
                      </a:r>
                    </a:p>
                  </a:txBody>
                  <a:tcPr marL="68580" marR="68580" marT="34290" marB="34290"/>
                </a:tc>
                <a:tc>
                  <a:txBody>
                    <a:bodyPr/>
                    <a:lstStyle/>
                    <a:p>
                      <a:r>
                        <a:rPr lang="en-ZA" sz="1100" dirty="0"/>
                        <a:t>OC:</a:t>
                      </a:r>
                      <a:r>
                        <a:rPr lang="en-ZA" sz="1100" baseline="0" dirty="0"/>
                        <a:t> Carpenter</a:t>
                      </a:r>
                      <a:endParaRPr lang="en-ZA" sz="1100" dirty="0"/>
                    </a:p>
                  </a:txBody>
                  <a:tcPr marL="68580" marR="68580" marT="34290" marB="34290"/>
                </a:tc>
                <a:tc>
                  <a:txBody>
                    <a:bodyPr/>
                    <a:lstStyle/>
                    <a:p>
                      <a:r>
                        <a:rPr lang="en-ZA" sz="1100" dirty="0"/>
                        <a:t>NQF Level 3 qualification</a:t>
                      </a:r>
                    </a:p>
                  </a:txBody>
                  <a:tcPr marL="68580" marR="68580" marT="34290" marB="34290"/>
                </a:tc>
                <a:tc>
                  <a:txBody>
                    <a:bodyPr/>
                    <a:lstStyle/>
                    <a:p>
                      <a:pPr algn="ctr"/>
                      <a:r>
                        <a:rPr lang="en-ZA" sz="1100" dirty="0"/>
                        <a:t>30</a:t>
                      </a:r>
                    </a:p>
                  </a:txBody>
                  <a:tcPr marL="68580" marR="68580" marT="34290" marB="34290"/>
                </a:tc>
                <a:extLst>
                  <a:ext uri="{0D108BD9-81ED-4DB2-BD59-A6C34878D82A}">
                    <a16:rowId xmlns:a16="http://schemas.microsoft.com/office/drawing/2014/main" val="3127327352"/>
                  </a:ext>
                </a:extLst>
              </a:tr>
              <a:tr h="274090">
                <a:tc>
                  <a:txBody>
                    <a:bodyPr/>
                    <a:lstStyle/>
                    <a:p>
                      <a:r>
                        <a:rPr lang="en-ZA" sz="1100" dirty="0"/>
                        <a:t>5.</a:t>
                      </a:r>
                    </a:p>
                  </a:txBody>
                  <a:tcPr marL="68580" marR="68580" marT="34290" marB="34290"/>
                </a:tc>
                <a:tc>
                  <a:txBody>
                    <a:bodyPr/>
                    <a:lstStyle/>
                    <a:p>
                      <a:r>
                        <a:rPr lang="en-ZA" sz="1100" dirty="0"/>
                        <a:t>OC: Plumber</a:t>
                      </a:r>
                    </a:p>
                  </a:txBody>
                  <a:tcPr marL="68580" marR="68580" marT="34290" marB="34290"/>
                </a:tc>
                <a:tc>
                  <a:txBody>
                    <a:bodyPr/>
                    <a:lstStyle/>
                    <a:p>
                      <a:r>
                        <a:rPr lang="en-ZA" sz="1100" dirty="0"/>
                        <a:t>NQF Level 3 qualification</a:t>
                      </a:r>
                    </a:p>
                  </a:txBody>
                  <a:tcPr marL="68580" marR="68580" marT="34290" marB="34290"/>
                </a:tc>
                <a:tc>
                  <a:txBody>
                    <a:bodyPr/>
                    <a:lstStyle/>
                    <a:p>
                      <a:pPr algn="ctr"/>
                      <a:r>
                        <a:rPr lang="en-ZA" sz="1100" dirty="0"/>
                        <a:t>30</a:t>
                      </a:r>
                    </a:p>
                  </a:txBody>
                  <a:tcPr marL="68580" marR="68580" marT="34290" marB="34290"/>
                </a:tc>
                <a:extLst>
                  <a:ext uri="{0D108BD9-81ED-4DB2-BD59-A6C34878D82A}">
                    <a16:rowId xmlns:a16="http://schemas.microsoft.com/office/drawing/2014/main" val="802741948"/>
                  </a:ext>
                </a:extLst>
              </a:tr>
              <a:tr h="454412">
                <a:tc>
                  <a:txBody>
                    <a:bodyPr/>
                    <a:lstStyle/>
                    <a:p>
                      <a:r>
                        <a:rPr lang="en-ZA" sz="1100" dirty="0"/>
                        <a:t>6.</a:t>
                      </a:r>
                    </a:p>
                  </a:txBody>
                  <a:tcPr marL="68580" marR="68580" marT="34290" marB="34290"/>
                </a:tc>
                <a:tc>
                  <a:txBody>
                    <a:bodyPr/>
                    <a:lstStyle/>
                    <a:p>
                      <a:r>
                        <a:rPr lang="en-ZA" sz="1100" dirty="0"/>
                        <a:t>OC: Hot Water System Installer (Heat Pump Installer)</a:t>
                      </a:r>
                    </a:p>
                  </a:txBody>
                  <a:tcPr marL="68580" marR="68580" marT="34290" marB="34290"/>
                </a:tc>
                <a:tc>
                  <a:txBody>
                    <a:bodyPr/>
                    <a:lstStyle/>
                    <a:p>
                      <a:r>
                        <a:rPr lang="en-US" sz="1100" dirty="0"/>
                        <a:t>NQF Level 3 with Mathematics</a:t>
                      </a:r>
                      <a:endParaRPr lang="en-ZA" sz="1100" dirty="0"/>
                    </a:p>
                  </a:txBody>
                  <a:tcPr marL="68580" marR="68580" marT="34290" marB="34290"/>
                </a:tc>
                <a:tc>
                  <a:txBody>
                    <a:bodyPr/>
                    <a:lstStyle/>
                    <a:p>
                      <a:pPr algn="ctr"/>
                      <a:r>
                        <a:rPr lang="en-ZA" sz="1100" dirty="0"/>
                        <a:t>15</a:t>
                      </a:r>
                    </a:p>
                  </a:txBody>
                  <a:tcPr marL="68580" marR="68580" marT="34290" marB="34290"/>
                </a:tc>
                <a:extLst>
                  <a:ext uri="{0D108BD9-81ED-4DB2-BD59-A6C34878D82A}">
                    <a16:rowId xmlns:a16="http://schemas.microsoft.com/office/drawing/2014/main" val="2814535558"/>
                  </a:ext>
                </a:extLst>
              </a:tr>
              <a:tr h="649160">
                <a:tc>
                  <a:txBody>
                    <a:bodyPr/>
                    <a:lstStyle/>
                    <a:p>
                      <a:r>
                        <a:rPr lang="en-ZA" sz="1100" dirty="0"/>
                        <a:t>7.</a:t>
                      </a:r>
                    </a:p>
                  </a:txBody>
                  <a:tcPr marL="68580" marR="68580" marT="34290" marB="34290"/>
                </a:tc>
                <a:tc>
                  <a:txBody>
                    <a:bodyPr/>
                    <a:lstStyle/>
                    <a:p>
                      <a:r>
                        <a:rPr lang="en-ZA" sz="1100" dirty="0"/>
                        <a:t>OC: Hot Water System Installer (Solar Water Installer)</a:t>
                      </a:r>
                    </a:p>
                  </a:txBody>
                  <a:tcPr marL="68580" marR="68580" marT="34290" marB="34290"/>
                </a:tc>
                <a:tc>
                  <a:txBody>
                    <a:bodyPr/>
                    <a:lstStyle/>
                    <a:p>
                      <a:r>
                        <a:rPr lang="en-US" sz="1100" dirty="0"/>
                        <a:t>NQF Level 3 with Mathematics</a:t>
                      </a:r>
                      <a:endParaRPr lang="en-ZA" sz="1100" dirty="0"/>
                    </a:p>
                  </a:txBody>
                  <a:tcPr marL="68580" marR="68580" marT="34290" marB="34290"/>
                </a:tc>
                <a:tc>
                  <a:txBody>
                    <a:bodyPr/>
                    <a:lstStyle/>
                    <a:p>
                      <a:pPr algn="ctr"/>
                      <a:r>
                        <a:rPr lang="en-ZA" sz="1100" dirty="0"/>
                        <a:t>15</a:t>
                      </a:r>
                    </a:p>
                  </a:txBody>
                  <a:tcPr marL="68580" marR="68580" marT="34290" marB="34290"/>
                </a:tc>
                <a:extLst>
                  <a:ext uri="{0D108BD9-81ED-4DB2-BD59-A6C34878D82A}">
                    <a16:rowId xmlns:a16="http://schemas.microsoft.com/office/drawing/2014/main" val="1119817414"/>
                  </a:ext>
                </a:extLst>
              </a:tr>
              <a:tr h="274090">
                <a:tc>
                  <a:txBody>
                    <a:bodyPr/>
                    <a:lstStyle/>
                    <a:p>
                      <a:r>
                        <a:rPr lang="en-ZA" sz="1100" dirty="0"/>
                        <a:t>8.</a:t>
                      </a:r>
                    </a:p>
                  </a:txBody>
                  <a:tcPr marL="68580" marR="68580" marT="34290" marB="34290"/>
                </a:tc>
                <a:tc>
                  <a:txBody>
                    <a:bodyPr/>
                    <a:lstStyle/>
                    <a:p>
                      <a:r>
                        <a:rPr lang="en-ZA" sz="1100" dirty="0"/>
                        <a:t>OC: Painter</a:t>
                      </a:r>
                    </a:p>
                  </a:txBody>
                  <a:tcPr marL="68580" marR="68580" marT="34290" marB="34290"/>
                </a:tc>
                <a:tc>
                  <a:txBody>
                    <a:bodyPr/>
                    <a:lstStyle/>
                    <a:p>
                      <a:r>
                        <a:rPr lang="en-US" sz="1100" dirty="0"/>
                        <a:t>NQF Level 1 with Mathematics</a:t>
                      </a:r>
                      <a:endParaRPr lang="en-ZA" sz="1100" dirty="0"/>
                    </a:p>
                  </a:txBody>
                  <a:tcPr marL="68580" marR="68580" marT="34290" marB="34290"/>
                </a:tc>
                <a:tc>
                  <a:txBody>
                    <a:bodyPr/>
                    <a:lstStyle/>
                    <a:p>
                      <a:pPr algn="ctr"/>
                      <a:r>
                        <a:rPr lang="en-ZA" sz="1100" dirty="0"/>
                        <a:t>30</a:t>
                      </a:r>
                    </a:p>
                  </a:txBody>
                  <a:tcPr marL="68580" marR="68580" marT="34290" marB="34290"/>
                </a:tc>
                <a:extLst>
                  <a:ext uri="{0D108BD9-81ED-4DB2-BD59-A6C34878D82A}">
                    <a16:rowId xmlns:a16="http://schemas.microsoft.com/office/drawing/2014/main" val="3715722903"/>
                  </a:ext>
                </a:extLst>
              </a:tr>
              <a:tr h="454412">
                <a:tc>
                  <a:txBody>
                    <a:bodyPr/>
                    <a:lstStyle/>
                    <a:p>
                      <a:r>
                        <a:rPr lang="en-ZA" sz="1100" dirty="0"/>
                        <a:t>9.</a:t>
                      </a:r>
                    </a:p>
                  </a:txBody>
                  <a:tcPr marL="68580" marR="68580" marT="34290" marB="34290"/>
                </a:tc>
                <a:tc>
                  <a:txBody>
                    <a:bodyPr/>
                    <a:lstStyle/>
                    <a:p>
                      <a:r>
                        <a:rPr lang="en-ZA" sz="1100" dirty="0"/>
                        <a:t>OC: Electrician</a:t>
                      </a:r>
                    </a:p>
                  </a:txBody>
                  <a:tcPr marL="68580" marR="68580" marT="34290" marB="34290"/>
                </a:tc>
                <a:tc>
                  <a:txBody>
                    <a:bodyPr/>
                    <a:lstStyle/>
                    <a:p>
                      <a:r>
                        <a:rPr lang="en-US" sz="1100" dirty="0"/>
                        <a:t>NQF Level 1 qualification with Mathematics and Science</a:t>
                      </a:r>
                      <a:endParaRPr lang="en-ZA" sz="1100" dirty="0"/>
                    </a:p>
                  </a:txBody>
                  <a:tcPr marL="68580" marR="68580" marT="34290" marB="34290"/>
                </a:tc>
                <a:tc>
                  <a:txBody>
                    <a:bodyPr/>
                    <a:lstStyle/>
                    <a:p>
                      <a:pPr algn="ctr"/>
                      <a:r>
                        <a:rPr lang="en-ZA" sz="1100" dirty="0"/>
                        <a:t>60</a:t>
                      </a:r>
                    </a:p>
                  </a:txBody>
                  <a:tcPr marL="68580" marR="68580" marT="34290" marB="34290"/>
                </a:tc>
                <a:extLst>
                  <a:ext uri="{0D108BD9-81ED-4DB2-BD59-A6C34878D82A}">
                    <a16:rowId xmlns:a16="http://schemas.microsoft.com/office/drawing/2014/main" val="3060201648"/>
                  </a:ext>
                </a:extLst>
              </a:tr>
              <a:tr h="454412">
                <a:tc>
                  <a:txBody>
                    <a:bodyPr/>
                    <a:lstStyle/>
                    <a:p>
                      <a:r>
                        <a:rPr lang="en-ZA" sz="1100" dirty="0"/>
                        <a:t>10.</a:t>
                      </a:r>
                    </a:p>
                  </a:txBody>
                  <a:tcPr marL="68580" marR="68580" marT="34290" marB="34290"/>
                </a:tc>
                <a:tc>
                  <a:txBody>
                    <a:bodyPr/>
                    <a:lstStyle/>
                    <a:p>
                      <a:r>
                        <a:rPr lang="en-ZA" sz="1100" dirty="0"/>
                        <a:t>OC: Solar Photovoltaic Service Technician</a:t>
                      </a:r>
                    </a:p>
                  </a:txBody>
                  <a:tcPr marL="68580" marR="68580" marT="34290" marB="34290"/>
                </a:tc>
                <a:tc>
                  <a:txBody>
                    <a:bodyPr/>
                    <a:lstStyle/>
                    <a:p>
                      <a:r>
                        <a:rPr lang="en-US" sz="1100" dirty="0"/>
                        <a:t>NQF Level 4 qualification with mathematics</a:t>
                      </a:r>
                      <a:endParaRPr lang="en-ZA" sz="1100" dirty="0"/>
                    </a:p>
                  </a:txBody>
                  <a:tcPr marL="68580" marR="68580" marT="34290" marB="34290"/>
                </a:tc>
                <a:tc>
                  <a:txBody>
                    <a:bodyPr/>
                    <a:lstStyle/>
                    <a:p>
                      <a:pPr algn="ctr"/>
                      <a:r>
                        <a:rPr lang="en-ZA" sz="1100" dirty="0"/>
                        <a:t>15</a:t>
                      </a:r>
                    </a:p>
                  </a:txBody>
                  <a:tcPr marL="68580" marR="68580" marT="34290" marB="34290"/>
                </a:tc>
                <a:extLst>
                  <a:ext uri="{0D108BD9-81ED-4DB2-BD59-A6C34878D82A}">
                    <a16:rowId xmlns:a16="http://schemas.microsoft.com/office/drawing/2014/main" val="1845007975"/>
                  </a:ext>
                </a:extLst>
              </a:tr>
            </a:tbl>
          </a:graphicData>
        </a:graphic>
      </p:graphicFrame>
      <p:sp>
        <p:nvSpPr>
          <p:cNvPr id="3" name="Title 2"/>
          <p:cNvSpPr>
            <a:spLocks noGrp="1"/>
          </p:cNvSpPr>
          <p:nvPr>
            <p:ph type="title"/>
          </p:nvPr>
        </p:nvSpPr>
        <p:spPr>
          <a:xfrm>
            <a:off x="437029" y="857251"/>
            <a:ext cx="8673353" cy="742949"/>
          </a:xfrm>
          <a:solidFill>
            <a:schemeClr val="bg1"/>
          </a:solidFill>
          <a:ln>
            <a:solidFill>
              <a:schemeClr val="bg1"/>
            </a:solidFill>
          </a:ln>
        </p:spPr>
        <p:txBody>
          <a:bodyPr/>
          <a:lstStyle/>
          <a:p>
            <a:pPr algn="ctr"/>
            <a:r>
              <a:rPr lang="en-ZA" sz="2400" b="1" dirty="0"/>
              <a:t>Occupational Certificates (OC) – New Apprenticeship</a:t>
            </a:r>
          </a:p>
        </p:txBody>
      </p:sp>
      <p:sp>
        <p:nvSpPr>
          <p:cNvPr id="2" name="Slide Number Placeholder 1">
            <a:extLst>
              <a:ext uri="{FF2B5EF4-FFF2-40B4-BE49-F238E27FC236}">
                <a16:creationId xmlns:a16="http://schemas.microsoft.com/office/drawing/2014/main" id="{8461E43F-2E87-AED3-8110-29A21A1BA3FB}"/>
              </a:ext>
            </a:extLst>
          </p:cNvPr>
          <p:cNvSpPr>
            <a:spLocks noGrp="1"/>
          </p:cNvSpPr>
          <p:nvPr>
            <p:ph type="sldNum" sz="quarter" idx="2"/>
          </p:nvPr>
        </p:nvSpPr>
        <p:spPr/>
        <p:txBody>
          <a:bodyPr/>
          <a:lstStyle/>
          <a:p>
            <a:fld id="{86CB4B4D-7CA3-9044-876B-883B54F8677D}" type="slidenum">
              <a:rPr lang="en-ZA" smtClean="0"/>
              <a:t>60</a:t>
            </a:fld>
            <a:endParaRPr lang="en-ZA"/>
          </a:p>
        </p:txBody>
      </p:sp>
    </p:spTree>
    <p:extLst>
      <p:ext uri="{BB962C8B-B14F-4D97-AF65-F5344CB8AC3E}">
        <p14:creationId xmlns:p14="http://schemas.microsoft.com/office/powerpoint/2010/main" val="439070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25287" y="2047315"/>
          <a:ext cx="7582225" cy="998220"/>
        </p:xfrm>
        <a:graphic>
          <a:graphicData uri="http://schemas.openxmlformats.org/drawingml/2006/table">
            <a:tbl>
              <a:tblPr firstRow="1" bandRow="1">
                <a:tableStyleId>{5C22544A-7EE6-4342-B048-85BDC9FD1C3A}</a:tableStyleId>
              </a:tblPr>
              <a:tblGrid>
                <a:gridCol w="414616">
                  <a:extLst>
                    <a:ext uri="{9D8B030D-6E8A-4147-A177-3AD203B41FA5}">
                      <a16:colId xmlns:a16="http://schemas.microsoft.com/office/drawing/2014/main" val="1639558019"/>
                    </a:ext>
                  </a:extLst>
                </a:gridCol>
                <a:gridCol w="2362530">
                  <a:extLst>
                    <a:ext uri="{9D8B030D-6E8A-4147-A177-3AD203B41FA5}">
                      <a16:colId xmlns:a16="http://schemas.microsoft.com/office/drawing/2014/main" val="3426538047"/>
                    </a:ext>
                  </a:extLst>
                </a:gridCol>
                <a:gridCol w="3492367">
                  <a:extLst>
                    <a:ext uri="{9D8B030D-6E8A-4147-A177-3AD203B41FA5}">
                      <a16:colId xmlns:a16="http://schemas.microsoft.com/office/drawing/2014/main" val="2136570221"/>
                    </a:ext>
                  </a:extLst>
                </a:gridCol>
                <a:gridCol w="1312712">
                  <a:extLst>
                    <a:ext uri="{9D8B030D-6E8A-4147-A177-3AD203B41FA5}">
                      <a16:colId xmlns:a16="http://schemas.microsoft.com/office/drawing/2014/main" val="753491789"/>
                    </a:ext>
                  </a:extLst>
                </a:gridCol>
              </a:tblGrid>
              <a:tr h="411480">
                <a:tc>
                  <a:txBody>
                    <a:bodyPr/>
                    <a:lstStyle/>
                    <a:p>
                      <a:pPr algn="l"/>
                      <a:r>
                        <a:rPr lang="en-ZA" sz="1100" dirty="0"/>
                        <a:t>No.</a:t>
                      </a:r>
                    </a:p>
                  </a:txBody>
                  <a:tcPr marL="68580" marR="68580" marT="34290" marB="34290"/>
                </a:tc>
                <a:tc>
                  <a:txBody>
                    <a:bodyPr/>
                    <a:lstStyle/>
                    <a:p>
                      <a:pPr algn="l"/>
                      <a:r>
                        <a:rPr lang="en-ZA" sz="1100" dirty="0"/>
                        <a:t>Programme</a:t>
                      </a:r>
                    </a:p>
                  </a:txBody>
                  <a:tcPr marL="68580" marR="68580" marT="34290" marB="34290"/>
                </a:tc>
                <a:tc>
                  <a:txBody>
                    <a:bodyPr/>
                    <a:lstStyle/>
                    <a:p>
                      <a:pPr algn="l"/>
                      <a:r>
                        <a:rPr lang="en-ZA" sz="1100" dirty="0"/>
                        <a:t>Entry Requirements</a:t>
                      </a:r>
                    </a:p>
                  </a:txBody>
                  <a:tcPr marL="68580" marR="68580" marT="34290" marB="34290"/>
                </a:tc>
                <a:tc>
                  <a:txBody>
                    <a:bodyPr/>
                    <a:lstStyle/>
                    <a:p>
                      <a:pPr algn="l"/>
                      <a:r>
                        <a:rPr lang="en-ZA" sz="1200" dirty="0"/>
                        <a:t>Number/Year</a:t>
                      </a:r>
                    </a:p>
                    <a:p>
                      <a:pPr algn="l"/>
                      <a:endParaRPr lang="en-ZA" sz="1100" dirty="0"/>
                    </a:p>
                  </a:txBody>
                  <a:tcPr marL="68580" marR="68580" marT="34290" marB="34290"/>
                </a:tc>
                <a:extLst>
                  <a:ext uri="{0D108BD9-81ED-4DB2-BD59-A6C34878D82A}">
                    <a16:rowId xmlns:a16="http://schemas.microsoft.com/office/drawing/2014/main" val="948674770"/>
                  </a:ext>
                </a:extLst>
              </a:tr>
              <a:tr h="289560">
                <a:tc>
                  <a:txBody>
                    <a:bodyPr/>
                    <a:lstStyle/>
                    <a:p>
                      <a:r>
                        <a:rPr lang="en-ZA" sz="1100" dirty="0"/>
                        <a:t>12.</a:t>
                      </a:r>
                    </a:p>
                  </a:txBody>
                  <a:tcPr marL="68580" marR="68580" marT="34290" marB="34290"/>
                </a:tc>
                <a:tc>
                  <a:txBody>
                    <a:bodyPr/>
                    <a:lstStyle/>
                    <a:p>
                      <a:r>
                        <a:rPr lang="en-ZA" sz="1100" dirty="0"/>
                        <a:t>OC:</a:t>
                      </a:r>
                      <a:r>
                        <a:rPr lang="en-ZA" sz="1100" baseline="0" dirty="0"/>
                        <a:t> Welder</a:t>
                      </a:r>
                      <a:endParaRPr lang="en-ZA" sz="1100" dirty="0"/>
                    </a:p>
                  </a:txBody>
                  <a:tcPr marL="68580" marR="68580" marT="34290" marB="34290"/>
                </a:tc>
                <a:tc>
                  <a:txBody>
                    <a:bodyPr/>
                    <a:lstStyle/>
                    <a:p>
                      <a:r>
                        <a:rPr lang="en-US" sz="1100" dirty="0"/>
                        <a:t>NQF Level 1 with Mathematics and Science</a:t>
                      </a:r>
                      <a:endParaRPr lang="en-ZA" sz="1100" dirty="0"/>
                    </a:p>
                  </a:txBody>
                  <a:tcPr marL="68580" marR="68580" marT="34290" marB="34290"/>
                </a:tc>
                <a:tc>
                  <a:txBody>
                    <a:bodyPr/>
                    <a:lstStyle/>
                    <a:p>
                      <a:pPr algn="ctr"/>
                      <a:r>
                        <a:rPr lang="en-ZA" sz="1100" dirty="0"/>
                        <a:t>30</a:t>
                      </a:r>
                    </a:p>
                  </a:txBody>
                  <a:tcPr marL="68580" marR="68580" marT="34290" marB="34290"/>
                </a:tc>
                <a:extLst>
                  <a:ext uri="{0D108BD9-81ED-4DB2-BD59-A6C34878D82A}">
                    <a16:rowId xmlns:a16="http://schemas.microsoft.com/office/drawing/2014/main" val="4236169010"/>
                  </a:ext>
                </a:extLst>
              </a:tr>
              <a:tr h="289560">
                <a:tc>
                  <a:txBody>
                    <a:bodyPr/>
                    <a:lstStyle/>
                    <a:p>
                      <a:r>
                        <a:rPr lang="en-ZA" sz="1100" dirty="0"/>
                        <a:t>13.</a:t>
                      </a:r>
                    </a:p>
                  </a:txBody>
                  <a:tcPr marL="68580" marR="68580" marT="34290" marB="34290"/>
                </a:tc>
                <a:tc>
                  <a:txBody>
                    <a:bodyPr/>
                    <a:lstStyle/>
                    <a:p>
                      <a:r>
                        <a:rPr lang="en-ZA" sz="1100" dirty="0"/>
                        <a:t>OC:</a:t>
                      </a:r>
                      <a:r>
                        <a:rPr lang="en-ZA" sz="1100" baseline="0" dirty="0"/>
                        <a:t> Boilermaker</a:t>
                      </a:r>
                      <a:endParaRPr lang="en-ZA" sz="1100" dirty="0"/>
                    </a:p>
                  </a:txBody>
                  <a:tcPr marL="68580" marR="68580" marT="34290" marB="34290"/>
                </a:tc>
                <a:tc>
                  <a:txBody>
                    <a:bodyPr/>
                    <a:lstStyle/>
                    <a:p>
                      <a:r>
                        <a:rPr lang="en-US" sz="1100" dirty="0"/>
                        <a:t>NQF Level 1 with Mathematics and Science</a:t>
                      </a:r>
                      <a:endParaRPr lang="en-ZA" sz="1100" dirty="0"/>
                    </a:p>
                  </a:txBody>
                  <a:tcPr marL="68580" marR="68580" marT="34290" marB="34290"/>
                </a:tc>
                <a:tc>
                  <a:txBody>
                    <a:bodyPr/>
                    <a:lstStyle/>
                    <a:p>
                      <a:pPr algn="ctr"/>
                      <a:r>
                        <a:rPr lang="en-ZA" sz="1100" dirty="0"/>
                        <a:t>30</a:t>
                      </a:r>
                    </a:p>
                  </a:txBody>
                  <a:tcPr marL="68580" marR="68580" marT="34290" marB="34290"/>
                </a:tc>
                <a:extLst>
                  <a:ext uri="{0D108BD9-81ED-4DB2-BD59-A6C34878D82A}">
                    <a16:rowId xmlns:a16="http://schemas.microsoft.com/office/drawing/2014/main" val="2720321017"/>
                  </a:ext>
                </a:extLst>
              </a:tr>
            </a:tbl>
          </a:graphicData>
        </a:graphic>
      </p:graphicFrame>
      <p:sp>
        <p:nvSpPr>
          <p:cNvPr id="3" name="Title 2"/>
          <p:cNvSpPr>
            <a:spLocks noGrp="1"/>
          </p:cNvSpPr>
          <p:nvPr>
            <p:ph type="title"/>
          </p:nvPr>
        </p:nvSpPr>
        <p:spPr>
          <a:xfrm>
            <a:off x="443753" y="857251"/>
            <a:ext cx="8730503" cy="742949"/>
          </a:xfrm>
          <a:solidFill>
            <a:schemeClr val="bg1"/>
          </a:solidFill>
          <a:ln>
            <a:solidFill>
              <a:schemeClr val="bg1"/>
            </a:solidFill>
          </a:ln>
        </p:spPr>
        <p:txBody>
          <a:bodyPr/>
          <a:lstStyle/>
          <a:p>
            <a:pPr algn="ctr"/>
            <a:r>
              <a:rPr lang="en-ZA" sz="2400" b="1" dirty="0"/>
              <a:t>Occupational Certificates (OC) – New Apprenticeship</a:t>
            </a:r>
          </a:p>
        </p:txBody>
      </p:sp>
      <p:sp>
        <p:nvSpPr>
          <p:cNvPr id="2" name="Slide Number Placeholder 1">
            <a:extLst>
              <a:ext uri="{FF2B5EF4-FFF2-40B4-BE49-F238E27FC236}">
                <a16:creationId xmlns:a16="http://schemas.microsoft.com/office/drawing/2014/main" id="{31622DC0-BCFD-2D86-ABDE-EE90729B3665}"/>
              </a:ext>
            </a:extLst>
          </p:cNvPr>
          <p:cNvSpPr>
            <a:spLocks noGrp="1"/>
          </p:cNvSpPr>
          <p:nvPr>
            <p:ph type="sldNum" sz="quarter" idx="2"/>
          </p:nvPr>
        </p:nvSpPr>
        <p:spPr/>
        <p:txBody>
          <a:bodyPr/>
          <a:lstStyle/>
          <a:p>
            <a:fld id="{86CB4B4D-7CA3-9044-876B-883B54F8677D}" type="slidenum">
              <a:rPr lang="en-ZA" smtClean="0"/>
              <a:t>61</a:t>
            </a:fld>
            <a:endParaRPr lang="en-ZA"/>
          </a:p>
        </p:txBody>
      </p:sp>
    </p:spTree>
    <p:extLst>
      <p:ext uri="{BB962C8B-B14F-4D97-AF65-F5344CB8AC3E}">
        <p14:creationId xmlns:p14="http://schemas.microsoft.com/office/powerpoint/2010/main" val="319689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otheo TVET College has been selected to be among a few colleges to be Centres of Excellence for Huawei and Cisco digital skills academies in South Africa.…"/>
          <p:cNvSpPr txBox="1">
            <a:spLocks noGrp="1"/>
          </p:cNvSpPr>
          <p:nvPr>
            <p:ph type="body" idx="4294967295"/>
          </p:nvPr>
        </p:nvSpPr>
        <p:spPr>
          <a:xfrm>
            <a:off x="664097" y="2164522"/>
            <a:ext cx="8153672" cy="3836228"/>
          </a:xfrm>
        </p:spPr>
        <p:txBody>
          <a:bodyPr>
            <a:normAutofit lnSpcReduction="10000"/>
          </a:bodyPr>
          <a:lstStyle/>
          <a:p>
            <a:pPr>
              <a:spcBef>
                <a:spcPts val="525"/>
              </a:spcBef>
            </a:pPr>
            <a:r>
              <a:rPr lang="en-US" altLang="en-US" sz="1800" dirty="0"/>
              <a:t>The College formed a strategic partnership with MICT SETA and Tshwane University Technology(TUT) as an ICT </a:t>
            </a:r>
            <a:r>
              <a:rPr lang="en-US" altLang="en-US" sz="1800" dirty="0" err="1"/>
              <a:t>centre</a:t>
            </a:r>
            <a:r>
              <a:rPr lang="en-US" altLang="en-US" sz="1800" dirty="0"/>
              <a:t> of excellence</a:t>
            </a:r>
          </a:p>
          <a:p>
            <a:pPr>
              <a:spcBef>
                <a:spcPts val="525"/>
              </a:spcBef>
            </a:pPr>
            <a:r>
              <a:rPr lang="en-US" altLang="en-US" sz="1800" dirty="0"/>
              <a:t>ICT Related </a:t>
            </a:r>
            <a:r>
              <a:rPr lang="en-US" altLang="en-US" sz="1800" dirty="0" err="1"/>
              <a:t>programmes</a:t>
            </a:r>
            <a:r>
              <a:rPr lang="en-US" altLang="en-US" sz="1800" dirty="0"/>
              <a:t> to be offered at the Artisan Academy from 2023 are:</a:t>
            </a:r>
          </a:p>
          <a:p>
            <a:pPr marL="514350" lvl="1" indent="-171450">
              <a:spcBef>
                <a:spcPct val="0"/>
              </a:spcBef>
            </a:pPr>
            <a:r>
              <a:rPr lang="en-US" altLang="en-US" sz="1650" dirty="0"/>
              <a:t>Industry 4.0</a:t>
            </a:r>
          </a:p>
          <a:p>
            <a:pPr marL="514350" lvl="1" indent="-171450">
              <a:spcBef>
                <a:spcPct val="0"/>
              </a:spcBef>
            </a:pPr>
            <a:r>
              <a:rPr lang="en-US" altLang="en-US" sz="1650" dirty="0"/>
              <a:t>Water Technology</a:t>
            </a:r>
          </a:p>
          <a:p>
            <a:pPr marL="514350" lvl="1" indent="-171450">
              <a:spcBef>
                <a:spcPct val="0"/>
              </a:spcBef>
            </a:pPr>
            <a:r>
              <a:rPr lang="en-US" altLang="en-US" sz="1650" dirty="0"/>
              <a:t>Electronic Waste Management</a:t>
            </a:r>
          </a:p>
          <a:p>
            <a:pPr marL="514350" lvl="1" indent="-171450">
              <a:spcBef>
                <a:spcPct val="0"/>
              </a:spcBef>
            </a:pPr>
            <a:r>
              <a:rPr lang="en-US" altLang="en-US" sz="1650" dirty="0"/>
              <a:t>Robotics</a:t>
            </a:r>
          </a:p>
          <a:p>
            <a:pPr marL="514350" lvl="1" indent="-171450">
              <a:spcBef>
                <a:spcPct val="0"/>
              </a:spcBef>
            </a:pPr>
            <a:r>
              <a:rPr lang="en-US" altLang="en-US" sz="1650" dirty="0"/>
              <a:t>CAD/CAM </a:t>
            </a:r>
          </a:p>
          <a:p>
            <a:pPr marL="514350" lvl="1" indent="-171450">
              <a:spcBef>
                <a:spcPct val="0"/>
              </a:spcBef>
            </a:pPr>
            <a:r>
              <a:rPr lang="en-US" altLang="en-US" sz="1650" dirty="0"/>
              <a:t>Pneumatics &amp; Hydraulics </a:t>
            </a:r>
          </a:p>
          <a:p>
            <a:pPr marL="514350" lvl="1" indent="-171450">
              <a:spcBef>
                <a:spcPct val="0"/>
              </a:spcBef>
            </a:pPr>
            <a:r>
              <a:rPr lang="en-US" altLang="en-US" sz="1650" dirty="0"/>
              <a:t>Artificial Intelligence</a:t>
            </a:r>
          </a:p>
          <a:p>
            <a:pPr marL="514350" lvl="1" indent="-171450">
              <a:spcBef>
                <a:spcPct val="0"/>
              </a:spcBef>
            </a:pPr>
            <a:r>
              <a:rPr lang="en-US" altLang="en-US" sz="1650" dirty="0"/>
              <a:t> Mechatronics</a:t>
            </a:r>
          </a:p>
          <a:p>
            <a:pPr marL="514350" lvl="1" indent="-171450">
              <a:spcBef>
                <a:spcPct val="0"/>
              </a:spcBef>
            </a:pPr>
            <a:r>
              <a:rPr lang="en-US" altLang="en-US" sz="1650" dirty="0"/>
              <a:t>Renewable Energy</a:t>
            </a:r>
          </a:p>
          <a:p>
            <a:pPr marL="514350" lvl="1" indent="-171450">
              <a:spcBef>
                <a:spcPct val="0"/>
              </a:spcBef>
            </a:pPr>
            <a:r>
              <a:rPr lang="en-US" altLang="en-US" sz="1650" dirty="0"/>
              <a:t>First Research Chair for IT Programmes First TVET College </a:t>
            </a:r>
          </a:p>
          <a:p>
            <a:pPr marL="342900" lvl="1" indent="0">
              <a:spcBef>
                <a:spcPct val="0"/>
              </a:spcBef>
              <a:buNone/>
            </a:pPr>
            <a:r>
              <a:rPr lang="en-US" altLang="en-US" sz="1650" dirty="0"/>
              <a:t> </a:t>
            </a:r>
          </a:p>
          <a:p>
            <a:pPr marL="342900" lvl="1" indent="0">
              <a:spcBef>
                <a:spcPct val="0"/>
              </a:spcBef>
              <a:buNone/>
            </a:pPr>
            <a:endParaRPr lang="en-US" altLang="en-US" sz="1650" dirty="0"/>
          </a:p>
        </p:txBody>
      </p:sp>
      <p:sp>
        <p:nvSpPr>
          <p:cNvPr id="34819" name="Information and Communication Technology"/>
          <p:cNvSpPr txBox="1">
            <a:spLocks noGrp="1"/>
          </p:cNvSpPr>
          <p:nvPr>
            <p:ph type="title" idx="4294967295"/>
          </p:nvPr>
        </p:nvSpPr>
        <p:spPr>
          <a:xfrm>
            <a:off x="463924" y="857250"/>
            <a:ext cx="8680076" cy="901304"/>
          </a:xfrm>
          <a:solidFill>
            <a:schemeClr val="bg1"/>
          </a:solidFill>
          <a:ln>
            <a:solidFill>
              <a:schemeClr val="bg1"/>
            </a:solidFill>
          </a:ln>
        </p:spPr>
        <p:txBody>
          <a:bodyPr/>
          <a:lstStyle/>
          <a:p>
            <a:pPr algn="ctr" eaLnBrk="1" hangingPunct="1"/>
            <a:r>
              <a:rPr lang="en-ZA" altLang="en-US" b="1" dirty="0"/>
              <a:t>Programmes at the ICT Hub</a:t>
            </a:r>
            <a:endParaRPr lang="en-US" altLang="en-US" b="1" dirty="0"/>
          </a:p>
        </p:txBody>
      </p:sp>
      <p:sp>
        <p:nvSpPr>
          <p:cNvPr id="2" name="Slide Number Placeholder 1">
            <a:extLst>
              <a:ext uri="{FF2B5EF4-FFF2-40B4-BE49-F238E27FC236}">
                <a16:creationId xmlns:a16="http://schemas.microsoft.com/office/drawing/2014/main" id="{8FBEE71B-D6FB-004C-071D-516FDC845C18}"/>
              </a:ext>
            </a:extLst>
          </p:cNvPr>
          <p:cNvSpPr>
            <a:spLocks noGrp="1"/>
          </p:cNvSpPr>
          <p:nvPr>
            <p:ph type="sldNum" sz="quarter" idx="2"/>
          </p:nvPr>
        </p:nvSpPr>
        <p:spPr/>
        <p:txBody>
          <a:bodyPr/>
          <a:lstStyle/>
          <a:p>
            <a:fld id="{86CB4B4D-7CA3-9044-876B-883B54F8677D}" type="slidenum">
              <a:rPr lang="en-ZA" smtClean="0"/>
              <a:t>62</a:t>
            </a:fld>
            <a:endParaRPr lang="en-ZA"/>
          </a:p>
        </p:txBody>
      </p:sp>
    </p:spTree>
    <p:extLst>
      <p:ext uri="{BB962C8B-B14F-4D97-AF65-F5344CB8AC3E}">
        <p14:creationId xmlns:p14="http://schemas.microsoft.com/office/powerpoint/2010/main" val="143068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F6D7-DF3F-4881-8283-D7E93CCA2F26}"/>
              </a:ext>
            </a:extLst>
          </p:cNvPr>
          <p:cNvSpPr>
            <a:spLocks noGrp="1"/>
          </p:cNvSpPr>
          <p:nvPr>
            <p:ph type="title"/>
          </p:nvPr>
        </p:nvSpPr>
        <p:spPr>
          <a:xfrm>
            <a:off x="490818" y="857251"/>
            <a:ext cx="8653182" cy="889907"/>
          </a:xfrm>
          <a:solidFill>
            <a:schemeClr val="bg1"/>
          </a:solidFill>
          <a:ln>
            <a:solidFill>
              <a:schemeClr val="bg1"/>
            </a:solidFill>
          </a:ln>
        </p:spPr>
        <p:txBody>
          <a:bodyPr>
            <a:normAutofit/>
          </a:bodyPr>
          <a:lstStyle/>
          <a:p>
            <a:pPr algn="ctr"/>
            <a:r>
              <a:rPr lang="en-US" sz="2400" b="1" dirty="0"/>
              <a:t>A day to remember when Pres. </a:t>
            </a:r>
            <a:r>
              <a:rPr lang="en-US" sz="2400" b="1" dirty="0" err="1"/>
              <a:t>Ramaphosa</a:t>
            </a:r>
            <a:r>
              <a:rPr lang="en-US" sz="2400" b="1" dirty="0"/>
              <a:t> received his portrait done Art &amp;Design Lecturer and students</a:t>
            </a:r>
          </a:p>
        </p:txBody>
      </p:sp>
      <p:pic>
        <p:nvPicPr>
          <p:cNvPr id="4" name="Picture 3">
            <a:extLst>
              <a:ext uri="{FF2B5EF4-FFF2-40B4-BE49-F238E27FC236}">
                <a16:creationId xmlns:a16="http://schemas.microsoft.com/office/drawing/2014/main" id="{D7A7AB36-D303-4E94-B145-334D56124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2065564"/>
            <a:ext cx="6074229" cy="3698421"/>
          </a:xfrm>
          <a:prstGeom prst="rect">
            <a:avLst/>
          </a:prstGeom>
        </p:spPr>
      </p:pic>
      <p:sp>
        <p:nvSpPr>
          <p:cNvPr id="3" name="Slide Number Placeholder 2">
            <a:extLst>
              <a:ext uri="{FF2B5EF4-FFF2-40B4-BE49-F238E27FC236}">
                <a16:creationId xmlns:a16="http://schemas.microsoft.com/office/drawing/2014/main" id="{6C5483B9-1532-87BC-B9C3-35CDA0A0B36D}"/>
              </a:ext>
            </a:extLst>
          </p:cNvPr>
          <p:cNvSpPr>
            <a:spLocks noGrp="1"/>
          </p:cNvSpPr>
          <p:nvPr>
            <p:ph type="sldNum" sz="quarter" idx="2"/>
          </p:nvPr>
        </p:nvSpPr>
        <p:spPr/>
        <p:txBody>
          <a:bodyPr/>
          <a:lstStyle/>
          <a:p>
            <a:fld id="{86CB4B4D-7CA3-9044-876B-883B54F8677D}" type="slidenum">
              <a:rPr lang="en-ZA" smtClean="0"/>
              <a:t>63</a:t>
            </a:fld>
            <a:endParaRPr lang="en-ZA"/>
          </a:p>
        </p:txBody>
      </p:sp>
    </p:spTree>
    <p:extLst>
      <p:ext uri="{BB962C8B-B14F-4D97-AF65-F5344CB8AC3E}">
        <p14:creationId xmlns:p14="http://schemas.microsoft.com/office/powerpoint/2010/main" val="2145527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391" y="887140"/>
            <a:ext cx="8727141" cy="560376"/>
          </a:xfrm>
          <a:solidFill>
            <a:schemeClr val="bg1"/>
          </a:solidFill>
          <a:ln>
            <a:solidFill>
              <a:schemeClr val="bg1"/>
            </a:solidFill>
          </a:ln>
        </p:spPr>
        <p:txBody>
          <a:bodyPr/>
          <a:lstStyle/>
          <a:p>
            <a:pPr algn="ctr">
              <a:tabLst>
                <a:tab pos="941785" algn="l"/>
              </a:tabLst>
            </a:pPr>
            <a:r>
              <a:rPr lang="en-ZA" sz="1800" b="1" dirty="0"/>
              <a:t>Future Changes – Furniture Factory, Aviation Workshop &amp; SSS Centre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852" y="1444018"/>
            <a:ext cx="8436040" cy="4449170"/>
          </a:xfrm>
          <a:prstGeom prst="rect">
            <a:avLst/>
          </a:prstGeom>
        </p:spPr>
      </p:pic>
      <p:sp>
        <p:nvSpPr>
          <p:cNvPr id="2" name="Slide Number Placeholder 1">
            <a:extLst>
              <a:ext uri="{FF2B5EF4-FFF2-40B4-BE49-F238E27FC236}">
                <a16:creationId xmlns:a16="http://schemas.microsoft.com/office/drawing/2014/main" id="{0F4544DC-2963-CF1F-A073-7AFDD218973B}"/>
              </a:ext>
            </a:extLst>
          </p:cNvPr>
          <p:cNvSpPr>
            <a:spLocks noGrp="1"/>
          </p:cNvSpPr>
          <p:nvPr>
            <p:ph type="sldNum" sz="quarter" idx="2"/>
          </p:nvPr>
        </p:nvSpPr>
        <p:spPr/>
        <p:txBody>
          <a:bodyPr/>
          <a:lstStyle/>
          <a:p>
            <a:fld id="{86CB4B4D-7CA3-9044-876B-883B54F8677D}" type="slidenum">
              <a:rPr lang="en-ZA" smtClean="0"/>
              <a:t>64</a:t>
            </a:fld>
            <a:endParaRPr lang="en-ZA"/>
          </a:p>
        </p:txBody>
      </p:sp>
    </p:spTree>
    <p:extLst>
      <p:ext uri="{BB962C8B-B14F-4D97-AF65-F5344CB8AC3E}">
        <p14:creationId xmlns:p14="http://schemas.microsoft.com/office/powerpoint/2010/main" val="3543753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308020"/>
          </a:xfrm>
        </p:spPr>
        <p:txBody>
          <a:bodyPr>
            <a:normAutofit fontScale="90000"/>
          </a:bodyPr>
          <a:lstStyle/>
          <a:p>
            <a:r>
              <a:rPr lang="en-ZA" sz="2400" b="1" dirty="0"/>
              <a:t>New Infrastructure at Plot 32(</a:t>
            </a:r>
            <a:r>
              <a:rPr lang="en-ZA" sz="2400" b="1" dirty="0" err="1"/>
              <a:t>Abbattoir</a:t>
            </a:r>
            <a:r>
              <a:rPr lang="en-ZA" sz="2400" b="1" dirty="0"/>
              <a:t>)</a:t>
            </a:r>
          </a:p>
        </p:txBody>
      </p:sp>
      <p:pic>
        <p:nvPicPr>
          <p:cNvPr id="8" name="Video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8650" y="1073751"/>
            <a:ext cx="8109430" cy="4561451"/>
          </a:xfrm>
        </p:spPr>
      </p:pic>
      <p:sp>
        <p:nvSpPr>
          <p:cNvPr id="2" name="Slide Number Placeholder 1">
            <a:extLst>
              <a:ext uri="{FF2B5EF4-FFF2-40B4-BE49-F238E27FC236}">
                <a16:creationId xmlns:a16="http://schemas.microsoft.com/office/drawing/2014/main" id="{A12B3469-A7CB-4B44-C2E4-A85391E78181}"/>
              </a:ext>
            </a:extLst>
          </p:cNvPr>
          <p:cNvSpPr>
            <a:spLocks noGrp="1"/>
          </p:cNvSpPr>
          <p:nvPr>
            <p:ph type="sldNum" sz="quarter" idx="2"/>
          </p:nvPr>
        </p:nvSpPr>
        <p:spPr/>
        <p:txBody>
          <a:bodyPr/>
          <a:lstStyle/>
          <a:p>
            <a:fld id="{86CB4B4D-7CA3-9044-876B-883B54F8677D}" type="slidenum">
              <a:rPr lang="en-ZA" smtClean="0"/>
              <a:t>65</a:t>
            </a:fld>
            <a:endParaRPr lang="en-ZA"/>
          </a:p>
        </p:txBody>
      </p:sp>
    </p:spTree>
    <p:extLst>
      <p:ext uri="{BB962C8B-B14F-4D97-AF65-F5344CB8AC3E}">
        <p14:creationId xmlns:p14="http://schemas.microsoft.com/office/powerpoint/2010/main" val="4242892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9A0FE2-99BF-3125-7911-287D7B79F2F9}"/>
              </a:ext>
            </a:extLst>
          </p:cNvPr>
          <p:cNvSpPr txBox="1"/>
          <p:nvPr/>
        </p:nvSpPr>
        <p:spPr>
          <a:xfrm>
            <a:off x="3615824" y="3410364"/>
            <a:ext cx="2105387" cy="553998"/>
          </a:xfrm>
          <a:prstGeom prst="rect">
            <a:avLst/>
          </a:prstGeom>
          <a:noFill/>
          <a:ln>
            <a:solidFill>
              <a:schemeClr val="tx2">
                <a:lumMod val="20000"/>
                <a:lumOff val="80000"/>
              </a:schemeClr>
            </a:solidFill>
          </a:ln>
        </p:spPr>
        <p:txBody>
          <a:bodyPr vert="horz" wrap="square" rtlCol="0">
            <a:spAutoFit/>
          </a:bodyPr>
          <a:lstStyle/>
          <a:p>
            <a:r>
              <a:rPr lang="en-US" sz="3000" b="1" dirty="0">
                <a:ln>
                  <a:solidFill>
                    <a:schemeClr val="accent1">
                      <a:lumMod val="20000"/>
                      <a:lumOff val="80000"/>
                    </a:schemeClr>
                  </a:solidFill>
                </a:ln>
              </a:rPr>
              <a:t>PLOT 32</a:t>
            </a:r>
            <a:endParaRPr lang="en-ZA" sz="3000" b="1" dirty="0" err="1">
              <a:ln>
                <a:solidFill>
                  <a:schemeClr val="accent1">
                    <a:lumMod val="20000"/>
                    <a:lumOff val="80000"/>
                  </a:schemeClr>
                </a:solidFill>
              </a:ln>
            </a:endParaRPr>
          </a:p>
        </p:txBody>
      </p:sp>
      <p:pic>
        <p:nvPicPr>
          <p:cNvPr id="2" name="Picture 1">
            <a:extLst>
              <a:ext uri="{FF2B5EF4-FFF2-40B4-BE49-F238E27FC236}">
                <a16:creationId xmlns:a16="http://schemas.microsoft.com/office/drawing/2014/main" id="{E4CA02EB-8A8A-791F-B572-78CAC69732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985" y="1830509"/>
            <a:ext cx="2746058" cy="3417570"/>
          </a:xfrm>
          <a:prstGeom prst="rect">
            <a:avLst/>
          </a:prstGeom>
        </p:spPr>
      </p:pic>
      <p:pic>
        <p:nvPicPr>
          <p:cNvPr id="3" name="Picture 2">
            <a:extLst>
              <a:ext uri="{FF2B5EF4-FFF2-40B4-BE49-F238E27FC236}">
                <a16:creationId xmlns:a16="http://schemas.microsoft.com/office/drawing/2014/main" id="{592CB808-A606-CA12-3DC2-7EE150187E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6555" y="3941279"/>
            <a:ext cx="1709642" cy="2109349"/>
          </a:xfrm>
          <a:prstGeom prst="rect">
            <a:avLst/>
          </a:prstGeom>
        </p:spPr>
      </p:pic>
      <p:pic>
        <p:nvPicPr>
          <p:cNvPr id="4" name="Picture 3">
            <a:extLst>
              <a:ext uri="{FF2B5EF4-FFF2-40B4-BE49-F238E27FC236}">
                <a16:creationId xmlns:a16="http://schemas.microsoft.com/office/drawing/2014/main" id="{B21528C0-DEF2-20B0-0497-C5D565623A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555" y="1018744"/>
            <a:ext cx="1863924" cy="2253121"/>
          </a:xfrm>
          <a:prstGeom prst="rect">
            <a:avLst/>
          </a:prstGeom>
        </p:spPr>
      </p:pic>
      <p:pic>
        <p:nvPicPr>
          <p:cNvPr id="5" name="Picture 4">
            <a:extLst>
              <a:ext uri="{FF2B5EF4-FFF2-40B4-BE49-F238E27FC236}">
                <a16:creationId xmlns:a16="http://schemas.microsoft.com/office/drawing/2014/main" id="{90962147-7C52-E441-8201-9382C1E4ED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1723" y="1443011"/>
            <a:ext cx="2542857" cy="3042857"/>
          </a:xfrm>
          <a:prstGeom prst="rect">
            <a:avLst/>
          </a:prstGeom>
        </p:spPr>
      </p:pic>
      <p:sp>
        <p:nvSpPr>
          <p:cNvPr id="7" name="TextBox 6">
            <a:extLst>
              <a:ext uri="{FF2B5EF4-FFF2-40B4-BE49-F238E27FC236}">
                <a16:creationId xmlns:a16="http://schemas.microsoft.com/office/drawing/2014/main" id="{5852BF8D-177F-3354-83E3-A5F69B344C8D}"/>
              </a:ext>
            </a:extLst>
          </p:cNvPr>
          <p:cNvSpPr txBox="1"/>
          <p:nvPr/>
        </p:nvSpPr>
        <p:spPr>
          <a:xfrm>
            <a:off x="875886" y="1304511"/>
            <a:ext cx="1796498" cy="300082"/>
          </a:xfrm>
          <a:prstGeom prst="rect">
            <a:avLst/>
          </a:prstGeom>
          <a:noFill/>
          <a:ln>
            <a:solidFill>
              <a:schemeClr val="tx2">
                <a:lumMod val="20000"/>
                <a:lumOff val="80000"/>
              </a:schemeClr>
            </a:solidFill>
          </a:ln>
        </p:spPr>
        <p:txBody>
          <a:bodyPr wrap="square" rtlCol="0">
            <a:spAutoFit/>
          </a:bodyPr>
          <a:lstStyle/>
          <a:p>
            <a:r>
              <a:rPr lang="en-US" sz="1350" dirty="0">
                <a:ln>
                  <a:solidFill>
                    <a:schemeClr val="accent1">
                      <a:lumMod val="20000"/>
                      <a:lumOff val="80000"/>
                    </a:schemeClr>
                  </a:solidFill>
                </a:ln>
              </a:rPr>
              <a:t>The Fresh Produce</a:t>
            </a:r>
            <a:endParaRPr lang="en-ZA" sz="1350" dirty="0" err="1">
              <a:ln>
                <a:solidFill>
                  <a:schemeClr val="accent1">
                    <a:lumMod val="20000"/>
                    <a:lumOff val="80000"/>
                  </a:schemeClr>
                </a:solidFill>
              </a:ln>
            </a:endParaRPr>
          </a:p>
        </p:txBody>
      </p:sp>
      <p:sp>
        <p:nvSpPr>
          <p:cNvPr id="10" name="TextBox 9">
            <a:extLst>
              <a:ext uri="{FF2B5EF4-FFF2-40B4-BE49-F238E27FC236}">
                <a16:creationId xmlns:a16="http://schemas.microsoft.com/office/drawing/2014/main" id="{005A177D-FB3D-445F-D0AF-922C1AF7491D}"/>
              </a:ext>
            </a:extLst>
          </p:cNvPr>
          <p:cNvSpPr txBox="1"/>
          <p:nvPr/>
        </p:nvSpPr>
        <p:spPr>
          <a:xfrm>
            <a:off x="5721211" y="926878"/>
            <a:ext cx="1203878" cy="507831"/>
          </a:xfrm>
          <a:prstGeom prst="rect">
            <a:avLst/>
          </a:prstGeom>
          <a:noFill/>
          <a:ln>
            <a:solidFill>
              <a:schemeClr val="tx2">
                <a:lumMod val="20000"/>
                <a:lumOff val="80000"/>
              </a:schemeClr>
            </a:solidFill>
          </a:ln>
        </p:spPr>
        <p:txBody>
          <a:bodyPr wrap="square" rtlCol="0">
            <a:spAutoFit/>
          </a:bodyPr>
          <a:lstStyle/>
          <a:p>
            <a:r>
              <a:rPr lang="en-US" sz="1350" dirty="0">
                <a:ln>
                  <a:solidFill>
                    <a:schemeClr val="accent1">
                      <a:lumMod val="20000"/>
                      <a:lumOff val="80000"/>
                    </a:schemeClr>
                  </a:solidFill>
                </a:ln>
              </a:rPr>
              <a:t>Chickens &amp; Eggs</a:t>
            </a:r>
            <a:endParaRPr lang="en-ZA" sz="1350" dirty="0" err="1">
              <a:ln>
                <a:solidFill>
                  <a:schemeClr val="accent1">
                    <a:lumMod val="20000"/>
                    <a:lumOff val="80000"/>
                  </a:schemeClr>
                </a:solidFill>
              </a:ln>
            </a:endParaRPr>
          </a:p>
        </p:txBody>
      </p:sp>
      <p:sp>
        <p:nvSpPr>
          <p:cNvPr id="12" name="TextBox 11">
            <a:extLst>
              <a:ext uri="{FF2B5EF4-FFF2-40B4-BE49-F238E27FC236}">
                <a16:creationId xmlns:a16="http://schemas.microsoft.com/office/drawing/2014/main" id="{7EEBA7A8-7A8E-F070-156E-3E837C74807E}"/>
              </a:ext>
            </a:extLst>
          </p:cNvPr>
          <p:cNvSpPr txBox="1"/>
          <p:nvPr/>
        </p:nvSpPr>
        <p:spPr>
          <a:xfrm>
            <a:off x="7364288" y="892253"/>
            <a:ext cx="1572867" cy="300082"/>
          </a:xfrm>
          <a:prstGeom prst="rect">
            <a:avLst/>
          </a:prstGeom>
          <a:noFill/>
          <a:ln>
            <a:solidFill>
              <a:schemeClr val="tx2">
                <a:lumMod val="20000"/>
                <a:lumOff val="80000"/>
              </a:schemeClr>
            </a:solidFill>
          </a:ln>
        </p:spPr>
        <p:txBody>
          <a:bodyPr wrap="square" rtlCol="0">
            <a:spAutoFit/>
          </a:bodyPr>
          <a:lstStyle/>
          <a:p>
            <a:r>
              <a:rPr lang="en-US" sz="1350" dirty="0">
                <a:ln>
                  <a:solidFill>
                    <a:schemeClr val="accent1">
                      <a:lumMod val="20000"/>
                      <a:lumOff val="80000"/>
                    </a:schemeClr>
                  </a:solidFill>
                </a:ln>
              </a:rPr>
              <a:t>Sales to Staff</a:t>
            </a:r>
            <a:endParaRPr lang="en-ZA" sz="1350" dirty="0" err="1">
              <a:ln>
                <a:solidFill>
                  <a:schemeClr val="accent1">
                    <a:lumMod val="20000"/>
                    <a:lumOff val="80000"/>
                  </a:schemeClr>
                </a:solidFill>
              </a:ln>
            </a:endParaRPr>
          </a:p>
        </p:txBody>
      </p:sp>
      <p:sp>
        <p:nvSpPr>
          <p:cNvPr id="13" name="TextBox 12">
            <a:extLst>
              <a:ext uri="{FF2B5EF4-FFF2-40B4-BE49-F238E27FC236}">
                <a16:creationId xmlns:a16="http://schemas.microsoft.com/office/drawing/2014/main" id="{84245E30-9286-7D2A-B452-3096A0CB1601}"/>
              </a:ext>
            </a:extLst>
          </p:cNvPr>
          <p:cNvSpPr txBox="1"/>
          <p:nvPr/>
        </p:nvSpPr>
        <p:spPr>
          <a:xfrm>
            <a:off x="2195306" y="5497078"/>
            <a:ext cx="1446608" cy="507831"/>
          </a:xfrm>
          <a:prstGeom prst="rect">
            <a:avLst/>
          </a:prstGeom>
          <a:noFill/>
          <a:ln>
            <a:solidFill>
              <a:schemeClr val="tx2">
                <a:lumMod val="20000"/>
                <a:lumOff val="80000"/>
              </a:schemeClr>
            </a:solidFill>
          </a:ln>
        </p:spPr>
        <p:txBody>
          <a:bodyPr wrap="square" rtlCol="0">
            <a:spAutoFit/>
          </a:bodyPr>
          <a:lstStyle/>
          <a:p>
            <a:r>
              <a:rPr lang="en-US" sz="1350" dirty="0">
                <a:ln>
                  <a:solidFill>
                    <a:schemeClr val="accent1">
                      <a:lumMod val="20000"/>
                      <a:lumOff val="80000"/>
                    </a:schemeClr>
                  </a:solidFill>
                </a:ln>
              </a:rPr>
              <a:t>Sales to local stores</a:t>
            </a:r>
            <a:endParaRPr lang="en-ZA" sz="1350" dirty="0" err="1">
              <a:ln>
                <a:solidFill>
                  <a:schemeClr val="accent1">
                    <a:lumMod val="20000"/>
                    <a:lumOff val="80000"/>
                  </a:schemeClr>
                </a:solidFill>
              </a:ln>
            </a:endParaRPr>
          </a:p>
        </p:txBody>
      </p:sp>
      <p:pic>
        <p:nvPicPr>
          <p:cNvPr id="14" name="Content Placeholder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41181" y="4705830"/>
            <a:ext cx="2895974" cy="1582496"/>
          </a:xfrm>
          <a:prstGeom prst="rect">
            <a:avLst/>
          </a:prstGeom>
        </p:spPr>
      </p:pic>
      <p:sp>
        <p:nvSpPr>
          <p:cNvPr id="6" name="Rectangle 5"/>
          <p:cNvSpPr/>
          <p:nvPr/>
        </p:nvSpPr>
        <p:spPr>
          <a:xfrm>
            <a:off x="7116417" y="6493458"/>
            <a:ext cx="1364974" cy="276997"/>
          </a:xfrm>
          <a:prstGeom prst="rect">
            <a:avLst/>
          </a:prstGeom>
          <a:solidFill>
            <a:srgbClr val="FFFFFF"/>
          </a:solidFill>
          <a:ln w="26425" cap="flat">
            <a:solidFill>
              <a:schemeClr val="accent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ZA" sz="1200" b="0" i="0" u="none" strike="noStrike" cap="none" spc="0" normalizeH="0" baseline="0" dirty="0">
                <a:ln>
                  <a:noFill/>
                </a:ln>
                <a:solidFill>
                  <a:srgbClr val="292934"/>
                </a:solidFill>
                <a:effectLst/>
                <a:uFillTx/>
                <a:latin typeface="Arial"/>
                <a:ea typeface="Arial"/>
                <a:cs typeface="Arial"/>
                <a:sym typeface="Arial"/>
              </a:rPr>
              <a:t>Green</a:t>
            </a:r>
            <a:r>
              <a:rPr kumimoji="0" lang="en-ZA" sz="1200" b="0" i="0" u="none" strike="noStrike" cap="none" spc="0" normalizeH="0" dirty="0">
                <a:ln>
                  <a:noFill/>
                </a:ln>
                <a:solidFill>
                  <a:srgbClr val="292934"/>
                </a:solidFill>
                <a:effectLst/>
                <a:uFillTx/>
                <a:latin typeface="Arial"/>
                <a:ea typeface="Arial"/>
                <a:cs typeface="Arial"/>
                <a:sym typeface="Arial"/>
              </a:rPr>
              <a:t> house</a:t>
            </a:r>
            <a:endParaRPr kumimoji="0" lang="en-ZA" sz="1200" b="0" i="0" u="none" strike="noStrike" cap="none" spc="0" normalizeH="0" baseline="0" dirty="0">
              <a:ln>
                <a:noFill/>
              </a:ln>
              <a:solidFill>
                <a:srgbClr val="292934"/>
              </a:solidFill>
              <a:effectLst/>
              <a:uFillTx/>
              <a:latin typeface="Arial"/>
              <a:ea typeface="Arial"/>
              <a:cs typeface="Arial"/>
              <a:sym typeface="Arial"/>
            </a:endParaRPr>
          </a:p>
        </p:txBody>
      </p:sp>
      <p:sp>
        <p:nvSpPr>
          <p:cNvPr id="8" name="Slide Number Placeholder 7">
            <a:extLst>
              <a:ext uri="{FF2B5EF4-FFF2-40B4-BE49-F238E27FC236}">
                <a16:creationId xmlns:a16="http://schemas.microsoft.com/office/drawing/2014/main" id="{83C8ABA8-FAF3-56B9-1CB9-611C7949D8FC}"/>
              </a:ext>
            </a:extLst>
          </p:cNvPr>
          <p:cNvSpPr>
            <a:spLocks noGrp="1"/>
          </p:cNvSpPr>
          <p:nvPr>
            <p:ph type="sldNum" sz="quarter" idx="2"/>
          </p:nvPr>
        </p:nvSpPr>
        <p:spPr/>
        <p:txBody>
          <a:bodyPr/>
          <a:lstStyle/>
          <a:p>
            <a:fld id="{86CB4B4D-7CA3-9044-876B-883B54F8677D}" type="slidenum">
              <a:rPr lang="en-ZA" smtClean="0"/>
              <a:t>66</a:t>
            </a:fld>
            <a:endParaRPr lang="en-ZA"/>
          </a:p>
        </p:txBody>
      </p:sp>
    </p:spTree>
    <p:extLst>
      <p:ext uri="{BB962C8B-B14F-4D97-AF65-F5344CB8AC3E}">
        <p14:creationId xmlns:p14="http://schemas.microsoft.com/office/powerpoint/2010/main" val="321202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8A2D1C-718C-4DB8-FAC3-A0C3498A50F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946992"/>
            <a:ext cx="3742046" cy="2274734"/>
          </a:xfrm>
        </p:spPr>
      </p:pic>
      <p:pic>
        <p:nvPicPr>
          <p:cNvPr id="7" name="Picture 6">
            <a:extLst>
              <a:ext uri="{FF2B5EF4-FFF2-40B4-BE49-F238E27FC236}">
                <a16:creationId xmlns:a16="http://schemas.microsoft.com/office/drawing/2014/main" id="{FF3FC992-9C25-7941-7661-76A89D3C3D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1" y="951967"/>
            <a:ext cx="4128395" cy="2274734"/>
          </a:xfrm>
          <a:prstGeom prst="rect">
            <a:avLst/>
          </a:prstGeom>
        </p:spPr>
      </p:pic>
      <p:pic>
        <p:nvPicPr>
          <p:cNvPr id="9" name="Picture 8">
            <a:extLst>
              <a:ext uri="{FF2B5EF4-FFF2-40B4-BE49-F238E27FC236}">
                <a16:creationId xmlns:a16="http://schemas.microsoft.com/office/drawing/2014/main" id="{BB9390D1-6405-7A3E-C3B7-D479AAED9E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513" y="3339258"/>
            <a:ext cx="3596183" cy="2571751"/>
          </a:xfrm>
          <a:prstGeom prst="rect">
            <a:avLst/>
          </a:prstGeom>
        </p:spPr>
      </p:pic>
      <p:pic>
        <p:nvPicPr>
          <p:cNvPr id="11" name="Picture 10">
            <a:extLst>
              <a:ext uri="{FF2B5EF4-FFF2-40B4-BE49-F238E27FC236}">
                <a16:creationId xmlns:a16="http://schemas.microsoft.com/office/drawing/2014/main" id="{C7DF1B92-E252-B701-FEDD-E3DF66B375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1" y="3405970"/>
            <a:ext cx="4128395" cy="2500064"/>
          </a:xfrm>
          <a:prstGeom prst="rect">
            <a:avLst/>
          </a:prstGeom>
        </p:spPr>
      </p:pic>
      <p:sp>
        <p:nvSpPr>
          <p:cNvPr id="2" name="Slide Number Placeholder 1">
            <a:extLst>
              <a:ext uri="{FF2B5EF4-FFF2-40B4-BE49-F238E27FC236}">
                <a16:creationId xmlns:a16="http://schemas.microsoft.com/office/drawing/2014/main" id="{7D821692-7BA5-1E5F-A0A1-30D616A4019A}"/>
              </a:ext>
            </a:extLst>
          </p:cNvPr>
          <p:cNvSpPr>
            <a:spLocks noGrp="1"/>
          </p:cNvSpPr>
          <p:nvPr>
            <p:ph type="sldNum" sz="quarter" idx="2"/>
          </p:nvPr>
        </p:nvSpPr>
        <p:spPr/>
        <p:txBody>
          <a:bodyPr/>
          <a:lstStyle/>
          <a:p>
            <a:fld id="{86CB4B4D-7CA3-9044-876B-883B54F8677D}" type="slidenum">
              <a:rPr lang="en-ZA" smtClean="0"/>
              <a:t>67</a:t>
            </a:fld>
            <a:endParaRPr lang="en-ZA"/>
          </a:p>
        </p:txBody>
      </p:sp>
    </p:spTree>
    <p:extLst>
      <p:ext uri="{BB962C8B-B14F-4D97-AF65-F5344CB8AC3E}">
        <p14:creationId xmlns:p14="http://schemas.microsoft.com/office/powerpoint/2010/main" val="131737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group of people standing outside a building&#10;&#10;Description automatically generated with medium confidence">
            <a:extLst>
              <a:ext uri="{FF2B5EF4-FFF2-40B4-BE49-F238E27FC236}">
                <a16:creationId xmlns:a16="http://schemas.microsoft.com/office/drawing/2014/main" id="{14BEFD86-313D-BB52-C3D7-BF22E8492D9E}"/>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29150" y="2562820"/>
            <a:ext cx="3886200" cy="2983214"/>
          </a:xfrm>
        </p:spPr>
      </p:pic>
      <p:pic>
        <p:nvPicPr>
          <p:cNvPr id="8" name="Content Placeholder 7" descr="A group of people in uniform&#10;&#10;Description automatically generated with low confidence">
            <a:extLst>
              <a:ext uri="{FF2B5EF4-FFF2-40B4-BE49-F238E27FC236}">
                <a16:creationId xmlns:a16="http://schemas.microsoft.com/office/drawing/2014/main" id="{3EEB8062-30DD-481F-D32F-C55640589C0C}"/>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28650" y="2562820"/>
            <a:ext cx="3886200" cy="2983214"/>
          </a:xfrm>
        </p:spPr>
      </p:pic>
      <p:sp>
        <p:nvSpPr>
          <p:cNvPr id="4" name="Title 3">
            <a:extLst>
              <a:ext uri="{FF2B5EF4-FFF2-40B4-BE49-F238E27FC236}">
                <a16:creationId xmlns:a16="http://schemas.microsoft.com/office/drawing/2014/main" id="{ECB616F9-F2F1-C990-B5E1-C44FBCF5D690}"/>
              </a:ext>
            </a:extLst>
          </p:cNvPr>
          <p:cNvSpPr>
            <a:spLocks noGrp="1"/>
          </p:cNvSpPr>
          <p:nvPr>
            <p:ph type="title"/>
          </p:nvPr>
        </p:nvSpPr>
        <p:spPr/>
        <p:txBody>
          <a:bodyPr>
            <a:normAutofit/>
          </a:bodyPr>
          <a:lstStyle/>
          <a:p>
            <a:pPr algn="ctr"/>
            <a:r>
              <a:rPr lang="en-US" dirty="0"/>
              <a:t>SA-Navy site suitability engagement meeting.</a:t>
            </a:r>
            <a:endParaRPr lang="en-ZA" dirty="0"/>
          </a:p>
        </p:txBody>
      </p:sp>
      <p:sp>
        <p:nvSpPr>
          <p:cNvPr id="7" name="Slide Number Placeholder 5"/>
          <p:cNvSpPr txBox="1">
            <a:spLocks/>
          </p:cNvSpPr>
          <p:nvPr/>
        </p:nvSpPr>
        <p:spPr>
          <a:xfrm>
            <a:off x="7580242" y="82480"/>
            <a:ext cx="39048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lvl9pPr>
          </a:lstStyle>
          <a:p>
            <a:r>
              <a:rPr lang="en-ZA"/>
              <a:t>113</a:t>
            </a:r>
          </a:p>
        </p:txBody>
      </p:sp>
      <p:sp>
        <p:nvSpPr>
          <p:cNvPr id="2" name="Date Placeholder 1">
            <a:extLst>
              <a:ext uri="{FF2B5EF4-FFF2-40B4-BE49-F238E27FC236}">
                <a16:creationId xmlns:a16="http://schemas.microsoft.com/office/drawing/2014/main" id="{91AD088C-0374-D0FD-DEBB-007ED7CFB46A}"/>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347E4F9C-7B35-1AC5-F48C-BB3B5F29335F}"/>
              </a:ext>
            </a:extLst>
          </p:cNvPr>
          <p:cNvSpPr>
            <a:spLocks noGrp="1"/>
          </p:cNvSpPr>
          <p:nvPr>
            <p:ph type="sldNum" sz="quarter" idx="4"/>
          </p:nvPr>
        </p:nvSpPr>
        <p:spPr/>
        <p:txBody>
          <a:bodyPr/>
          <a:lstStyle/>
          <a:p>
            <a:fld id="{10E4A4DB-036F-4816-A98C-42C4167E83C5}" type="slidenum">
              <a:rPr lang="en-US" smtClean="0"/>
              <a:pPr/>
              <a:t>68</a:t>
            </a:fld>
            <a:endParaRPr lang="en-US"/>
          </a:p>
        </p:txBody>
      </p:sp>
    </p:spTree>
    <p:extLst>
      <p:ext uri="{BB962C8B-B14F-4D97-AF65-F5344CB8AC3E}">
        <p14:creationId xmlns:p14="http://schemas.microsoft.com/office/powerpoint/2010/main" val="2998529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55D2D1-E9E2-7088-ABB6-044CA89D585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9162" y="1465055"/>
            <a:ext cx="3854639" cy="2246727"/>
          </a:xfrm>
        </p:spPr>
      </p:pic>
      <p:pic>
        <p:nvPicPr>
          <p:cNvPr id="7" name="Picture 6">
            <a:extLst>
              <a:ext uri="{FF2B5EF4-FFF2-40B4-BE49-F238E27FC236}">
                <a16:creationId xmlns:a16="http://schemas.microsoft.com/office/drawing/2014/main" id="{329B7AA6-672F-D78C-1331-94B41765AD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2689" y="3829051"/>
            <a:ext cx="4002206" cy="2108579"/>
          </a:xfrm>
          <a:prstGeom prst="rect">
            <a:avLst/>
          </a:prstGeom>
        </p:spPr>
      </p:pic>
      <p:pic>
        <p:nvPicPr>
          <p:cNvPr id="11" name="Picture 10">
            <a:extLst>
              <a:ext uri="{FF2B5EF4-FFF2-40B4-BE49-F238E27FC236}">
                <a16:creationId xmlns:a16="http://schemas.microsoft.com/office/drawing/2014/main" id="{E19CE781-0C21-5718-0A0F-500D20F888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9440" y="1420205"/>
            <a:ext cx="3521123" cy="2246727"/>
          </a:xfrm>
          <a:prstGeom prst="rect">
            <a:avLst/>
          </a:prstGeom>
        </p:spPr>
      </p:pic>
      <p:sp>
        <p:nvSpPr>
          <p:cNvPr id="2" name="Title 2">
            <a:extLst>
              <a:ext uri="{FF2B5EF4-FFF2-40B4-BE49-F238E27FC236}">
                <a16:creationId xmlns:a16="http://schemas.microsoft.com/office/drawing/2014/main" id="{6914F793-E83F-AC5E-F6EA-078EA71B3F25}"/>
              </a:ext>
            </a:extLst>
          </p:cNvPr>
          <p:cNvSpPr>
            <a:spLocks noGrp="1"/>
          </p:cNvSpPr>
          <p:nvPr>
            <p:ph type="title"/>
          </p:nvPr>
        </p:nvSpPr>
        <p:spPr>
          <a:xfrm>
            <a:off x="628650" y="894160"/>
            <a:ext cx="7886700" cy="453628"/>
          </a:xfrm>
        </p:spPr>
        <p:txBody>
          <a:bodyPr>
            <a:normAutofit fontScale="90000"/>
          </a:bodyPr>
          <a:lstStyle/>
          <a:p>
            <a:r>
              <a:rPr lang="en-ZA" b="1" dirty="0"/>
              <a:t>Maritime Studies </a:t>
            </a:r>
          </a:p>
        </p:txBody>
      </p:sp>
      <p:sp>
        <p:nvSpPr>
          <p:cNvPr id="4" name="TextBox 3">
            <a:extLst>
              <a:ext uri="{FF2B5EF4-FFF2-40B4-BE49-F238E27FC236}">
                <a16:creationId xmlns:a16="http://schemas.microsoft.com/office/drawing/2014/main" id="{FAC680FA-A545-4559-93D7-34CEE956D6B9}"/>
              </a:ext>
            </a:extLst>
          </p:cNvPr>
          <p:cNvSpPr txBox="1"/>
          <p:nvPr/>
        </p:nvSpPr>
        <p:spPr>
          <a:xfrm>
            <a:off x="6944513" y="3917805"/>
            <a:ext cx="1852332" cy="507831"/>
          </a:xfrm>
          <a:prstGeom prst="rect">
            <a:avLst/>
          </a:prstGeom>
          <a:noFill/>
          <a:ln>
            <a:solidFill>
              <a:schemeClr val="tx2">
                <a:lumMod val="20000"/>
                <a:lumOff val="80000"/>
              </a:schemeClr>
            </a:solidFill>
          </a:ln>
        </p:spPr>
        <p:txBody>
          <a:bodyPr wrap="square" rtlCol="0">
            <a:spAutoFit/>
          </a:bodyPr>
          <a:lstStyle/>
          <a:p>
            <a:r>
              <a:rPr lang="en-US" sz="1350" b="1" dirty="0">
                <a:ln>
                  <a:solidFill>
                    <a:schemeClr val="accent1">
                      <a:lumMod val="20000"/>
                      <a:lumOff val="80000"/>
                    </a:schemeClr>
                  </a:solidFill>
                </a:ln>
              </a:rPr>
              <a:t>The students  training as skippers</a:t>
            </a:r>
            <a:endParaRPr lang="en-ZA" sz="1350" b="1" dirty="0" err="1">
              <a:ln>
                <a:solidFill>
                  <a:schemeClr val="accent1">
                    <a:lumMod val="20000"/>
                    <a:lumOff val="80000"/>
                  </a:schemeClr>
                </a:solidFill>
              </a:ln>
            </a:endParaRPr>
          </a:p>
        </p:txBody>
      </p:sp>
      <p:sp>
        <p:nvSpPr>
          <p:cNvPr id="8" name="TextBox 7">
            <a:extLst>
              <a:ext uri="{FF2B5EF4-FFF2-40B4-BE49-F238E27FC236}">
                <a16:creationId xmlns:a16="http://schemas.microsoft.com/office/drawing/2014/main" id="{94D2A259-EA06-A4FA-B6C4-36B78D5C461D}"/>
              </a:ext>
            </a:extLst>
          </p:cNvPr>
          <p:cNvSpPr txBox="1"/>
          <p:nvPr/>
        </p:nvSpPr>
        <p:spPr>
          <a:xfrm>
            <a:off x="2433918" y="6054899"/>
            <a:ext cx="3879476" cy="507831"/>
          </a:xfrm>
          <a:prstGeom prst="rect">
            <a:avLst/>
          </a:prstGeom>
          <a:noFill/>
          <a:ln>
            <a:solidFill>
              <a:schemeClr val="tx2">
                <a:lumMod val="20000"/>
                <a:lumOff val="80000"/>
              </a:schemeClr>
            </a:solidFill>
          </a:ln>
        </p:spPr>
        <p:txBody>
          <a:bodyPr wrap="square">
            <a:spAutoFit/>
          </a:bodyPr>
          <a:lstStyle/>
          <a:p>
            <a:r>
              <a:rPr lang="en-US" sz="1350" b="1" dirty="0">
                <a:ln>
                  <a:solidFill>
                    <a:schemeClr val="accent1">
                      <a:lumMod val="20000"/>
                      <a:lumOff val="80000"/>
                    </a:schemeClr>
                  </a:solidFill>
                </a:ln>
              </a:rPr>
              <a:t>The Campus Manager address our students during the induction session</a:t>
            </a:r>
            <a:endParaRPr lang="en-ZA" sz="1350" b="1" dirty="0" err="1">
              <a:ln>
                <a:solidFill>
                  <a:schemeClr val="accent1">
                    <a:lumMod val="20000"/>
                    <a:lumOff val="80000"/>
                  </a:schemeClr>
                </a:solidFill>
              </a:ln>
            </a:endParaRPr>
          </a:p>
        </p:txBody>
      </p:sp>
      <p:sp>
        <p:nvSpPr>
          <p:cNvPr id="17" name="TextBox 16">
            <a:extLst>
              <a:ext uri="{FF2B5EF4-FFF2-40B4-BE49-F238E27FC236}">
                <a16:creationId xmlns:a16="http://schemas.microsoft.com/office/drawing/2014/main" id="{5FA7B68E-53B8-8B7B-C6EF-01929187D637}"/>
              </a:ext>
            </a:extLst>
          </p:cNvPr>
          <p:cNvSpPr txBox="1"/>
          <p:nvPr/>
        </p:nvSpPr>
        <p:spPr>
          <a:xfrm>
            <a:off x="118701" y="3804577"/>
            <a:ext cx="2232212" cy="300082"/>
          </a:xfrm>
          <a:prstGeom prst="rect">
            <a:avLst/>
          </a:prstGeom>
          <a:noFill/>
          <a:ln>
            <a:solidFill>
              <a:schemeClr val="tx2">
                <a:lumMod val="20000"/>
                <a:lumOff val="80000"/>
              </a:schemeClr>
            </a:solidFill>
          </a:ln>
        </p:spPr>
        <p:txBody>
          <a:bodyPr wrap="square">
            <a:spAutoFit/>
          </a:bodyPr>
          <a:lstStyle/>
          <a:p>
            <a:r>
              <a:rPr lang="en-US" sz="1350" b="1" dirty="0">
                <a:ln>
                  <a:solidFill>
                    <a:schemeClr val="accent1">
                      <a:lumMod val="20000"/>
                      <a:lumOff val="80000"/>
                    </a:schemeClr>
                  </a:solidFill>
                </a:ln>
              </a:rPr>
              <a:t>The College Boat</a:t>
            </a:r>
            <a:endParaRPr lang="en-ZA" sz="1350" b="1" dirty="0" err="1">
              <a:ln>
                <a:solidFill>
                  <a:schemeClr val="accent1">
                    <a:lumMod val="20000"/>
                    <a:lumOff val="80000"/>
                  </a:schemeClr>
                </a:solidFill>
              </a:ln>
            </a:endParaRPr>
          </a:p>
        </p:txBody>
      </p:sp>
      <p:sp>
        <p:nvSpPr>
          <p:cNvPr id="3" name="Slide Number Placeholder 2">
            <a:extLst>
              <a:ext uri="{FF2B5EF4-FFF2-40B4-BE49-F238E27FC236}">
                <a16:creationId xmlns:a16="http://schemas.microsoft.com/office/drawing/2014/main" id="{451C61D1-EA16-E8B7-C1E0-BDDE34514857}"/>
              </a:ext>
            </a:extLst>
          </p:cNvPr>
          <p:cNvSpPr>
            <a:spLocks noGrp="1"/>
          </p:cNvSpPr>
          <p:nvPr>
            <p:ph type="sldNum" sz="quarter" idx="2"/>
          </p:nvPr>
        </p:nvSpPr>
        <p:spPr/>
        <p:txBody>
          <a:bodyPr/>
          <a:lstStyle/>
          <a:p>
            <a:fld id="{86CB4B4D-7CA3-9044-876B-883B54F8677D}" type="slidenum">
              <a:rPr lang="en-ZA" smtClean="0"/>
              <a:t>69</a:t>
            </a:fld>
            <a:endParaRPr lang="en-ZA"/>
          </a:p>
        </p:txBody>
      </p:sp>
    </p:spTree>
    <p:extLst>
      <p:ext uri="{BB962C8B-B14F-4D97-AF65-F5344CB8AC3E}">
        <p14:creationId xmlns:p14="http://schemas.microsoft.com/office/powerpoint/2010/main" val="3411352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A01C-F266-6289-5FC5-8F77E8472DF1}"/>
              </a:ext>
            </a:extLst>
          </p:cNvPr>
          <p:cNvSpPr>
            <a:spLocks noGrp="1"/>
          </p:cNvSpPr>
          <p:nvPr>
            <p:ph type="title"/>
          </p:nvPr>
        </p:nvSpPr>
        <p:spPr>
          <a:xfrm>
            <a:off x="457200" y="69574"/>
            <a:ext cx="8229600" cy="937591"/>
          </a:xfrm>
          <a:effectLst>
            <a:glow rad="139700">
              <a:schemeClr val="accent2">
                <a:satMod val="175000"/>
                <a:alpha val="40000"/>
              </a:schemeClr>
            </a:glow>
            <a:outerShdw blurRad="38100" dist="25400" dir="2700000" rotWithShape="0">
              <a:srgbClr val="000000">
                <a:alpha val="60000"/>
              </a:srgbClr>
            </a:outerShdw>
          </a:effectLst>
        </p:spPr>
        <p:style>
          <a:lnRef idx="3">
            <a:schemeClr val="lt1"/>
          </a:lnRef>
          <a:fillRef idx="1">
            <a:schemeClr val="accent2"/>
          </a:fillRef>
          <a:effectRef idx="1">
            <a:schemeClr val="accent2"/>
          </a:effectRef>
          <a:fontRef idx="minor">
            <a:schemeClr val="lt1"/>
          </a:fontRef>
        </p:style>
        <p:txBody>
          <a:bodyPr>
            <a:normAutofit/>
          </a:bodyPr>
          <a:lstStyle/>
          <a:p>
            <a:r>
              <a:rPr lang="en-ZA" dirty="0"/>
              <a:t>South African TVET Colleges sector</a:t>
            </a:r>
          </a:p>
        </p:txBody>
      </p:sp>
      <p:graphicFrame>
        <p:nvGraphicFramePr>
          <p:cNvPr id="5" name="Diagram 4">
            <a:extLst>
              <a:ext uri="{FF2B5EF4-FFF2-40B4-BE49-F238E27FC236}">
                <a16:creationId xmlns:a16="http://schemas.microsoft.com/office/drawing/2014/main" id="{F2FCC04A-5968-7C8B-3575-4448C213E725}"/>
              </a:ext>
            </a:extLst>
          </p:cNvPr>
          <p:cNvGraphicFramePr/>
          <p:nvPr/>
        </p:nvGraphicFramePr>
        <p:xfrm>
          <a:off x="874119" y="1556026"/>
          <a:ext cx="7500496" cy="5130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ED62DA5-127F-ECAC-3434-C8E918AF1DE8}"/>
              </a:ext>
            </a:extLst>
          </p:cNvPr>
          <p:cNvSpPr>
            <a:spLocks noGrp="1"/>
          </p:cNvSpPr>
          <p:nvPr>
            <p:ph type="sldNum" sz="quarter" idx="2"/>
          </p:nvPr>
        </p:nvSpPr>
        <p:spPr/>
        <p:txBody>
          <a:bodyPr/>
          <a:lstStyle/>
          <a:p>
            <a:fld id="{86CB4B4D-7CA3-9044-876B-883B54F8677D}" type="slidenum">
              <a:rPr lang="en-ZA" smtClean="0"/>
              <a:t>7</a:t>
            </a:fld>
            <a:endParaRPr lang="en-ZA"/>
          </a:p>
        </p:txBody>
      </p:sp>
    </p:spTree>
    <p:extLst>
      <p:ext uri="{BB962C8B-B14F-4D97-AF65-F5344CB8AC3E}">
        <p14:creationId xmlns:p14="http://schemas.microsoft.com/office/powerpoint/2010/main" val="410709535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AEA14D-B818-6829-32CB-EA58557B22DA}"/>
              </a:ext>
            </a:extLst>
          </p:cNvPr>
          <p:cNvSpPr>
            <a:spLocks noGrp="1"/>
          </p:cNvSpPr>
          <p:nvPr>
            <p:ph type="title"/>
          </p:nvPr>
        </p:nvSpPr>
        <p:spPr>
          <a:xfrm>
            <a:off x="480733" y="885686"/>
            <a:ext cx="8626288" cy="664088"/>
          </a:xfrm>
          <a:solidFill>
            <a:schemeClr val="bg1"/>
          </a:solidFill>
          <a:ln>
            <a:solidFill>
              <a:schemeClr val="bg1"/>
            </a:solidFill>
          </a:ln>
        </p:spPr>
        <p:txBody>
          <a:bodyPr>
            <a:normAutofit fontScale="90000"/>
          </a:bodyPr>
          <a:lstStyle/>
          <a:p>
            <a:pPr algn="ctr"/>
            <a:r>
              <a:rPr lang="en-ZA" b="1" dirty="0">
                <a:solidFill>
                  <a:srgbClr val="C00000"/>
                </a:solidFill>
              </a:rPr>
              <a:t>Maritime Simulator Building</a:t>
            </a:r>
          </a:p>
        </p:txBody>
      </p:sp>
      <p:pic>
        <p:nvPicPr>
          <p:cNvPr id="6" name="Picture 5">
            <a:extLst>
              <a:ext uri="{FF2B5EF4-FFF2-40B4-BE49-F238E27FC236}">
                <a16:creationId xmlns:a16="http://schemas.microsoft.com/office/drawing/2014/main" id="{BCCA24ED-94E5-7747-8D68-95675A93C3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581" y="1646314"/>
            <a:ext cx="4048457" cy="2277257"/>
          </a:xfrm>
          <a:prstGeom prst="rect">
            <a:avLst/>
          </a:prstGeom>
        </p:spPr>
      </p:pic>
      <p:pic>
        <p:nvPicPr>
          <p:cNvPr id="8" name="Picture 7">
            <a:extLst>
              <a:ext uri="{FF2B5EF4-FFF2-40B4-BE49-F238E27FC236}">
                <a16:creationId xmlns:a16="http://schemas.microsoft.com/office/drawing/2014/main" id="{59645FD1-5D84-6BF0-AF97-5E24032F90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581" y="3832354"/>
            <a:ext cx="3587561" cy="2018003"/>
          </a:xfrm>
          <a:prstGeom prst="rect">
            <a:avLst/>
          </a:prstGeom>
        </p:spPr>
      </p:pic>
      <p:pic>
        <p:nvPicPr>
          <p:cNvPr id="12" name="Picture 11">
            <a:extLst>
              <a:ext uri="{FF2B5EF4-FFF2-40B4-BE49-F238E27FC236}">
                <a16:creationId xmlns:a16="http://schemas.microsoft.com/office/drawing/2014/main" id="{6FBF04C6-76FC-A556-813B-1C2C2D39A5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7038" y="2125266"/>
            <a:ext cx="3760812" cy="2115457"/>
          </a:xfrm>
          <a:prstGeom prst="rect">
            <a:avLst/>
          </a:prstGeom>
        </p:spPr>
      </p:pic>
      <p:sp>
        <p:nvSpPr>
          <p:cNvPr id="2" name="Slide Number Placeholder 1">
            <a:extLst>
              <a:ext uri="{FF2B5EF4-FFF2-40B4-BE49-F238E27FC236}">
                <a16:creationId xmlns:a16="http://schemas.microsoft.com/office/drawing/2014/main" id="{25D0C4BC-9A01-8197-2F53-ECF62D56D164}"/>
              </a:ext>
            </a:extLst>
          </p:cNvPr>
          <p:cNvSpPr>
            <a:spLocks noGrp="1"/>
          </p:cNvSpPr>
          <p:nvPr>
            <p:ph type="sldNum" sz="quarter" idx="2"/>
          </p:nvPr>
        </p:nvSpPr>
        <p:spPr/>
        <p:txBody>
          <a:bodyPr/>
          <a:lstStyle/>
          <a:p>
            <a:fld id="{86CB4B4D-7CA3-9044-876B-883B54F8677D}" type="slidenum">
              <a:rPr lang="en-ZA" smtClean="0"/>
              <a:t>70</a:t>
            </a:fld>
            <a:endParaRPr lang="en-ZA"/>
          </a:p>
        </p:txBody>
      </p:sp>
    </p:spTree>
    <p:extLst>
      <p:ext uri="{BB962C8B-B14F-4D97-AF65-F5344CB8AC3E}">
        <p14:creationId xmlns:p14="http://schemas.microsoft.com/office/powerpoint/2010/main" val="1939474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2459-0B62-59F5-BE54-DC4536241260}"/>
              </a:ext>
            </a:extLst>
          </p:cNvPr>
          <p:cNvSpPr>
            <a:spLocks noGrp="1"/>
          </p:cNvSpPr>
          <p:nvPr>
            <p:ph type="title"/>
          </p:nvPr>
        </p:nvSpPr>
        <p:spPr>
          <a:xfrm>
            <a:off x="1306285" y="1142285"/>
            <a:ext cx="5931806" cy="856536"/>
          </a:xfrm>
        </p:spPr>
        <p:txBody>
          <a:bodyPr/>
          <a:lstStyle/>
          <a:p>
            <a:r>
              <a:rPr lang="en-US" dirty="0">
                <a:latin typeface="Arial" panose="020B0604020202020204" pitchFamily="34" charset="0"/>
                <a:cs typeface="Arial" panose="020B0604020202020204" pitchFamily="34" charset="0"/>
              </a:rPr>
              <a:t>Recommendations</a:t>
            </a:r>
            <a:endParaRPr lang="en-ZA"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3BD9997-7131-8687-7273-EED886AB6257}"/>
              </a:ext>
            </a:extLst>
          </p:cNvPr>
          <p:cNvSpPr>
            <a:spLocks noGrp="1"/>
          </p:cNvSpPr>
          <p:nvPr>
            <p:ph sz="half" idx="2"/>
          </p:nvPr>
        </p:nvSpPr>
        <p:spPr>
          <a:xfrm>
            <a:off x="627459" y="2047280"/>
            <a:ext cx="7623351" cy="4483549"/>
          </a:xfrm>
        </p:spPr>
        <p:txBody>
          <a:bodyPr>
            <a:noAutofit/>
          </a:bodyPr>
          <a:lstStyle/>
          <a:p>
            <a:pPr>
              <a:lnSpc>
                <a:spcPct val="120000"/>
              </a:lnSpc>
            </a:pPr>
            <a:r>
              <a:rPr lang="en-US" sz="1800" dirty="0">
                <a:latin typeface="Arial" panose="020B0604020202020204" pitchFamily="34" charset="0"/>
                <a:cs typeface="Arial" panose="020B0604020202020204" pitchFamily="34" charset="0"/>
              </a:rPr>
              <a:t>Expand Employer Network for all dual training especially non-trade specific</a:t>
            </a:r>
          </a:p>
          <a:p>
            <a:pPr>
              <a:lnSpc>
                <a:spcPct val="100000"/>
              </a:lnSpc>
            </a:pPr>
            <a:r>
              <a:rPr lang="en-ZA" sz="1800" dirty="0">
                <a:latin typeface="Arial" panose="020B0604020202020204" pitchFamily="34" charset="0"/>
                <a:cs typeface="Arial" panose="020B0604020202020204" pitchFamily="34" charset="0"/>
              </a:rPr>
              <a:t>Employment of students following OC qualification</a:t>
            </a:r>
          </a:p>
          <a:p>
            <a:pPr>
              <a:lnSpc>
                <a:spcPct val="120000"/>
              </a:lnSpc>
            </a:pPr>
            <a:r>
              <a:rPr lang="en-ZA" sz="1800" dirty="0">
                <a:latin typeface="Arial" panose="020B0604020202020204" pitchFamily="34" charset="0"/>
                <a:cs typeface="Arial" panose="020B0604020202020204" pitchFamily="34" charset="0"/>
              </a:rPr>
              <a:t>Industry to offer Lecturers work placement opportunities</a:t>
            </a:r>
          </a:p>
          <a:p>
            <a:pPr>
              <a:lnSpc>
                <a:spcPct val="120000"/>
              </a:lnSpc>
            </a:pPr>
            <a:r>
              <a:rPr lang="en-ZA" sz="1800" dirty="0">
                <a:latin typeface="Arial" panose="020B0604020202020204" pitchFamily="34" charset="0"/>
                <a:cs typeface="Arial" panose="020B0604020202020204" pitchFamily="34" charset="0"/>
              </a:rPr>
              <a:t>Soft Skills Training-work readiness programme</a:t>
            </a:r>
          </a:p>
          <a:p>
            <a:pPr>
              <a:lnSpc>
                <a:spcPct val="120000"/>
              </a:lnSpc>
            </a:pPr>
            <a:r>
              <a:rPr lang="en-ZA" sz="1800" dirty="0">
                <a:latin typeface="Arial" panose="020B0604020202020204" pitchFamily="34" charset="0"/>
                <a:cs typeface="Arial" panose="020B0604020202020204" pitchFamily="34" charset="0"/>
              </a:rPr>
              <a:t>Industry to serve on Reference Committees</a:t>
            </a:r>
          </a:p>
          <a:p>
            <a:pPr>
              <a:lnSpc>
                <a:spcPct val="120000"/>
              </a:lnSpc>
            </a:pPr>
            <a:r>
              <a:rPr lang="en-ZA" sz="1800" dirty="0">
                <a:latin typeface="Arial" panose="020B0604020202020204" pitchFamily="34" charset="0"/>
                <a:cs typeface="Arial" panose="020B0604020202020204" pitchFamily="34" charset="0"/>
              </a:rPr>
              <a:t>Industry Expertise e.g. Guest Lecturing</a:t>
            </a:r>
          </a:p>
          <a:p>
            <a:pPr>
              <a:lnSpc>
                <a:spcPct val="120000"/>
              </a:lnSpc>
            </a:pPr>
            <a:r>
              <a:rPr lang="en-ZA" sz="1800" dirty="0">
                <a:latin typeface="Arial" panose="020B0604020202020204" pitchFamily="34" charset="0"/>
                <a:cs typeface="Arial" panose="020B0604020202020204" pitchFamily="34" charset="0"/>
              </a:rPr>
              <a:t>Student Placement for non-OC qualifications</a:t>
            </a:r>
          </a:p>
          <a:p>
            <a:pPr>
              <a:lnSpc>
                <a:spcPct val="120000"/>
              </a:lnSpc>
            </a:pPr>
            <a:r>
              <a:rPr lang="en-ZA" sz="1800" dirty="0">
                <a:latin typeface="Arial" panose="020B0604020202020204" pitchFamily="34" charset="0"/>
                <a:cs typeface="Arial" panose="020B0604020202020204" pitchFamily="34" charset="0"/>
              </a:rPr>
              <a:t>Benchmarking against industry standards and international standards</a:t>
            </a:r>
          </a:p>
          <a:p>
            <a:pPr>
              <a:lnSpc>
                <a:spcPct val="120000"/>
              </a:lnSpc>
            </a:pPr>
            <a:r>
              <a:rPr lang="en-ZA" sz="1800" dirty="0">
                <a:latin typeface="Arial" panose="020B0604020202020204" pitchFamily="34" charset="0"/>
                <a:cs typeface="Arial" panose="020B0604020202020204" pitchFamily="34" charset="0"/>
              </a:rPr>
              <a:t>Establishment of international reference groups would assist in delivering world-class TVET provision</a:t>
            </a:r>
          </a:p>
        </p:txBody>
      </p:sp>
      <p:sp>
        <p:nvSpPr>
          <p:cNvPr id="3" name="Date Placeholder 2">
            <a:extLst>
              <a:ext uri="{FF2B5EF4-FFF2-40B4-BE49-F238E27FC236}">
                <a16:creationId xmlns:a16="http://schemas.microsoft.com/office/drawing/2014/main" id="{EF473F77-6D46-DC9A-8517-9B388C86AE84}"/>
              </a:ext>
            </a:extLst>
          </p:cNvPr>
          <p:cNvSpPr>
            <a:spLocks noGrp="1"/>
          </p:cNvSpPr>
          <p:nvPr>
            <p:ph type="dt" sz="half" idx="10"/>
          </p:nvPr>
        </p:nvSpPr>
        <p:spPr/>
        <p:txBody>
          <a:bodyPr/>
          <a:lstStyle/>
          <a:p>
            <a:endParaRPr lang="en-ZA"/>
          </a:p>
        </p:txBody>
      </p:sp>
      <p:sp>
        <p:nvSpPr>
          <p:cNvPr id="5" name="Slide Number Placeholder 4">
            <a:extLst>
              <a:ext uri="{FF2B5EF4-FFF2-40B4-BE49-F238E27FC236}">
                <a16:creationId xmlns:a16="http://schemas.microsoft.com/office/drawing/2014/main" id="{88E7D3AE-D240-4594-FA62-65C75FD18E0F}"/>
              </a:ext>
            </a:extLst>
          </p:cNvPr>
          <p:cNvSpPr>
            <a:spLocks noGrp="1"/>
          </p:cNvSpPr>
          <p:nvPr>
            <p:ph type="sldNum" sz="quarter" idx="12"/>
          </p:nvPr>
        </p:nvSpPr>
        <p:spPr/>
        <p:txBody>
          <a:bodyPr/>
          <a:lstStyle/>
          <a:p>
            <a:fld id="{392DCE21-7C45-4544-8E28-8507F5B653BC}" type="slidenum">
              <a:rPr lang="en-ZA" smtClean="0"/>
              <a:t>71</a:t>
            </a:fld>
            <a:endParaRPr lang="en-ZA"/>
          </a:p>
        </p:txBody>
      </p:sp>
    </p:spTree>
    <p:extLst>
      <p:ext uri="{BB962C8B-B14F-4D97-AF65-F5344CB8AC3E}">
        <p14:creationId xmlns:p14="http://schemas.microsoft.com/office/powerpoint/2010/main" val="2571993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2939"/>
            <a:ext cx="8229600" cy="6246191"/>
          </a:xfrm>
        </p:spPr>
        <p:txBody>
          <a:bodyPr/>
          <a:lstStyle/>
          <a:p>
            <a:pPr algn="ctr"/>
            <a:r>
              <a:rPr lang="en-ZA" dirty="0">
                <a:latin typeface="Arial Rounded MT Bold" panose="020F0704030504030204" pitchFamily="34" charset="0"/>
              </a:rPr>
              <a:t>THANK YOU</a:t>
            </a:r>
          </a:p>
        </p:txBody>
      </p:sp>
      <p:pic>
        <p:nvPicPr>
          <p:cNvPr id="3"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9738" y="2345635"/>
            <a:ext cx="2519407" cy="1652104"/>
          </a:xfrm>
          <a:prstGeom prst="rect">
            <a:avLst/>
          </a:prstGeom>
          <a:ln w="12700">
            <a:miter lim="400000"/>
          </a:ln>
        </p:spPr>
      </p:pic>
      <p:sp>
        <p:nvSpPr>
          <p:cNvPr id="4" name="Slide Number Placeholder 3">
            <a:extLst>
              <a:ext uri="{FF2B5EF4-FFF2-40B4-BE49-F238E27FC236}">
                <a16:creationId xmlns:a16="http://schemas.microsoft.com/office/drawing/2014/main" id="{8D894048-DBBA-C0F7-963D-C4F454B09486}"/>
              </a:ext>
            </a:extLst>
          </p:cNvPr>
          <p:cNvSpPr>
            <a:spLocks noGrp="1"/>
          </p:cNvSpPr>
          <p:nvPr>
            <p:ph type="sldNum" sz="quarter" idx="2"/>
          </p:nvPr>
        </p:nvSpPr>
        <p:spPr/>
        <p:txBody>
          <a:bodyPr/>
          <a:lstStyle/>
          <a:p>
            <a:fld id="{86CB4B4D-7CA3-9044-876B-883B54F8677D}" type="slidenum">
              <a:rPr lang="en-ZA" smtClean="0"/>
              <a:t>72</a:t>
            </a:fld>
            <a:endParaRPr lang="en-ZA"/>
          </a:p>
        </p:txBody>
      </p:sp>
    </p:spTree>
    <p:extLst>
      <p:ext uri="{BB962C8B-B14F-4D97-AF65-F5344CB8AC3E}">
        <p14:creationId xmlns:p14="http://schemas.microsoft.com/office/powerpoint/2010/main" val="3651725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6FE4A1-B0DB-92AA-0E35-696F3F5D4A44}"/>
              </a:ext>
            </a:extLst>
          </p:cNvPr>
          <p:cNvSpPr>
            <a:spLocks noGrp="1"/>
          </p:cNvSpPr>
          <p:nvPr>
            <p:ph type="title"/>
          </p:nvPr>
        </p:nvSpPr>
        <p:spPr>
          <a:xfrm>
            <a:off x="457200" y="299278"/>
            <a:ext cx="8229600" cy="990600"/>
          </a:xfrm>
          <a:effectLst>
            <a:glow rad="139700">
              <a:schemeClr val="accent2">
                <a:satMod val="175000"/>
                <a:alpha val="40000"/>
              </a:schemeClr>
            </a:glow>
            <a:outerShdw blurRad="38100" dist="25400" dir="2700000" rotWithShape="0">
              <a:srgbClr val="000000">
                <a:alpha val="60000"/>
              </a:srgbClr>
            </a:outerShdw>
          </a:effectLst>
        </p:spPr>
        <p:style>
          <a:lnRef idx="3">
            <a:schemeClr val="lt1"/>
          </a:lnRef>
          <a:fillRef idx="1">
            <a:schemeClr val="accent2"/>
          </a:fillRef>
          <a:effectRef idx="1">
            <a:schemeClr val="accent2"/>
          </a:effectRef>
          <a:fontRef idx="minor">
            <a:schemeClr val="lt1"/>
          </a:fontRef>
        </p:style>
        <p:txBody>
          <a:bodyPr>
            <a:normAutofit/>
          </a:bodyPr>
          <a:lstStyle/>
          <a:p>
            <a:r>
              <a:rPr lang="en-ZA" dirty="0"/>
              <a:t>South African TVET Colleges sector</a:t>
            </a:r>
          </a:p>
        </p:txBody>
      </p:sp>
      <p:sp>
        <p:nvSpPr>
          <p:cNvPr id="2" name="Slide Number Placeholder 1">
            <a:extLst>
              <a:ext uri="{FF2B5EF4-FFF2-40B4-BE49-F238E27FC236}">
                <a16:creationId xmlns:a16="http://schemas.microsoft.com/office/drawing/2014/main" id="{52487E62-5618-8723-D064-9552F1F93626}"/>
              </a:ext>
            </a:extLst>
          </p:cNvPr>
          <p:cNvSpPr>
            <a:spLocks noGrp="1"/>
          </p:cNvSpPr>
          <p:nvPr>
            <p:ph type="sldNum" sz="quarter" idx="2"/>
          </p:nvPr>
        </p:nvSpPr>
        <p:spPr/>
        <p:txBody>
          <a:bodyPr/>
          <a:lstStyle/>
          <a:p>
            <a:fld id="{86CB4B4D-7CA3-9044-876B-883B54F8677D}" type="slidenum">
              <a:rPr lang="en-ZA" smtClean="0"/>
              <a:t>8</a:t>
            </a:fld>
            <a:endParaRPr lang="en-ZA"/>
          </a:p>
        </p:txBody>
      </p:sp>
      <p:graphicFrame>
        <p:nvGraphicFramePr>
          <p:cNvPr id="5" name="Diagram 4">
            <a:extLst>
              <a:ext uri="{FF2B5EF4-FFF2-40B4-BE49-F238E27FC236}">
                <a16:creationId xmlns:a16="http://schemas.microsoft.com/office/drawing/2014/main" id="{475A90F3-FDEC-036D-9560-ECD85A87162B}"/>
              </a:ext>
            </a:extLst>
          </p:cNvPr>
          <p:cNvGraphicFramePr/>
          <p:nvPr>
            <p:extLst>
              <p:ext uri="{D42A27DB-BD31-4B8C-83A1-F6EECF244321}">
                <p14:modId xmlns:p14="http://schemas.microsoft.com/office/powerpoint/2010/main" val="4136618794"/>
              </p:ext>
            </p:extLst>
          </p:nvPr>
        </p:nvGraphicFramePr>
        <p:xfrm>
          <a:off x="1" y="327292"/>
          <a:ext cx="9202722" cy="6530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62853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748D7-AD91-6A7C-0665-BD167BB285DB}"/>
              </a:ext>
            </a:extLst>
          </p:cNvPr>
          <p:cNvSpPr>
            <a:spLocks noGrp="1"/>
          </p:cNvSpPr>
          <p:nvPr>
            <p:ph type="title"/>
          </p:nvPr>
        </p:nvSpPr>
        <p:spPr>
          <a:xfrm>
            <a:off x="222186" y="-4416"/>
            <a:ext cx="8807223" cy="826052"/>
          </a:xfrm>
          <a:effectLst>
            <a:glow rad="139700">
              <a:schemeClr val="accent2">
                <a:satMod val="175000"/>
                <a:alpha val="40000"/>
              </a:schemeClr>
            </a:glow>
            <a:outerShdw blurRad="38100" dist="25400" dir="2700000" rotWithShape="0">
              <a:srgbClr val="000000">
                <a:alpha val="60000"/>
              </a:srgbClr>
            </a:outerShdw>
          </a:effectLst>
        </p:spPr>
        <p:style>
          <a:lnRef idx="3">
            <a:schemeClr val="lt1"/>
          </a:lnRef>
          <a:fillRef idx="1">
            <a:schemeClr val="accent2"/>
          </a:fillRef>
          <a:effectRef idx="1">
            <a:schemeClr val="accent2"/>
          </a:effectRef>
          <a:fontRef idx="minor">
            <a:schemeClr val="lt1"/>
          </a:fontRef>
        </p:style>
        <p:txBody>
          <a:bodyPr/>
          <a:lstStyle/>
          <a:p>
            <a:pPr algn="ctr"/>
            <a:r>
              <a:rPr lang="en-US" sz="2100" b="1" dirty="0">
                <a:latin typeface="Arial Nova" panose="020B0504020202020204" pitchFamily="34" charset="0"/>
                <a:cs typeface="Arial" panose="020B0604020202020204" pitchFamily="34" charset="0"/>
              </a:rPr>
              <a:t>T</a:t>
            </a:r>
            <a:r>
              <a:rPr lang="en-ZA" sz="2100" b="1" dirty="0">
                <a:latin typeface="Arial Nova" panose="020B0504020202020204" pitchFamily="34" charset="0"/>
                <a:cs typeface="Arial" panose="020B0604020202020204" pitchFamily="34" charset="0"/>
              </a:rPr>
              <a:t>he Legislative Framework and the critical role of TVET Colleges</a:t>
            </a:r>
          </a:p>
        </p:txBody>
      </p:sp>
      <p:graphicFrame>
        <p:nvGraphicFramePr>
          <p:cNvPr id="4" name="Content Placeholder 3">
            <a:extLst>
              <a:ext uri="{FF2B5EF4-FFF2-40B4-BE49-F238E27FC236}">
                <a16:creationId xmlns:a16="http://schemas.microsoft.com/office/drawing/2014/main" id="{F14A51ED-DDC3-7D21-8E72-8B66546231F2}"/>
              </a:ext>
            </a:extLst>
          </p:cNvPr>
          <p:cNvGraphicFramePr>
            <a:graphicFrameLocks noGrp="1"/>
          </p:cNvGraphicFramePr>
          <p:nvPr>
            <p:ph idx="1"/>
            <p:extLst>
              <p:ext uri="{D42A27DB-BD31-4B8C-83A1-F6EECF244321}">
                <p14:modId xmlns:p14="http://schemas.microsoft.com/office/powerpoint/2010/main" val="428401639"/>
              </p:ext>
            </p:extLst>
          </p:nvPr>
        </p:nvGraphicFramePr>
        <p:xfrm>
          <a:off x="451368" y="949739"/>
          <a:ext cx="8692632" cy="5702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E5975FBB-5B74-C6E3-D5D5-31E65437D63C}"/>
              </a:ext>
            </a:extLst>
          </p:cNvPr>
          <p:cNvSpPr>
            <a:spLocks noGrp="1"/>
          </p:cNvSpPr>
          <p:nvPr>
            <p:ph type="sldNum" sz="quarter" idx="2"/>
          </p:nvPr>
        </p:nvSpPr>
        <p:spPr/>
        <p:txBody>
          <a:bodyPr/>
          <a:lstStyle/>
          <a:p>
            <a:fld id="{86CB4B4D-7CA3-9044-876B-883B54F8677D}" type="slidenum">
              <a:rPr lang="en-ZA" smtClean="0"/>
              <a:t>9</a:t>
            </a:fld>
            <a:endParaRPr lang="en-ZA"/>
          </a:p>
        </p:txBody>
      </p:sp>
    </p:spTree>
    <p:extLst>
      <p:ext uri="{BB962C8B-B14F-4D97-AF65-F5344CB8AC3E}">
        <p14:creationId xmlns:p14="http://schemas.microsoft.com/office/powerpoint/2010/main" val="3628097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Clarity">
  <a:themeElements>
    <a:clrScheme name="Clarity">
      <a:dk1>
        <a:srgbClr val="292934"/>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larity">
      <a:majorFont>
        <a:latin typeface="Calibri"/>
        <a:ea typeface="Calibri"/>
        <a:cs typeface="Calibri"/>
      </a:majorFont>
      <a:minorFont>
        <a:latin typeface="Helvetica"/>
        <a:ea typeface="Helvetica"/>
        <a:cs typeface="Helvetica"/>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TVET Presentation-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TVET Presentation-Master" id="{004573C5-24EF-4B9E-91CE-DD23BBF2D1AC}" vid="{529B2BB2-EC09-4E1E-BA0E-A41F3FF44C9D}"/>
    </a:ext>
  </a:extLst>
</a:theme>
</file>

<file path=ppt/theme/theme3.xml><?xml version="1.0" encoding="utf-8"?>
<a:theme xmlns:a="http://schemas.openxmlformats.org/drawingml/2006/main" name="Clarity">
  <a:themeElements>
    <a:clrScheme name="Clarity">
      <a:dk1>
        <a:srgbClr val="000000"/>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larity">
      <a:majorFont>
        <a:latin typeface="Calibri"/>
        <a:ea typeface="Calibri"/>
        <a:cs typeface="Calibri"/>
      </a:majorFont>
      <a:minorFont>
        <a:latin typeface="Helvetica"/>
        <a:ea typeface="Helvetica"/>
        <a:cs typeface="Helvetica"/>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3817</TotalTime>
  <Words>4462</Words>
  <Application>Microsoft Office PowerPoint</Application>
  <PresentationFormat>On-screen Show (4:3)</PresentationFormat>
  <Paragraphs>740</Paragraphs>
  <Slides>72</Slides>
  <Notes>4</Notes>
  <HiddenSlides>4</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72</vt:i4>
      </vt:variant>
    </vt:vector>
  </HeadingPairs>
  <TitlesOfParts>
    <vt:vector size="91" baseType="lpstr">
      <vt:lpstr>Abadi</vt:lpstr>
      <vt:lpstr>-apple-system</vt:lpstr>
      <vt:lpstr>Arial</vt:lpstr>
      <vt:lpstr>Arial Black</vt:lpstr>
      <vt:lpstr>Arial Nova</vt:lpstr>
      <vt:lpstr>Arial Rounded MT Bold</vt:lpstr>
      <vt:lpstr>Calibri</vt:lpstr>
      <vt:lpstr>Calibri Light</vt:lpstr>
      <vt:lpstr>Century Gothic</vt:lpstr>
      <vt:lpstr>Courier New</vt:lpstr>
      <vt:lpstr>Helvetica</vt:lpstr>
      <vt:lpstr>Lucida Sans Unicode</vt:lpstr>
      <vt:lpstr>McKinsey Sans</vt:lpstr>
      <vt:lpstr>Symbol</vt:lpstr>
      <vt:lpstr>Times New Roman</vt:lpstr>
      <vt:lpstr>Trebuchet MS</vt:lpstr>
      <vt:lpstr>Wingdings</vt:lpstr>
      <vt:lpstr>Clarity</vt:lpstr>
      <vt:lpstr>GTVET Presentation-Master</vt:lpstr>
      <vt:lpstr>GLOBAL BEST PRACTICES, INNOVATIVE SOLUTIONS TO FUTURE SKILLS CHALLENGES</vt:lpstr>
      <vt:lpstr>Table of contents</vt:lpstr>
      <vt:lpstr>About SAPCO</vt:lpstr>
      <vt:lpstr>SAPCO Mandate and Strategic Role</vt:lpstr>
      <vt:lpstr>SAPCO Strategic Partnerships Framework</vt:lpstr>
      <vt:lpstr>SAPCO Alignment – Government Imperatives</vt:lpstr>
      <vt:lpstr>South African TVET Colleges sector</vt:lpstr>
      <vt:lpstr>South African TVET Colleges sector</vt:lpstr>
      <vt:lpstr>The Legislative Framework and the critical role of TVET Colleges</vt:lpstr>
      <vt:lpstr>TVET COLLEGES AND SUSTAINABLE DEVELOPMENT GOALS</vt:lpstr>
      <vt:lpstr>The rationale – future skills and sustainability</vt:lpstr>
      <vt:lpstr>Defining skills needed in the future world of work in relation to SGDs</vt:lpstr>
      <vt:lpstr>Defining skills needed in the future world of work</vt:lpstr>
      <vt:lpstr>Future of work in RSA</vt:lpstr>
      <vt:lpstr>Future of work in RSA</vt:lpstr>
      <vt:lpstr>Critical Artisanal skills Needed in South Africa </vt:lpstr>
      <vt:lpstr>Aviation Sector and Critical Skills Needed </vt:lpstr>
      <vt:lpstr>IT Sector and Critical Skills Needed </vt:lpstr>
      <vt:lpstr>Agricultural Sector and Critical Skills Needed</vt:lpstr>
      <vt:lpstr>BEST PRACTICES ON RESPONSIVENESS AT TVET COLLEGES</vt:lpstr>
      <vt:lpstr>    SEDIBENG TVET COLLEGE IN GAUTENG PROVINCE                                               </vt:lpstr>
      <vt:lpstr>PARTNERSHIP WITH INDUSTRIES </vt:lpstr>
      <vt:lpstr>APPRENTICESHIP PROGRAMME OFFERED </vt:lpstr>
      <vt:lpstr>PowerPoint Presentation</vt:lpstr>
      <vt:lpstr>INTERNATIONAL PARTNERSHIPS </vt:lpstr>
      <vt:lpstr>PowerPoint Presentation</vt:lpstr>
      <vt:lpstr>                  </vt:lpstr>
      <vt:lpstr>VHEMBHE TVET COLLEGE</vt:lpstr>
      <vt:lpstr>PowerPoint Presentation</vt:lpstr>
      <vt:lpstr>4 IR Lab in Partnership with ETDP SETA, ( Assembling Arm Robots and CYBER Security equipment robots</vt:lpstr>
      <vt:lpstr>4 IR Lab in Partnership with ETDP SETA, (Assembling Arm Robots and CYBER Security Equipment)</vt:lpstr>
      <vt:lpstr>PowerPoint Presentation</vt:lpstr>
      <vt:lpstr>Clothing Production Plant Producing work suits, serves as workplace  for N6 students. Mass production and supply of protective clothing for the college and local institutions and workplaces</vt:lpstr>
      <vt:lpstr>Best Practice- Elangeni TVET College (Leadership &amp; Management)</vt:lpstr>
      <vt:lpstr>Elangeni TVET College- (The role of College Council)</vt:lpstr>
      <vt:lpstr>International Partnerships-Elangeni TVET College</vt:lpstr>
      <vt:lpstr>Public Private Partnership at Elangeni TVET College</vt:lpstr>
      <vt:lpstr>Continued…..</vt:lpstr>
      <vt:lpstr>Western Cape TVET Colleges</vt:lpstr>
      <vt:lpstr>PowerPoint Presentation</vt:lpstr>
      <vt:lpstr>How does it work?</vt:lpstr>
      <vt:lpstr>What is a Centre of Specialisation?</vt:lpstr>
      <vt:lpstr>CoS SUCCESS INDICATORS: 2019 COHORT </vt:lpstr>
      <vt:lpstr>                      Expansion of Dual Training beyond CoS 2023 WC Colleges expansion of Non-Trade specific qualifications</vt:lpstr>
      <vt:lpstr>UMFOLOZI TVET COLLEGE –KZN PROVINCE</vt:lpstr>
      <vt:lpstr>PowerPoint Presentation</vt:lpstr>
      <vt:lpstr>PowerPoint Presentation</vt:lpstr>
      <vt:lpstr>PowerPoint Presentation</vt:lpstr>
      <vt:lpstr>GOLDFIELDS TVET COLLEGE CFERI </vt:lpstr>
      <vt:lpstr>Self-Sustainability – Revenue Generating Strategy.</vt:lpstr>
      <vt:lpstr>PowerPoint Presentation</vt:lpstr>
      <vt:lpstr>West Coast College     </vt:lpstr>
      <vt:lpstr> </vt:lpstr>
      <vt:lpstr> </vt:lpstr>
      <vt:lpstr>PowerPoint Presentation</vt:lpstr>
      <vt:lpstr>Motheo TVET Academic Programmes.</vt:lpstr>
      <vt:lpstr>National Artisan Development Academy</vt:lpstr>
      <vt:lpstr>Available facilities</vt:lpstr>
      <vt:lpstr>Grouping of occupations by level of similarity</vt:lpstr>
      <vt:lpstr>Occupational Certificates (OC) – New Apprenticeship</vt:lpstr>
      <vt:lpstr>Occupational Certificates (OC) – New Apprenticeship</vt:lpstr>
      <vt:lpstr>Programmes at the ICT Hub</vt:lpstr>
      <vt:lpstr>A day to remember when Pres. Ramaphosa received his portrait done Art &amp;Design Lecturer and students</vt:lpstr>
      <vt:lpstr>Future Changes – Furniture Factory, Aviation Workshop &amp; SSS Centre</vt:lpstr>
      <vt:lpstr>New Infrastructure at Plot 32(Abbattoir)</vt:lpstr>
      <vt:lpstr>PowerPoint Presentation</vt:lpstr>
      <vt:lpstr>PowerPoint Presentation</vt:lpstr>
      <vt:lpstr>SA-Navy site suitability engagement meeting.</vt:lpstr>
      <vt:lpstr>Maritime Studies </vt:lpstr>
      <vt:lpstr>Maritime Simulator Building</vt:lpstr>
      <vt:lpstr>Recommendations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Portfolio Committee</dc:title>
  <dc:creator>Jean Renolds</dc:creator>
  <cp:lastModifiedBy>Chris Barnes</cp:lastModifiedBy>
  <cp:revision>153</cp:revision>
  <dcterms:modified xsi:type="dcterms:W3CDTF">2023-06-21T09:32:20Z</dcterms:modified>
</cp:coreProperties>
</file>