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366" r:id="rId3"/>
    <p:sldId id="261" r:id="rId4"/>
    <p:sldId id="266" r:id="rId5"/>
    <p:sldId id="269" r:id="rId6"/>
    <p:sldId id="270" r:id="rId7"/>
    <p:sldId id="364" r:id="rId8"/>
    <p:sldId id="365" r:id="rId9"/>
    <p:sldId id="274" r:id="rId10"/>
    <p:sldId id="271" r:id="rId11"/>
    <p:sldId id="272" r:id="rId12"/>
    <p:sldId id="265" r:id="rId13"/>
    <p:sldId id="275" r:id="rId14"/>
    <p:sldId id="26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rting, Vicky (WorldSkills UK)" initials="PV(U" lastIdx="2" clrIdx="0">
    <p:extLst>
      <p:ext uri="{19B8F6BF-5375-455C-9EA6-DF929625EA0E}">
        <p15:presenceInfo xmlns:p15="http://schemas.microsoft.com/office/powerpoint/2012/main" userId="S::VParting@worldskillsuk.org::145b6069-8810-47b5-b596-757b6bf82c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291C"/>
    <a:srgbClr val="B3C3D1"/>
    <a:srgbClr val="0B4A8D"/>
    <a:srgbClr val="003764"/>
    <a:srgbClr val="0097D6"/>
    <a:srgbClr val="A9669C"/>
    <a:srgbClr val="ABCC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A8E548-01E8-31B0-438F-FA97D395F233}" v="3" dt="2022-09-21T14:02:2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03"/>
    <p:restoredTop sz="62176"/>
  </p:normalViewPr>
  <p:slideViewPr>
    <p:cSldViewPr snapToGrid="0" snapToObjects="1">
      <p:cViewPr varScale="1">
        <p:scale>
          <a:sx n="49" d="100"/>
          <a:sy n="49" d="100"/>
        </p:scale>
        <p:origin x="56" y="4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epersad, Daisy (WorldSkills UK)" userId="b78571b1-b4b9-41b4-b2d6-59ffa001567a" providerId="ADAL" clId="{A262FA10-6C10-4F6D-AD21-E6A934B1372D}"/>
    <pc:docChg chg="addSld modSld">
      <pc:chgData name="Seepersad, Daisy (WorldSkills UK)" userId="b78571b1-b4b9-41b4-b2d6-59ffa001567a" providerId="ADAL" clId="{A262FA10-6C10-4F6D-AD21-E6A934B1372D}" dt="2022-08-03T13:12:14.263" v="25" actId="20577"/>
      <pc:docMkLst>
        <pc:docMk/>
      </pc:docMkLst>
      <pc:sldChg chg="modSp new mod">
        <pc:chgData name="Seepersad, Daisy (WorldSkills UK)" userId="b78571b1-b4b9-41b4-b2d6-59ffa001567a" providerId="ADAL" clId="{A262FA10-6C10-4F6D-AD21-E6A934B1372D}" dt="2022-08-03T13:12:14.263" v="25" actId="20577"/>
        <pc:sldMkLst>
          <pc:docMk/>
          <pc:sldMk cId="3926955186" sldId="366"/>
        </pc:sldMkLst>
        <pc:spChg chg="mod">
          <ac:chgData name="Seepersad, Daisy (WorldSkills UK)" userId="b78571b1-b4b9-41b4-b2d6-59ffa001567a" providerId="ADAL" clId="{A262FA10-6C10-4F6D-AD21-E6A934B1372D}" dt="2022-08-03T13:12:14.263" v="25" actId="20577"/>
          <ac:spMkLst>
            <pc:docMk/>
            <pc:sldMk cId="3926955186" sldId="366"/>
            <ac:spMk id="2" creationId="{49A9D8A7-2DC7-4930-A7C1-18B4F9D54235}"/>
          </ac:spMkLst>
        </pc:spChg>
      </pc:sldChg>
    </pc:docChg>
  </pc:docChgLst>
  <pc:docChgLst>
    <pc:chgData name="Seepersad, Daisy (WorldSkills UK)" userId="S::dseepersad@worldskillsuk.org::b78571b1-b4b9-41b4-b2d6-59ffa001567a" providerId="AD" clId="Web-{47A8E548-01E8-31B0-438F-FA97D395F233}"/>
    <pc:docChg chg="modSld">
      <pc:chgData name="Seepersad, Daisy (WorldSkills UK)" userId="S::dseepersad@worldskillsuk.org::b78571b1-b4b9-41b4-b2d6-59ffa001567a" providerId="AD" clId="Web-{47A8E548-01E8-31B0-438F-FA97D395F233}" dt="2022-09-21T14:02:22.922" v="2"/>
      <pc:docMkLst>
        <pc:docMk/>
      </pc:docMkLst>
      <pc:sldChg chg="addSp delSp modSp">
        <pc:chgData name="Seepersad, Daisy (WorldSkills UK)" userId="S::dseepersad@worldskillsuk.org::b78571b1-b4b9-41b4-b2d6-59ffa001567a" providerId="AD" clId="Web-{47A8E548-01E8-31B0-438F-FA97D395F233}" dt="2022-09-21T14:02:22.922" v="2"/>
        <pc:sldMkLst>
          <pc:docMk/>
          <pc:sldMk cId="3926955186" sldId="366"/>
        </pc:sldMkLst>
        <pc:spChg chg="del">
          <ac:chgData name="Seepersad, Daisy (WorldSkills UK)" userId="S::dseepersad@worldskillsuk.org::b78571b1-b4b9-41b4-b2d6-59ffa001567a" providerId="AD" clId="Web-{47A8E548-01E8-31B0-438F-FA97D395F233}" dt="2022-09-21T13:58:58.948" v="0"/>
          <ac:spMkLst>
            <pc:docMk/>
            <pc:sldMk cId="3926955186" sldId="366"/>
            <ac:spMk id="2" creationId="{49A9D8A7-2DC7-4930-A7C1-18B4F9D54235}"/>
          </ac:spMkLst>
        </pc:spChg>
        <pc:spChg chg="add del mod">
          <ac:chgData name="Seepersad, Daisy (WorldSkills UK)" userId="S::dseepersad@worldskillsuk.org::b78571b1-b4b9-41b4-b2d6-59ffa001567a" providerId="AD" clId="Web-{47A8E548-01E8-31B0-438F-FA97D395F233}" dt="2022-09-21T14:02:22.922" v="2"/>
          <ac:spMkLst>
            <pc:docMk/>
            <pc:sldMk cId="3926955186" sldId="366"/>
            <ac:spMk id="6" creationId="{C2612D3D-6FE1-483E-BEC6-BC921F3AD8E2}"/>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7" creationId="{4E3BB827-D33A-AA2F-F711-B7C13FAD821F}"/>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8" creationId="{FB1AC0A5-AF6B-4C50-AD5A-061EBFCF31D0}"/>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9" creationId="{A736F1E4-8B87-E4D3-5D12-BAD9781DCC95}"/>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0" creationId="{136F6AF5-0E96-4FFE-866E-B2D1B301590C}"/>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1" creationId="{0670AC15-92BE-3F69-5D02-B15318AF279E}"/>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2" creationId="{6F554C00-09D2-C67D-F5BD-96FE33A7F0BF}"/>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3" creationId="{7FDEB471-5C37-A6B0-D0D7-19639D4CF825}"/>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4" creationId="{484896C8-D7B8-3425-FC8B-961D72DAAB14}"/>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5" creationId="{0183285E-8FD9-9B08-3822-4A710AC77D05}"/>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6" creationId="{E20C7C2F-50D1-0CD5-3CAF-1086889913FA}"/>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7" creationId="{C997103D-89E9-DBB7-D8BF-9E30FCF8B98E}"/>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8" creationId="{6D310850-5870-454C-0436-8869CE4F9E92}"/>
          </ac:spMkLst>
        </pc:spChg>
        <pc:spChg chg="add">
          <ac:chgData name="Seepersad, Daisy (WorldSkills UK)" userId="S::dseepersad@worldskillsuk.org::b78571b1-b4b9-41b4-b2d6-59ffa001567a" providerId="AD" clId="Web-{47A8E548-01E8-31B0-438F-FA97D395F233}" dt="2022-09-21T13:59:04.901" v="1"/>
          <ac:spMkLst>
            <pc:docMk/>
            <pc:sldMk cId="3926955186" sldId="366"/>
            <ac:spMk id="19" creationId="{6F658775-4995-02CD-73AD-779C9E7FBE90}"/>
          </ac:spMkLst>
        </pc:spChg>
        <pc:picChg chg="add">
          <ac:chgData name="Seepersad, Daisy (WorldSkills UK)" userId="S::dseepersad@worldskillsuk.org::b78571b1-b4b9-41b4-b2d6-59ffa001567a" providerId="AD" clId="Web-{47A8E548-01E8-31B0-438F-FA97D395F233}" dt="2022-09-21T13:59:04.901" v="1"/>
          <ac:picMkLst>
            <pc:docMk/>
            <pc:sldMk cId="3926955186" sldId="366"/>
            <ac:picMk id="20" creationId="{1CC31343-E20C-1DDF-708D-A25718752492}"/>
          </ac:picMkLst>
        </pc:picChg>
        <pc:picChg chg="add">
          <ac:chgData name="Seepersad, Daisy (WorldSkills UK)" userId="S::dseepersad@worldskillsuk.org::b78571b1-b4b9-41b4-b2d6-59ffa001567a" providerId="AD" clId="Web-{47A8E548-01E8-31B0-438F-FA97D395F233}" dt="2022-09-21T13:59:04.901" v="1"/>
          <ac:picMkLst>
            <pc:docMk/>
            <pc:sldMk cId="3926955186" sldId="366"/>
            <ac:picMk id="21" creationId="{285C5399-D5FE-96E2-D0EB-4857A7EBF536}"/>
          </ac:picMkLst>
        </pc:picChg>
        <pc:picChg chg="add">
          <ac:chgData name="Seepersad, Daisy (WorldSkills UK)" userId="S::dseepersad@worldskillsuk.org::b78571b1-b4b9-41b4-b2d6-59ffa001567a" providerId="AD" clId="Web-{47A8E548-01E8-31B0-438F-FA97D395F233}" dt="2022-09-21T13:59:04.901" v="1"/>
          <ac:picMkLst>
            <pc:docMk/>
            <pc:sldMk cId="3926955186" sldId="366"/>
            <ac:picMk id="22" creationId="{3F9D6494-F7E1-A898-70F2-A34C2C5913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CD341-0304-4EC7-9383-14D83BF8DC8D}" type="doc">
      <dgm:prSet loTypeId="urn:microsoft.com/office/officeart/2005/8/layout/cycle8" loCatId="cycle" qsTypeId="urn:microsoft.com/office/officeart/2005/8/quickstyle/simple1" qsCatId="simple" csTypeId="urn:microsoft.com/office/officeart/2005/8/colors/accent1_2" csCatId="accent1" phldr="1"/>
      <dgm:spPr/>
    </dgm:pt>
    <dgm:pt modelId="{FC3193D8-944E-41D8-959A-08D3911B95FF}">
      <dgm:prSet phldrT="[Text]"/>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behaviour</a:t>
          </a:r>
        </a:p>
      </dgm:t>
    </dgm:pt>
    <dgm:pt modelId="{744B0B41-255D-413E-87ED-D76BE168D198}" type="parTrans" cxnId="{CB7F8346-B1DE-41CF-B5C0-029E9F08CC43}">
      <dgm:prSet/>
      <dgm:spPr/>
      <dgm:t>
        <a:bodyPr/>
        <a:lstStyle/>
        <a:p>
          <a:endParaRPr lang="en-GB"/>
        </a:p>
      </dgm:t>
    </dgm:pt>
    <dgm:pt modelId="{B36E845E-B0C0-4DB4-9958-EAA0FC2554C3}" type="sibTrans" cxnId="{CB7F8346-B1DE-41CF-B5C0-029E9F08CC43}">
      <dgm:prSet/>
      <dgm:spPr/>
      <dgm:t>
        <a:bodyPr/>
        <a:lstStyle/>
        <a:p>
          <a:endParaRPr lang="en-GB"/>
        </a:p>
      </dgm:t>
    </dgm:pt>
    <dgm:pt modelId="{3AB3C78E-FC78-4F18-BE8B-0A8B3D3A5D9D}">
      <dgm:prSet phldrT="[Text]"/>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decisions</a:t>
          </a:r>
        </a:p>
      </dgm:t>
    </dgm:pt>
    <dgm:pt modelId="{5F0BCA15-AD85-4646-A4F6-A6FA5A3D3B08}" type="parTrans" cxnId="{64CECB04-A32E-41DD-B009-AC19CC935EB8}">
      <dgm:prSet/>
      <dgm:spPr/>
      <dgm:t>
        <a:bodyPr/>
        <a:lstStyle/>
        <a:p>
          <a:endParaRPr lang="en-GB"/>
        </a:p>
      </dgm:t>
    </dgm:pt>
    <dgm:pt modelId="{767CBB0E-F6A5-46F3-BD32-8479BE86E9C8}" type="sibTrans" cxnId="{64CECB04-A32E-41DD-B009-AC19CC935EB8}">
      <dgm:prSet/>
      <dgm:spPr/>
      <dgm:t>
        <a:bodyPr/>
        <a:lstStyle/>
        <a:p>
          <a:endParaRPr lang="en-GB"/>
        </a:p>
      </dgm:t>
    </dgm:pt>
    <dgm:pt modelId="{91F4A3FB-B070-448C-AA3A-CBD3427CF8FF}">
      <dgm:prSet phldrT="[Text]"/>
      <dgm:spPr/>
      <dgm:t>
        <a:bodyPr/>
        <a:lstStyle/>
        <a:p>
          <a:r>
            <a:rPr lang="en-GB" dirty="0">
              <a:latin typeface="Open Sans" panose="020B0606030504020204" pitchFamily="34" charset="0"/>
              <a:ea typeface="Open Sans" panose="020B0606030504020204" pitchFamily="34" charset="0"/>
              <a:cs typeface="Open Sans" panose="020B0606030504020204" pitchFamily="34" charset="0"/>
            </a:rPr>
            <a:t>thoughts</a:t>
          </a:r>
        </a:p>
      </dgm:t>
    </dgm:pt>
    <dgm:pt modelId="{66E16D31-2653-4235-9C01-D2C2D5868DA2}" type="parTrans" cxnId="{B6ADF9CB-77FD-46FD-8C25-FADD9B48903B}">
      <dgm:prSet/>
      <dgm:spPr/>
      <dgm:t>
        <a:bodyPr/>
        <a:lstStyle/>
        <a:p>
          <a:endParaRPr lang="en-GB"/>
        </a:p>
      </dgm:t>
    </dgm:pt>
    <dgm:pt modelId="{1C801F2A-F5CE-432E-9153-BB712F5021B4}" type="sibTrans" cxnId="{B6ADF9CB-77FD-46FD-8C25-FADD9B48903B}">
      <dgm:prSet/>
      <dgm:spPr/>
      <dgm:t>
        <a:bodyPr/>
        <a:lstStyle/>
        <a:p>
          <a:endParaRPr lang="en-GB"/>
        </a:p>
      </dgm:t>
    </dgm:pt>
    <dgm:pt modelId="{BF2D33D6-614E-4E87-AA28-F8C6A4D7F847}" type="pres">
      <dgm:prSet presAssocID="{E4FCD341-0304-4EC7-9383-14D83BF8DC8D}" presName="compositeShape" presStyleCnt="0">
        <dgm:presLayoutVars>
          <dgm:chMax val="7"/>
          <dgm:dir/>
          <dgm:resizeHandles val="exact"/>
        </dgm:presLayoutVars>
      </dgm:prSet>
      <dgm:spPr/>
    </dgm:pt>
    <dgm:pt modelId="{F90AB741-3731-4C03-B59D-BAE33783E451}" type="pres">
      <dgm:prSet presAssocID="{E4FCD341-0304-4EC7-9383-14D83BF8DC8D}" presName="wedge1" presStyleLbl="node1" presStyleIdx="0" presStyleCnt="3"/>
      <dgm:spPr/>
    </dgm:pt>
    <dgm:pt modelId="{8F9D375B-C6FC-4B56-A481-7EB3BEC380E3}" type="pres">
      <dgm:prSet presAssocID="{E4FCD341-0304-4EC7-9383-14D83BF8DC8D}" presName="dummy1a" presStyleCnt="0"/>
      <dgm:spPr/>
    </dgm:pt>
    <dgm:pt modelId="{70D8FEFA-8294-4E9D-8DE4-354D4D4F8FF0}" type="pres">
      <dgm:prSet presAssocID="{E4FCD341-0304-4EC7-9383-14D83BF8DC8D}" presName="dummy1b" presStyleCnt="0"/>
      <dgm:spPr/>
    </dgm:pt>
    <dgm:pt modelId="{6A527856-B502-412D-A08E-1CD019E15A4B}" type="pres">
      <dgm:prSet presAssocID="{E4FCD341-0304-4EC7-9383-14D83BF8DC8D}" presName="wedge1Tx" presStyleLbl="node1" presStyleIdx="0" presStyleCnt="3">
        <dgm:presLayoutVars>
          <dgm:chMax val="0"/>
          <dgm:chPref val="0"/>
          <dgm:bulletEnabled val="1"/>
        </dgm:presLayoutVars>
      </dgm:prSet>
      <dgm:spPr/>
    </dgm:pt>
    <dgm:pt modelId="{2CAC4088-36F3-459F-814E-E300170F3C6A}" type="pres">
      <dgm:prSet presAssocID="{E4FCD341-0304-4EC7-9383-14D83BF8DC8D}" presName="wedge2" presStyleLbl="node1" presStyleIdx="1" presStyleCnt="3"/>
      <dgm:spPr/>
    </dgm:pt>
    <dgm:pt modelId="{50140467-710E-4AA6-8338-CC2EDDC5657F}" type="pres">
      <dgm:prSet presAssocID="{E4FCD341-0304-4EC7-9383-14D83BF8DC8D}" presName="dummy2a" presStyleCnt="0"/>
      <dgm:spPr/>
    </dgm:pt>
    <dgm:pt modelId="{30BCF5B3-9C00-4EF2-9B11-FE0DC16F8B9E}" type="pres">
      <dgm:prSet presAssocID="{E4FCD341-0304-4EC7-9383-14D83BF8DC8D}" presName="dummy2b" presStyleCnt="0"/>
      <dgm:spPr/>
    </dgm:pt>
    <dgm:pt modelId="{9F4608F1-6BA4-4BCD-BAE8-99537BCC836B}" type="pres">
      <dgm:prSet presAssocID="{E4FCD341-0304-4EC7-9383-14D83BF8DC8D}" presName="wedge2Tx" presStyleLbl="node1" presStyleIdx="1" presStyleCnt="3">
        <dgm:presLayoutVars>
          <dgm:chMax val="0"/>
          <dgm:chPref val="0"/>
          <dgm:bulletEnabled val="1"/>
        </dgm:presLayoutVars>
      </dgm:prSet>
      <dgm:spPr/>
    </dgm:pt>
    <dgm:pt modelId="{BF2D5015-2B72-44E4-8585-1EFF1BE3A60C}" type="pres">
      <dgm:prSet presAssocID="{E4FCD341-0304-4EC7-9383-14D83BF8DC8D}" presName="wedge3" presStyleLbl="node1" presStyleIdx="2" presStyleCnt="3"/>
      <dgm:spPr/>
    </dgm:pt>
    <dgm:pt modelId="{7B46584E-31E9-42F6-B6D6-A31D61E7941A}" type="pres">
      <dgm:prSet presAssocID="{E4FCD341-0304-4EC7-9383-14D83BF8DC8D}" presName="dummy3a" presStyleCnt="0"/>
      <dgm:spPr/>
    </dgm:pt>
    <dgm:pt modelId="{CE6FDF6C-5849-4308-BBD9-9F5EB5549EFE}" type="pres">
      <dgm:prSet presAssocID="{E4FCD341-0304-4EC7-9383-14D83BF8DC8D}" presName="dummy3b" presStyleCnt="0"/>
      <dgm:spPr/>
    </dgm:pt>
    <dgm:pt modelId="{8985A1CB-E986-4A15-99D8-0A6699269A97}" type="pres">
      <dgm:prSet presAssocID="{E4FCD341-0304-4EC7-9383-14D83BF8DC8D}" presName="wedge3Tx" presStyleLbl="node1" presStyleIdx="2" presStyleCnt="3">
        <dgm:presLayoutVars>
          <dgm:chMax val="0"/>
          <dgm:chPref val="0"/>
          <dgm:bulletEnabled val="1"/>
        </dgm:presLayoutVars>
      </dgm:prSet>
      <dgm:spPr/>
    </dgm:pt>
    <dgm:pt modelId="{4410AB20-B2BF-4C15-905C-38ACA2CA75D2}" type="pres">
      <dgm:prSet presAssocID="{B36E845E-B0C0-4DB4-9958-EAA0FC2554C3}" presName="arrowWedge1" presStyleLbl="fgSibTrans2D1" presStyleIdx="0" presStyleCnt="3"/>
      <dgm:spPr/>
    </dgm:pt>
    <dgm:pt modelId="{139DC75C-520C-4200-AF67-91F9A55E6884}" type="pres">
      <dgm:prSet presAssocID="{767CBB0E-F6A5-46F3-BD32-8479BE86E9C8}" presName="arrowWedge2" presStyleLbl="fgSibTrans2D1" presStyleIdx="1" presStyleCnt="3"/>
      <dgm:spPr/>
    </dgm:pt>
    <dgm:pt modelId="{9B49AB55-E66E-4993-BED8-AD3B1C751980}" type="pres">
      <dgm:prSet presAssocID="{1C801F2A-F5CE-432E-9153-BB712F5021B4}" presName="arrowWedge3" presStyleLbl="fgSibTrans2D1" presStyleIdx="2" presStyleCnt="3"/>
      <dgm:spPr/>
    </dgm:pt>
  </dgm:ptLst>
  <dgm:cxnLst>
    <dgm:cxn modelId="{64CECB04-A32E-41DD-B009-AC19CC935EB8}" srcId="{E4FCD341-0304-4EC7-9383-14D83BF8DC8D}" destId="{3AB3C78E-FC78-4F18-BE8B-0A8B3D3A5D9D}" srcOrd="1" destOrd="0" parTransId="{5F0BCA15-AD85-4646-A4F6-A6FA5A3D3B08}" sibTransId="{767CBB0E-F6A5-46F3-BD32-8479BE86E9C8}"/>
    <dgm:cxn modelId="{01F88D09-192A-4CF1-84BD-DDA4CAC93F50}" type="presOf" srcId="{91F4A3FB-B070-448C-AA3A-CBD3427CF8FF}" destId="{BF2D5015-2B72-44E4-8585-1EFF1BE3A60C}" srcOrd="0" destOrd="0" presId="urn:microsoft.com/office/officeart/2005/8/layout/cycle8"/>
    <dgm:cxn modelId="{6B55552E-2CAC-4006-AAD0-45446CFF99F4}" type="presOf" srcId="{FC3193D8-944E-41D8-959A-08D3911B95FF}" destId="{F90AB741-3731-4C03-B59D-BAE33783E451}" srcOrd="0" destOrd="0" presId="urn:microsoft.com/office/officeart/2005/8/layout/cycle8"/>
    <dgm:cxn modelId="{25C1245C-7FAA-4E6B-A40D-76DCCBAD6877}" type="presOf" srcId="{3AB3C78E-FC78-4F18-BE8B-0A8B3D3A5D9D}" destId="{9F4608F1-6BA4-4BCD-BAE8-99537BCC836B}" srcOrd="1" destOrd="0" presId="urn:microsoft.com/office/officeart/2005/8/layout/cycle8"/>
    <dgm:cxn modelId="{CB7F8346-B1DE-41CF-B5C0-029E9F08CC43}" srcId="{E4FCD341-0304-4EC7-9383-14D83BF8DC8D}" destId="{FC3193D8-944E-41D8-959A-08D3911B95FF}" srcOrd="0" destOrd="0" parTransId="{744B0B41-255D-413E-87ED-D76BE168D198}" sibTransId="{B36E845E-B0C0-4DB4-9958-EAA0FC2554C3}"/>
    <dgm:cxn modelId="{925CEF58-4355-42DB-9155-73E427A553E1}" type="presOf" srcId="{FC3193D8-944E-41D8-959A-08D3911B95FF}" destId="{6A527856-B502-412D-A08E-1CD019E15A4B}" srcOrd="1" destOrd="0" presId="urn:microsoft.com/office/officeart/2005/8/layout/cycle8"/>
    <dgm:cxn modelId="{FE868B7C-651C-4C48-A76C-9857A00422B2}" type="presOf" srcId="{91F4A3FB-B070-448C-AA3A-CBD3427CF8FF}" destId="{8985A1CB-E986-4A15-99D8-0A6699269A97}" srcOrd="1" destOrd="0" presId="urn:microsoft.com/office/officeart/2005/8/layout/cycle8"/>
    <dgm:cxn modelId="{B6ADF9CB-77FD-46FD-8C25-FADD9B48903B}" srcId="{E4FCD341-0304-4EC7-9383-14D83BF8DC8D}" destId="{91F4A3FB-B070-448C-AA3A-CBD3427CF8FF}" srcOrd="2" destOrd="0" parTransId="{66E16D31-2653-4235-9C01-D2C2D5868DA2}" sibTransId="{1C801F2A-F5CE-432E-9153-BB712F5021B4}"/>
    <dgm:cxn modelId="{289130E2-A0B1-439C-9BA4-18B1A8199FE8}" type="presOf" srcId="{E4FCD341-0304-4EC7-9383-14D83BF8DC8D}" destId="{BF2D33D6-614E-4E87-AA28-F8C6A4D7F847}" srcOrd="0" destOrd="0" presId="urn:microsoft.com/office/officeart/2005/8/layout/cycle8"/>
    <dgm:cxn modelId="{6D8EF7E2-0FA0-4217-B8BD-55715C8D0B0E}" type="presOf" srcId="{3AB3C78E-FC78-4F18-BE8B-0A8B3D3A5D9D}" destId="{2CAC4088-36F3-459F-814E-E300170F3C6A}" srcOrd="0" destOrd="0" presId="urn:microsoft.com/office/officeart/2005/8/layout/cycle8"/>
    <dgm:cxn modelId="{8E1700D3-B2CB-4980-A57C-97EEF1A8759F}" type="presParOf" srcId="{BF2D33D6-614E-4E87-AA28-F8C6A4D7F847}" destId="{F90AB741-3731-4C03-B59D-BAE33783E451}" srcOrd="0" destOrd="0" presId="urn:microsoft.com/office/officeart/2005/8/layout/cycle8"/>
    <dgm:cxn modelId="{6D130B77-1B42-4A14-A0C0-169FCF247513}" type="presParOf" srcId="{BF2D33D6-614E-4E87-AA28-F8C6A4D7F847}" destId="{8F9D375B-C6FC-4B56-A481-7EB3BEC380E3}" srcOrd="1" destOrd="0" presId="urn:microsoft.com/office/officeart/2005/8/layout/cycle8"/>
    <dgm:cxn modelId="{0C18DAA1-56D1-4087-8DEF-FC8857E5449A}" type="presParOf" srcId="{BF2D33D6-614E-4E87-AA28-F8C6A4D7F847}" destId="{70D8FEFA-8294-4E9D-8DE4-354D4D4F8FF0}" srcOrd="2" destOrd="0" presId="urn:microsoft.com/office/officeart/2005/8/layout/cycle8"/>
    <dgm:cxn modelId="{D5AAEE35-74BC-4773-9A2A-3C85BAB94C5B}" type="presParOf" srcId="{BF2D33D6-614E-4E87-AA28-F8C6A4D7F847}" destId="{6A527856-B502-412D-A08E-1CD019E15A4B}" srcOrd="3" destOrd="0" presId="urn:microsoft.com/office/officeart/2005/8/layout/cycle8"/>
    <dgm:cxn modelId="{F13F3B57-B200-45A0-8D8D-BCA69794A3B2}" type="presParOf" srcId="{BF2D33D6-614E-4E87-AA28-F8C6A4D7F847}" destId="{2CAC4088-36F3-459F-814E-E300170F3C6A}" srcOrd="4" destOrd="0" presId="urn:microsoft.com/office/officeart/2005/8/layout/cycle8"/>
    <dgm:cxn modelId="{2B0914D1-F1A7-4D23-9601-32B877F8483A}" type="presParOf" srcId="{BF2D33D6-614E-4E87-AA28-F8C6A4D7F847}" destId="{50140467-710E-4AA6-8338-CC2EDDC5657F}" srcOrd="5" destOrd="0" presId="urn:microsoft.com/office/officeart/2005/8/layout/cycle8"/>
    <dgm:cxn modelId="{035C958B-D063-44A5-9849-757F1AC048C2}" type="presParOf" srcId="{BF2D33D6-614E-4E87-AA28-F8C6A4D7F847}" destId="{30BCF5B3-9C00-4EF2-9B11-FE0DC16F8B9E}" srcOrd="6" destOrd="0" presId="urn:microsoft.com/office/officeart/2005/8/layout/cycle8"/>
    <dgm:cxn modelId="{3F7510FA-C1D1-4B45-88A8-02659742520A}" type="presParOf" srcId="{BF2D33D6-614E-4E87-AA28-F8C6A4D7F847}" destId="{9F4608F1-6BA4-4BCD-BAE8-99537BCC836B}" srcOrd="7" destOrd="0" presId="urn:microsoft.com/office/officeart/2005/8/layout/cycle8"/>
    <dgm:cxn modelId="{18B02FED-E00B-443D-9C1E-F5BE4C67D93A}" type="presParOf" srcId="{BF2D33D6-614E-4E87-AA28-F8C6A4D7F847}" destId="{BF2D5015-2B72-44E4-8585-1EFF1BE3A60C}" srcOrd="8" destOrd="0" presId="urn:microsoft.com/office/officeart/2005/8/layout/cycle8"/>
    <dgm:cxn modelId="{3C514270-848E-4886-BFD0-1D8CC72D0C2F}" type="presParOf" srcId="{BF2D33D6-614E-4E87-AA28-F8C6A4D7F847}" destId="{7B46584E-31E9-42F6-B6D6-A31D61E7941A}" srcOrd="9" destOrd="0" presId="urn:microsoft.com/office/officeart/2005/8/layout/cycle8"/>
    <dgm:cxn modelId="{369A7D26-053F-4BDB-B069-584EA64675ED}" type="presParOf" srcId="{BF2D33D6-614E-4E87-AA28-F8C6A4D7F847}" destId="{CE6FDF6C-5849-4308-BBD9-9F5EB5549EFE}" srcOrd="10" destOrd="0" presId="urn:microsoft.com/office/officeart/2005/8/layout/cycle8"/>
    <dgm:cxn modelId="{DF3F42B4-DBE1-46B7-92A6-A6F01B2C0698}" type="presParOf" srcId="{BF2D33D6-614E-4E87-AA28-F8C6A4D7F847}" destId="{8985A1CB-E986-4A15-99D8-0A6699269A97}" srcOrd="11" destOrd="0" presId="urn:microsoft.com/office/officeart/2005/8/layout/cycle8"/>
    <dgm:cxn modelId="{14BA74CE-790E-4853-9FCD-48315EE36255}" type="presParOf" srcId="{BF2D33D6-614E-4E87-AA28-F8C6A4D7F847}" destId="{4410AB20-B2BF-4C15-905C-38ACA2CA75D2}" srcOrd="12" destOrd="0" presId="urn:microsoft.com/office/officeart/2005/8/layout/cycle8"/>
    <dgm:cxn modelId="{D446BFAB-28CF-4A31-88DE-02A5349D2E7A}" type="presParOf" srcId="{BF2D33D6-614E-4E87-AA28-F8C6A4D7F847}" destId="{139DC75C-520C-4200-AF67-91F9A55E6884}" srcOrd="13" destOrd="0" presId="urn:microsoft.com/office/officeart/2005/8/layout/cycle8"/>
    <dgm:cxn modelId="{A5475185-42B7-46E5-99FF-019B5C820E9C}" type="presParOf" srcId="{BF2D33D6-614E-4E87-AA28-F8C6A4D7F847}" destId="{9B49AB55-E66E-4993-BED8-AD3B1C751980}"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AB741-3731-4C03-B59D-BAE33783E451}">
      <dsp:nvSpPr>
        <dsp:cNvPr id="0" name=""/>
        <dsp:cNvSpPr/>
      </dsp:nvSpPr>
      <dsp:spPr>
        <a:xfrm>
          <a:off x="1446344" y="222884"/>
          <a:ext cx="2880359" cy="2880359"/>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Open Sans" panose="020B0606030504020204" pitchFamily="34" charset="0"/>
              <a:ea typeface="Open Sans" panose="020B0606030504020204" pitchFamily="34" charset="0"/>
              <a:cs typeface="Open Sans" panose="020B0606030504020204" pitchFamily="34" charset="0"/>
            </a:rPr>
            <a:t>behaviour</a:t>
          </a:r>
        </a:p>
      </dsp:txBody>
      <dsp:txXfrm>
        <a:off x="2964362" y="833246"/>
        <a:ext cx="1028699" cy="857249"/>
      </dsp:txXfrm>
    </dsp:sp>
    <dsp:sp modelId="{2CAC4088-36F3-459F-814E-E300170F3C6A}">
      <dsp:nvSpPr>
        <dsp:cNvPr id="0" name=""/>
        <dsp:cNvSpPr/>
      </dsp:nvSpPr>
      <dsp:spPr>
        <a:xfrm>
          <a:off x="1387022" y="325754"/>
          <a:ext cx="2880359" cy="2880359"/>
        </a:xfrm>
        <a:prstGeom prst="pie">
          <a:avLst>
            <a:gd name="adj1" fmla="val 1800000"/>
            <a:gd name="adj2" fmla="val 90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Open Sans" panose="020B0606030504020204" pitchFamily="34" charset="0"/>
              <a:ea typeface="Open Sans" panose="020B0606030504020204" pitchFamily="34" charset="0"/>
              <a:cs typeface="Open Sans" panose="020B0606030504020204" pitchFamily="34" charset="0"/>
            </a:rPr>
            <a:t>decisions</a:t>
          </a:r>
        </a:p>
      </dsp:txBody>
      <dsp:txXfrm>
        <a:off x="2072822" y="2194559"/>
        <a:ext cx="1543049" cy="754379"/>
      </dsp:txXfrm>
    </dsp:sp>
    <dsp:sp modelId="{BF2D5015-2B72-44E4-8585-1EFF1BE3A60C}">
      <dsp:nvSpPr>
        <dsp:cNvPr id="0" name=""/>
        <dsp:cNvSpPr/>
      </dsp:nvSpPr>
      <dsp:spPr>
        <a:xfrm>
          <a:off x="1327701" y="222884"/>
          <a:ext cx="2880359" cy="2880359"/>
        </a:xfrm>
        <a:prstGeom prst="pie">
          <a:avLst>
            <a:gd name="adj1" fmla="val 90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latin typeface="Open Sans" panose="020B0606030504020204" pitchFamily="34" charset="0"/>
              <a:ea typeface="Open Sans" panose="020B0606030504020204" pitchFamily="34" charset="0"/>
              <a:cs typeface="Open Sans" panose="020B0606030504020204" pitchFamily="34" charset="0"/>
            </a:rPr>
            <a:t>thoughts</a:t>
          </a:r>
        </a:p>
      </dsp:txBody>
      <dsp:txXfrm>
        <a:off x="1661342" y="833246"/>
        <a:ext cx="1028699" cy="857249"/>
      </dsp:txXfrm>
    </dsp:sp>
    <dsp:sp modelId="{4410AB20-B2BF-4C15-905C-38ACA2CA75D2}">
      <dsp:nvSpPr>
        <dsp:cNvPr id="0" name=""/>
        <dsp:cNvSpPr/>
      </dsp:nvSpPr>
      <dsp:spPr>
        <a:xfrm>
          <a:off x="1268274" y="44576"/>
          <a:ext cx="3236975" cy="3236975"/>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9DC75C-520C-4200-AF67-91F9A55E6884}">
      <dsp:nvSpPr>
        <dsp:cNvPr id="0" name=""/>
        <dsp:cNvSpPr/>
      </dsp:nvSpPr>
      <dsp:spPr>
        <a:xfrm>
          <a:off x="1208714" y="147264"/>
          <a:ext cx="3236975" cy="3236975"/>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49AB55-E66E-4993-BED8-AD3B1C751980}">
      <dsp:nvSpPr>
        <dsp:cNvPr id="0" name=""/>
        <dsp:cNvSpPr/>
      </dsp:nvSpPr>
      <dsp:spPr>
        <a:xfrm>
          <a:off x="1149155" y="44576"/>
          <a:ext cx="3236975" cy="3236975"/>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EB0532-B0B9-534D-A7C6-14FBD04EDA28}" type="datetimeFigureOut">
              <a:rPr lang="en-US" smtClean="0"/>
              <a:pPr/>
              <a:t>9/21/2022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E341EE-4739-604A-879B-796E66DF5FE5}" type="slidenum">
              <a:rPr lang="en-US" smtClean="0"/>
              <a:pPr/>
              <a:t>‹#›</a:t>
            </a:fld>
            <a:endParaRPr lang="en-US"/>
          </a:p>
        </p:txBody>
      </p:sp>
    </p:spTree>
    <p:extLst>
      <p:ext uri="{BB962C8B-B14F-4D97-AF65-F5344CB8AC3E}">
        <p14:creationId xmlns:p14="http://schemas.microsoft.com/office/powerpoint/2010/main" val="2378164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EAD7F5-6B50-E549-853F-204AE812B82F}" type="datetimeFigureOut">
              <a:rPr lang="en-US" smtClean="0"/>
              <a:pPr/>
              <a:t>9/21/2022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7FF07C-9D73-E842-B064-4F8E076CF806}" type="slidenum">
              <a:rPr lang="en-US" smtClean="0"/>
              <a:pPr/>
              <a:t>‹#›</a:t>
            </a:fld>
            <a:endParaRPr lang="en-US"/>
          </a:p>
        </p:txBody>
      </p:sp>
    </p:spTree>
    <p:extLst>
      <p:ext uri="{BB962C8B-B14F-4D97-AF65-F5344CB8AC3E}">
        <p14:creationId xmlns:p14="http://schemas.microsoft.com/office/powerpoint/2010/main" val="6672456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1</a:t>
            </a:fld>
            <a:endParaRPr lang="en-US"/>
          </a:p>
        </p:txBody>
      </p:sp>
    </p:spTree>
    <p:extLst>
      <p:ext uri="{BB962C8B-B14F-4D97-AF65-F5344CB8AC3E}">
        <p14:creationId xmlns:p14="http://schemas.microsoft.com/office/powerpoint/2010/main" val="74775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3</a:t>
            </a:fld>
            <a:endParaRPr lang="en-US"/>
          </a:p>
        </p:txBody>
      </p:sp>
    </p:spTree>
    <p:extLst>
      <p:ext uri="{BB962C8B-B14F-4D97-AF65-F5344CB8AC3E}">
        <p14:creationId xmlns:p14="http://schemas.microsoft.com/office/powerpoint/2010/main" val="1623829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4</a:t>
            </a:fld>
            <a:endParaRPr lang="en-US"/>
          </a:p>
        </p:txBody>
      </p:sp>
    </p:spTree>
    <p:extLst>
      <p:ext uri="{BB962C8B-B14F-4D97-AF65-F5344CB8AC3E}">
        <p14:creationId xmlns:p14="http://schemas.microsoft.com/office/powerpoint/2010/main" val="1276069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5</a:t>
            </a:fld>
            <a:endParaRPr lang="en-US"/>
          </a:p>
        </p:txBody>
      </p:sp>
    </p:spTree>
    <p:extLst>
      <p:ext uri="{BB962C8B-B14F-4D97-AF65-F5344CB8AC3E}">
        <p14:creationId xmlns:p14="http://schemas.microsoft.com/office/powerpoint/2010/main" val="100121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6</a:t>
            </a:fld>
            <a:endParaRPr lang="en-US"/>
          </a:p>
        </p:txBody>
      </p:sp>
    </p:spTree>
    <p:extLst>
      <p:ext uri="{BB962C8B-B14F-4D97-AF65-F5344CB8AC3E}">
        <p14:creationId xmlns:p14="http://schemas.microsoft.com/office/powerpoint/2010/main" val="9903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9</a:t>
            </a:fld>
            <a:endParaRPr lang="en-US"/>
          </a:p>
        </p:txBody>
      </p:sp>
    </p:spTree>
    <p:extLst>
      <p:ext uri="{BB962C8B-B14F-4D97-AF65-F5344CB8AC3E}">
        <p14:creationId xmlns:p14="http://schemas.microsoft.com/office/powerpoint/2010/main" val="1059977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10</a:t>
            </a:fld>
            <a:endParaRPr lang="en-US"/>
          </a:p>
        </p:txBody>
      </p:sp>
    </p:spTree>
    <p:extLst>
      <p:ext uri="{BB962C8B-B14F-4D97-AF65-F5344CB8AC3E}">
        <p14:creationId xmlns:p14="http://schemas.microsoft.com/office/powerpoint/2010/main" val="213741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57FF07C-9D73-E842-B064-4F8E076CF806}" type="slidenum">
              <a:rPr lang="en-US" smtClean="0"/>
              <a:pPr/>
              <a:t>11</a:t>
            </a:fld>
            <a:endParaRPr lang="en-US"/>
          </a:p>
        </p:txBody>
      </p:sp>
    </p:spTree>
    <p:extLst>
      <p:ext uri="{BB962C8B-B14F-4D97-AF65-F5344CB8AC3E}">
        <p14:creationId xmlns:p14="http://schemas.microsoft.com/office/powerpoint/2010/main" val="1216505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1540675"/>
            <a:ext cx="8136000" cy="4633000"/>
          </a:xfrm>
          <a:prstGeom prst="rect">
            <a:avLst/>
          </a:prstGeom>
        </p:spPr>
      </p:pic>
      <p:sp>
        <p:nvSpPr>
          <p:cNvPr id="2" name="Title 1"/>
          <p:cNvSpPr>
            <a:spLocks noGrp="1"/>
          </p:cNvSpPr>
          <p:nvPr>
            <p:ph type="title"/>
          </p:nvPr>
        </p:nvSpPr>
        <p:spPr>
          <a:xfrm>
            <a:off x="504000" y="619200"/>
            <a:ext cx="6840000" cy="244800"/>
          </a:xfrm>
        </p:spPr>
        <p:txBody>
          <a:bodyPr>
            <a:noAutofit/>
          </a:bodyPr>
          <a:lstStyle>
            <a:lvl1pPr>
              <a:defRPr sz="2400" baseline="0"/>
            </a:lvl1pPr>
          </a:lstStyle>
          <a:p>
            <a:endParaRPr lang="en-GB" dirty="0"/>
          </a:p>
        </p:txBody>
      </p:sp>
      <p:pic>
        <p:nvPicPr>
          <p:cNvPr id="2050" name="Picture 2" descr="Home | BAE Systems | International">
            <a:extLst>
              <a:ext uri="{FF2B5EF4-FFF2-40B4-BE49-F238E27FC236}">
                <a16:creationId xmlns:a16="http://schemas.microsoft.com/office/drawing/2014/main" id="{E4BD2ECA-94F0-4502-9F26-CE8F0BE6FC1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905725" y="578325"/>
            <a:ext cx="1438275" cy="217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1895" y="1260001"/>
            <a:ext cx="8121415" cy="4504696"/>
          </a:xfrm>
          <a:prstGeom prst="rect">
            <a:avLst/>
          </a:prstGeom>
        </p:spPr>
        <p:txBody>
          <a:bodyPr vert="horz" lIns="0" tIns="0" rIns="0" bIns="0">
            <a:normAutofit/>
          </a:bodyPr>
          <a:lstStyle>
            <a:lvl1pPr indent="-216000">
              <a:lnSpc>
                <a:spcPct val="100000"/>
              </a:lnSpc>
              <a:spcBef>
                <a:spcPts val="0"/>
              </a:spcBef>
              <a:spcAft>
                <a:spcPts val="600"/>
              </a:spcAft>
              <a:defRPr sz="1800" b="0" i="0" spc="0" baseline="0">
                <a:latin typeface="Frutiger 45 Light" charset="0"/>
                <a:cs typeface="Humanst521 Lt BT"/>
              </a:defRPr>
            </a:lvl1pPr>
            <a:lvl2pPr indent="-216000">
              <a:lnSpc>
                <a:spcPct val="100000"/>
              </a:lnSpc>
              <a:spcBef>
                <a:spcPts val="0"/>
              </a:spcBef>
              <a:spcAft>
                <a:spcPts val="600"/>
              </a:spcAft>
              <a:defRPr sz="1800" b="0" i="0" baseline="0">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2"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8" name="Slide Number Placeholder 5"/>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pic>
        <p:nvPicPr>
          <p:cNvPr id="6" name="Picture 2" descr="Home | BAE Systems | International">
            <a:extLst>
              <a:ext uri="{FF2B5EF4-FFF2-40B4-BE49-F238E27FC236}">
                <a16:creationId xmlns:a16="http://schemas.microsoft.com/office/drawing/2014/main" id="{ECF2C619-29AC-478E-BCFB-C6805BD098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725" y="578325"/>
            <a:ext cx="1438275" cy="217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Activity">
    <p:spTree>
      <p:nvGrpSpPr>
        <p:cNvPr id="1" name=""/>
        <p:cNvGrpSpPr/>
        <p:nvPr/>
      </p:nvGrpSpPr>
      <p:grpSpPr>
        <a:xfrm>
          <a:off x="0" y="0"/>
          <a:ext cx="0" cy="0"/>
          <a:chOff x="0" y="0"/>
          <a:chExt cx="0" cy="0"/>
        </a:xfrm>
      </p:grpSpPr>
      <p:sp>
        <p:nvSpPr>
          <p:cNvPr id="3" name="Rounded Rectangle 2"/>
          <p:cNvSpPr/>
          <p:nvPr userDrawn="1"/>
        </p:nvSpPr>
        <p:spPr>
          <a:xfrm>
            <a:off x="1403498" y="1538184"/>
            <a:ext cx="6337004" cy="3671776"/>
          </a:xfrm>
          <a:prstGeom prst="roundRect">
            <a:avLst>
              <a:gd name="adj" fmla="val 0"/>
            </a:avLst>
          </a:prstGeom>
          <a:solidFill>
            <a:srgbClr val="0097D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9" name="Content Placeholder 8"/>
          <p:cNvSpPr>
            <a:spLocks noGrp="1"/>
          </p:cNvSpPr>
          <p:nvPr>
            <p:ph sz="quarter" idx="13"/>
          </p:nvPr>
        </p:nvSpPr>
        <p:spPr>
          <a:xfrm>
            <a:off x="1800001" y="1956397"/>
            <a:ext cx="5543998" cy="2814084"/>
          </a:xfrm>
          <a:prstGeom prst="rect">
            <a:avLst/>
          </a:prstGeom>
        </p:spPr>
        <p:txBody>
          <a:bodyPr vert="horz" lIns="0" tIns="0" rIns="0" bIns="0">
            <a:normAutofit/>
          </a:bodyPr>
          <a:lstStyle>
            <a:lvl1pPr marL="285750" indent="-285750">
              <a:lnSpc>
                <a:spcPct val="100000"/>
              </a:lnSpc>
              <a:spcBef>
                <a:spcPts val="0"/>
              </a:spcBef>
              <a:spcAft>
                <a:spcPts val="1200"/>
              </a:spcAft>
              <a:buFont typeface="Arial" charset="0"/>
              <a:buChar char="•"/>
              <a:defRPr sz="2100" b="0" i="0" spc="0" baseline="0">
                <a:solidFill>
                  <a:schemeClr val="bg1"/>
                </a:solidFill>
                <a:latin typeface="Frutiger 65 Bold" charset="0"/>
                <a:cs typeface="Humanst521 Lt BT"/>
              </a:defRPr>
            </a:lvl1pPr>
            <a:lvl2pPr marL="270900" indent="-270900">
              <a:lnSpc>
                <a:spcPct val="100000"/>
              </a:lnSpc>
              <a:spcBef>
                <a:spcPts val="0"/>
              </a:spcBef>
              <a:spcAft>
                <a:spcPts val="0"/>
              </a:spcAft>
              <a:buClr>
                <a:schemeClr val="bg1"/>
              </a:buClr>
              <a:buFont typeface="+mj-lt"/>
              <a:buAutoNum type="arabicPeriod"/>
              <a:defRPr sz="1800" b="0" i="0" baseline="0">
                <a:solidFill>
                  <a:schemeClr val="bg1"/>
                </a:solidFill>
                <a:latin typeface="Frutiger 45 Light" charset="0"/>
                <a:cs typeface="Humanst521 Lt BT"/>
              </a:defRPr>
            </a:lvl2pPr>
            <a:lvl3pPr>
              <a:defRPr b="0" i="0">
                <a:latin typeface="Humanist 521 Light"/>
                <a:cs typeface="Humanst521 Lt BT"/>
              </a:defRPr>
            </a:lvl3pPr>
            <a:lvl4pPr>
              <a:defRPr b="0" i="0">
                <a:latin typeface="Humanist 521 Light"/>
                <a:cs typeface="Humanst521 Lt BT"/>
              </a:defRPr>
            </a:lvl4pPr>
            <a:lvl5pPr>
              <a:defRPr b="0" i="0">
                <a:latin typeface="Humanist 521 Light"/>
                <a:cs typeface="Humanst521 Lt BT"/>
              </a:defRPr>
            </a:lvl5pPr>
          </a:lstStyle>
          <a:p>
            <a:pPr lvl="0"/>
            <a:r>
              <a:rPr lang="en-GB" dirty="0"/>
              <a:t>Click to edit Master text styles</a:t>
            </a:r>
          </a:p>
          <a:p>
            <a:pPr lvl="1"/>
            <a:r>
              <a:rPr lang="en-GB" dirty="0"/>
              <a:t>Second level</a:t>
            </a:r>
          </a:p>
        </p:txBody>
      </p:sp>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10" name="Slide Number Placeholder 5">
            <a:extLst>
              <a:ext uri="{FF2B5EF4-FFF2-40B4-BE49-F238E27FC236}">
                <a16:creationId xmlns:a16="http://schemas.microsoft.com/office/drawing/2014/main" id="{B9A72CFE-562E-C742-A9B2-B9FEE767A627}"/>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pic>
        <p:nvPicPr>
          <p:cNvPr id="6" name="Picture 2" descr="Home | BAE Systems | International">
            <a:extLst>
              <a:ext uri="{FF2B5EF4-FFF2-40B4-BE49-F238E27FC236}">
                <a16:creationId xmlns:a16="http://schemas.microsoft.com/office/drawing/2014/main" id="{3D7714E7-8D38-45B9-AE55-2AA8E25064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725" y="578325"/>
            <a:ext cx="1438275" cy="21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60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03999" y="619200"/>
            <a:ext cx="6840000" cy="244800"/>
          </a:xfrm>
        </p:spPr>
        <p:txBody>
          <a:bodyPr/>
          <a:lstStyle/>
          <a:p>
            <a:r>
              <a:rPr lang="en-GB" dirty="0"/>
              <a:t>INTRODUCTION</a:t>
            </a:r>
            <a:endParaRPr lang="en-US" dirty="0"/>
          </a:p>
        </p:txBody>
      </p:sp>
      <p:sp>
        <p:nvSpPr>
          <p:cNvPr id="5" name="Slide Number Placeholder 5">
            <a:extLst>
              <a:ext uri="{FF2B5EF4-FFF2-40B4-BE49-F238E27FC236}">
                <a16:creationId xmlns:a16="http://schemas.microsoft.com/office/drawing/2014/main" id="{4AB04AC0-620D-8C40-A904-CCC8B0ADC8EC}"/>
              </a:ext>
            </a:extLst>
          </p:cNvPr>
          <p:cNvSpPr>
            <a:spLocks noGrp="1"/>
          </p:cNvSpPr>
          <p:nvPr>
            <p:ph type="sldNum" sz="quarter" idx="12"/>
          </p:nvPr>
        </p:nvSpPr>
        <p:spPr>
          <a:xfrm>
            <a:off x="8102008" y="6295348"/>
            <a:ext cx="541301" cy="365125"/>
          </a:xfrm>
          <a:prstGeom prst="rect">
            <a:avLst/>
          </a:prstGeom>
        </p:spPr>
        <p:txBody>
          <a:bodyPr lIns="0" tIns="0" rIns="0" bIns="0"/>
          <a:lstStyle>
            <a:lvl1pPr algn="r">
              <a:defRPr sz="1600" b="1" i="0" baseline="0">
                <a:solidFill>
                  <a:srgbClr val="003764"/>
                </a:solidFill>
                <a:latin typeface="IBM Plex Serif SemiBold" panose="02060503050406000203" pitchFamily="18" charset="77"/>
                <a:cs typeface="IBM Plex Serif SemiBold" panose="02060503050406000203" pitchFamily="18" charset="77"/>
              </a:defRPr>
            </a:lvl1pPr>
          </a:lstStyle>
          <a:p>
            <a:fld id="{26774BF5-9B92-C44E-BC08-5AB25B2665C8}" type="slidenum">
              <a:rPr lang="en-US" smtClean="0"/>
              <a:pPr/>
              <a:t>‹#›</a:t>
            </a:fld>
            <a:endParaRPr lang="en-US" dirty="0"/>
          </a:p>
        </p:txBody>
      </p:sp>
      <p:pic>
        <p:nvPicPr>
          <p:cNvPr id="4" name="Picture 2" descr="Home | BAE Systems | International">
            <a:extLst>
              <a:ext uri="{FF2B5EF4-FFF2-40B4-BE49-F238E27FC236}">
                <a16:creationId xmlns:a16="http://schemas.microsoft.com/office/drawing/2014/main" id="{22336705-5F9B-4CEF-8BE1-B66E73F27D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725" y="578325"/>
            <a:ext cx="1438275" cy="2172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5" name="TextBox 4"/>
          <p:cNvSpPr txBox="1"/>
          <p:nvPr userDrawn="1"/>
        </p:nvSpPr>
        <p:spPr>
          <a:xfrm>
            <a:off x="0" y="3166172"/>
            <a:ext cx="9143999" cy="923330"/>
          </a:xfrm>
          <a:prstGeom prst="rect">
            <a:avLst/>
          </a:prstGeom>
          <a:noFill/>
        </p:spPr>
        <p:txBody>
          <a:bodyPr wrap="square" rtlCol="0">
            <a:spAutoFit/>
          </a:bodyPr>
          <a:lstStyle/>
          <a:p>
            <a:pPr algn="ctr"/>
            <a:r>
              <a:rPr lang="en-GB" sz="5400" b="1" i="0" cap="all" baseline="0" dirty="0">
                <a:solidFill>
                  <a:srgbClr val="003764"/>
                </a:solidFill>
                <a:latin typeface="IBM Plex Serif SemiBold" panose="02060503050406000203" pitchFamily="18" charset="77"/>
              </a:rPr>
              <a:t>THANK YOU</a:t>
            </a:r>
          </a:p>
        </p:txBody>
      </p:sp>
      <p:pic>
        <p:nvPicPr>
          <p:cNvPr id="3" name="Picture 2" descr="Home | BAE Systems | International">
            <a:extLst>
              <a:ext uri="{FF2B5EF4-FFF2-40B4-BE49-F238E27FC236}">
                <a16:creationId xmlns:a16="http://schemas.microsoft.com/office/drawing/2014/main" id="{C101AB06-1B5A-4CC9-9A3C-7EE1AE0D5A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725" y="578325"/>
            <a:ext cx="1438275" cy="21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4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Master title, left, boxed,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lvl1pPr>
              <a:defRPr>
                <a:solidFill>
                  <a:schemeClr val="bg1"/>
                </a:solidFill>
              </a:defRPr>
            </a:lvl1pPr>
          </a:lstStyle>
          <a:p>
            <a:r>
              <a:rPr lang="en-AU" dirty="0"/>
              <a:t>..</a:t>
            </a:r>
          </a:p>
        </p:txBody>
      </p:sp>
      <p:sp>
        <p:nvSpPr>
          <p:cNvPr id="2" name="Title 1"/>
          <p:cNvSpPr>
            <a:spLocks noGrp="1"/>
          </p:cNvSpPr>
          <p:nvPr>
            <p:ph type="title" hasCustomPrompt="1"/>
          </p:nvPr>
        </p:nvSpPr>
        <p:spPr>
          <a:xfrm>
            <a:off x="432000" y="788400"/>
            <a:ext cx="8548200" cy="669600"/>
          </a:xfrm>
          <a:prstGeom prst="rect">
            <a:avLst/>
          </a:prstGeom>
        </p:spPr>
        <p:txBody>
          <a:bodyPr lIns="0" tIns="0" rIns="0" bIns="0" anchor="t" anchorCtr="0">
            <a:noAutofit/>
          </a:bodyPr>
          <a:lstStyle>
            <a:lvl1pPr>
              <a:defRPr sz="1800" baseline="0"/>
            </a:lvl1pPr>
          </a:lstStyle>
          <a:p>
            <a:r>
              <a:rPr lang="en-US" dirty="0"/>
              <a:t>Title line 1</a:t>
            </a:r>
            <a:br>
              <a:rPr lang="en-US" dirty="0"/>
            </a:br>
            <a:r>
              <a:rPr lang="en-US" dirty="0"/>
              <a:t>Title line 2</a:t>
            </a:r>
            <a:br>
              <a:rPr lang="en-US" dirty="0"/>
            </a:br>
            <a:endParaRPr lang="en-AU" dirty="0"/>
          </a:p>
        </p:txBody>
      </p:sp>
      <p:pic>
        <p:nvPicPr>
          <p:cNvPr id="4" name="Picture 2" descr="Home | BAE Systems | International">
            <a:extLst>
              <a:ext uri="{FF2B5EF4-FFF2-40B4-BE49-F238E27FC236}">
                <a16:creationId xmlns:a16="http://schemas.microsoft.com/office/drawing/2014/main" id="{449A7D35-1792-4491-B1E8-865484E7A9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725" y="578325"/>
            <a:ext cx="1438275" cy="217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570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884" y="418216"/>
            <a:ext cx="6798365" cy="446566"/>
          </a:xfrm>
          <a:prstGeom prst="rect">
            <a:avLst/>
          </a:prstGeom>
        </p:spPr>
        <p:txBody>
          <a:bodyPr vert="horz" lIns="0" tIns="0" rIns="0" bIns="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508884" y="1260000"/>
            <a:ext cx="8134428" cy="4862504"/>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236E6B0B-5D14-4A4D-A26E-BE9C4AAC9FAE}"/>
              </a:ext>
            </a:extLst>
          </p:cNvPr>
          <p:cNvPicPr>
            <a:picLocks noChangeAspect="1"/>
          </p:cNvPicPr>
          <p:nvPr userDrawn="1"/>
        </p:nvPicPr>
        <p:blipFill>
          <a:blip r:embed="rId8"/>
          <a:stretch>
            <a:fillRect/>
          </a:stretch>
        </p:blipFill>
        <p:spPr>
          <a:xfrm>
            <a:off x="7418456" y="144962"/>
            <a:ext cx="1337918" cy="9174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61" r:id="rId5"/>
    <p:sldLayoutId id="2147483662" r:id="rId6"/>
  </p:sldLayoutIdLst>
  <p:hf hdr="0" ftr="0" dt="0"/>
  <p:txStyles>
    <p:titleStyle>
      <a:lvl1pPr algn="l" defTabSz="457200" rtl="0" eaLnBrk="1" latinLnBrk="0" hangingPunct="1">
        <a:spcBef>
          <a:spcPct val="0"/>
        </a:spcBef>
        <a:buNone/>
        <a:defRPr sz="2100" kern="1200" cap="all" baseline="0">
          <a:solidFill>
            <a:schemeClr val="bg1"/>
          </a:solidFill>
          <a:latin typeface="Prometo W04 Black Italic" charset="0"/>
          <a:ea typeface="+mj-ea"/>
          <a:cs typeface="+mj-cs"/>
        </a:defRPr>
      </a:lvl1pPr>
    </p:titleStyle>
    <p:bodyStyle>
      <a:lvl1pPr marL="216000" indent="-2160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1pPr>
      <a:lvl2pPr marL="648000" indent="-230400" algn="l" defTabSz="457200" rtl="0" eaLnBrk="1" latinLnBrk="0" hangingPunct="1">
        <a:spcBef>
          <a:spcPct val="20000"/>
        </a:spcBef>
        <a:buFont typeface="Arial"/>
        <a:buChar char="–"/>
        <a:defRPr sz="1800" kern="1200" baseline="0">
          <a:solidFill>
            <a:schemeClr val="tx1"/>
          </a:solidFill>
          <a:latin typeface="Frutiger 45 Light" charset="0"/>
          <a:ea typeface="+mn-ea"/>
          <a:cs typeface="+mn-cs"/>
        </a:defRPr>
      </a:lvl2pPr>
      <a:lvl3pPr marL="900000" indent="-228600" algn="l" defTabSz="457200" rtl="0" eaLnBrk="1" latinLnBrk="0" hangingPunct="1">
        <a:spcBef>
          <a:spcPct val="20000"/>
        </a:spcBef>
        <a:buFont typeface="Wingdings" charset="2"/>
        <a:buChar char="ü"/>
        <a:defRPr sz="1600" kern="1200" baseline="0">
          <a:solidFill>
            <a:schemeClr val="tx1"/>
          </a:solidFill>
          <a:latin typeface="Frutiger 45 Light" charset="0"/>
          <a:ea typeface="+mn-ea"/>
          <a:cs typeface="+mn-cs"/>
        </a:defRPr>
      </a:lvl3pPr>
      <a:lvl4pPr marL="16002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4pPr>
      <a:lvl5pPr marL="2057400" indent="-228600" algn="l" defTabSz="457200" rtl="0" eaLnBrk="1" latinLnBrk="0" hangingPunct="1">
        <a:spcBef>
          <a:spcPct val="20000"/>
        </a:spcBef>
        <a:buFont typeface="Arial"/>
        <a:buChar char="»"/>
        <a:defRPr sz="1600" kern="1200" baseline="0">
          <a:solidFill>
            <a:schemeClr val="tx1"/>
          </a:solidFill>
          <a:latin typeface="Frutiger 45 Light"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q796YGz_Q0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mix.org.uk/" TargetMode="External"/><Relationship Id="rId7" Type="http://schemas.openxmlformats.org/officeDocument/2006/relationships/image" Target="../media/image12.png"/><Relationship Id="rId2" Type="http://schemas.openxmlformats.org/officeDocument/2006/relationships/hyperlink" Target="https://www.nhs.uk/conditions/stress-anxiety-depression/improve-mental-wellbeing/" TargetMode="External"/><Relationship Id="rId1" Type="http://schemas.openxmlformats.org/officeDocument/2006/relationships/slideLayout" Target="../slideLayouts/slideLayout2.xml"/><Relationship Id="rId6" Type="http://schemas.openxmlformats.org/officeDocument/2006/relationships/hyperlink" Target="https://barclayslifeskills.com/young-people/" TargetMode="External"/><Relationship Id="rId5" Type="http://schemas.openxmlformats.org/officeDocument/2006/relationships/hyperlink" Target="https://www.bbc.co.uk/bitesize/articles/zvyhpg8" TargetMode="External"/><Relationship Id="rId4" Type="http://schemas.openxmlformats.org/officeDocument/2006/relationships/hyperlink" Target="https://youngminds.org.u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hyperlink" Target="https://www.baesystems.com/en/career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launchyourcareer.com/worldskil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icould.com/buzz-qui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AA6D2BA-89C2-DC47-B0B6-85F9E805A1D7}"/>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Wellness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ell phone&#10;&#10;Description automatically generated">
            <a:extLst>
              <a:ext uri="{FF2B5EF4-FFF2-40B4-BE49-F238E27FC236}">
                <a16:creationId xmlns:a16="http://schemas.microsoft.com/office/drawing/2014/main" id="{AA5460D4-8251-4FFF-B55E-51C046993C85}"/>
              </a:ext>
            </a:extLst>
          </p:cNvPr>
          <p:cNvPicPr>
            <a:picLocks noGrp="1" noChangeAspect="1"/>
          </p:cNvPicPr>
          <p:nvPr>
            <p:ph sz="quarter" idx="13"/>
          </p:nvPr>
        </p:nvPicPr>
        <p:blipFill>
          <a:blip r:embed="rId3"/>
          <a:stretch>
            <a:fillRect/>
          </a:stretch>
        </p:blipFill>
        <p:spPr>
          <a:xfrm>
            <a:off x="459471" y="1312797"/>
            <a:ext cx="7741443" cy="5160962"/>
          </a:xfrm>
        </p:spPr>
      </p:pic>
      <p:sp>
        <p:nvSpPr>
          <p:cNvPr id="2" name="Slide Number Placeholder 1"/>
          <p:cNvSpPr>
            <a:spLocks noGrp="1"/>
          </p:cNvSpPr>
          <p:nvPr>
            <p:ph type="sldNum" sz="quarter" idx="12"/>
          </p:nvPr>
        </p:nvSpPr>
        <p:spPr/>
        <p:txBody>
          <a:bodyPr/>
          <a:lstStyle/>
          <a:p>
            <a:fld id="{26774BF5-9B92-C44E-BC08-5AB25B2665C8}" type="slidenum">
              <a:rPr lang="en-US" smtClean="0"/>
              <a:pPr/>
              <a:t>10</a:t>
            </a:fld>
            <a:endParaRPr lang="en-US" dirty="0"/>
          </a:p>
        </p:txBody>
      </p:sp>
      <p:sp>
        <p:nvSpPr>
          <p:cNvPr id="9" name="Title 3">
            <a:extLst>
              <a:ext uri="{FF2B5EF4-FFF2-40B4-BE49-F238E27FC236}">
                <a16:creationId xmlns:a16="http://schemas.microsoft.com/office/drawing/2014/main" id="{78E03066-0C16-E94D-BCFD-89BDE70E09AF}"/>
              </a:ext>
            </a:extLst>
          </p:cNvPr>
          <p:cNvSpPr>
            <a:spLocks noGrp="1"/>
          </p:cNvSpPr>
          <p:nvPr>
            <p:ph type="title"/>
          </p:nvPr>
        </p:nvSpPr>
        <p:spPr>
          <a:xfrm>
            <a:off x="504000" y="640329"/>
            <a:ext cx="5153850" cy="244579"/>
          </a:xfrm>
        </p:spPr>
        <p:txBody>
          <a:bodyPr>
            <a:noAutofit/>
          </a:bodyPr>
          <a:lstStyle/>
          <a:p>
            <a:r>
              <a:rPr lang="en-US" sz="3000" b="1" cap="none" dirty="0">
                <a:solidFill>
                  <a:srgbClr val="003764"/>
                </a:solidFill>
                <a:latin typeface="IBM Plex Serif SemiBold" panose="02060503050406000203" pitchFamily="18" charset="77"/>
              </a:rPr>
              <a:t>Stay positive and look after yourself</a:t>
            </a:r>
          </a:p>
        </p:txBody>
      </p:sp>
    </p:spTree>
    <p:extLst>
      <p:ext uri="{BB962C8B-B14F-4D97-AF65-F5344CB8AC3E}">
        <p14:creationId xmlns:p14="http://schemas.microsoft.com/office/powerpoint/2010/main" val="500244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1895" y="1440000"/>
            <a:ext cx="8121415" cy="4273228"/>
          </a:xfrm>
        </p:spPr>
        <p:txBody>
          <a:bodyPr>
            <a:normAutofit lnSpcReduction="10000"/>
          </a:bodyPr>
          <a:lstStyle/>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Nikita Harron and Hayley Edwards are both WorldSkills UK alumni, having competed in the National Finals in 2013. </a:t>
            </a:r>
          </a:p>
          <a:p>
            <a:pPr>
              <a:lnSpc>
                <a:spcPct val="150000"/>
              </a:lnSpc>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hlinkClick r:id="rId3"/>
              </a:rPr>
              <a:t>VIDEO</a:t>
            </a: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50000"/>
              </a:lnSpc>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sz="2000" dirty="0">
                <a:latin typeface="Open Sans" panose="020B0606030504020204" pitchFamily="34" charset="0"/>
                <a:ea typeface="Open Sans" panose="020B0606030504020204" pitchFamily="34" charset="0"/>
                <a:cs typeface="Open Sans" panose="020B0606030504020204" pitchFamily="34" charset="0"/>
              </a:rPr>
              <a:t>Now professionals in the healthcare industry, and performance coaches and wellness experts for WorldSkills UK, they share in this video their collective experience on wellbeing, and give tips and information on how to look after yours.</a:t>
            </a:r>
          </a:p>
        </p:txBody>
      </p:sp>
      <p:sp>
        <p:nvSpPr>
          <p:cNvPr id="2" name="Slide Number Placeholder 1"/>
          <p:cNvSpPr>
            <a:spLocks noGrp="1"/>
          </p:cNvSpPr>
          <p:nvPr>
            <p:ph type="sldNum" sz="quarter" idx="12"/>
          </p:nvPr>
        </p:nvSpPr>
        <p:spPr/>
        <p:txBody>
          <a:bodyPr/>
          <a:lstStyle/>
          <a:p>
            <a:fld id="{26774BF5-9B92-C44E-BC08-5AB25B2665C8}" type="slidenum">
              <a:rPr lang="en-US" smtClean="0"/>
              <a:pPr/>
              <a:t>11</a:t>
            </a:fld>
            <a:endParaRPr lang="en-US" dirty="0"/>
          </a:p>
        </p:txBody>
      </p:sp>
      <p:sp>
        <p:nvSpPr>
          <p:cNvPr id="8" name="Title 3">
            <a:extLst>
              <a:ext uri="{FF2B5EF4-FFF2-40B4-BE49-F238E27FC236}">
                <a16:creationId xmlns:a16="http://schemas.microsoft.com/office/drawing/2014/main" id="{76C0EA77-A12F-4F4C-ADA2-29B3166E8B43}"/>
              </a:ext>
            </a:extLst>
          </p:cNvPr>
          <p:cNvSpPr>
            <a:spLocks noGrp="1"/>
          </p:cNvSpPr>
          <p:nvPr>
            <p:ph type="title"/>
          </p:nvPr>
        </p:nvSpPr>
        <p:spPr>
          <a:xfrm>
            <a:off x="589725" y="739041"/>
            <a:ext cx="5468175" cy="237678"/>
          </a:xfrm>
        </p:spPr>
        <p:txBody>
          <a:bodyPr>
            <a:noAutofit/>
          </a:bodyPr>
          <a:lstStyle/>
          <a:p>
            <a:r>
              <a:rPr lang="en-US" sz="3200" b="1" cap="none" dirty="0">
                <a:solidFill>
                  <a:srgbClr val="C00000"/>
                </a:solidFill>
                <a:latin typeface="IBM Plex Serif SemiBold" panose="02060503050406000203" pitchFamily="18" charset="77"/>
              </a:rPr>
              <a:t>Listen to our wellness experts</a:t>
            </a:r>
          </a:p>
        </p:txBody>
      </p:sp>
    </p:spTree>
    <p:extLst>
      <p:ext uri="{BB962C8B-B14F-4D97-AF65-F5344CB8AC3E}">
        <p14:creationId xmlns:p14="http://schemas.microsoft.com/office/powerpoint/2010/main" val="110569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504000" y="1304040"/>
            <a:ext cx="7986910" cy="1993682"/>
          </a:xfrm>
        </p:spPr>
        <p:txBody>
          <a:bodyPr>
            <a:normAutofit/>
          </a:bodyPr>
          <a:lstStyle/>
          <a:p>
            <a:pPr marL="0" indent="0">
              <a:lnSpc>
                <a:spcPct val="150000"/>
              </a:lnSpc>
              <a:buNone/>
            </a:pPr>
            <a:r>
              <a:rPr lang="en-GB" dirty="0">
                <a:latin typeface="Open Sans" panose="020B0606030504020204" pitchFamily="34" charset="0"/>
                <a:ea typeface="Open Sans" panose="020B0606030504020204" pitchFamily="34" charset="0"/>
                <a:cs typeface="Open Sans" panose="020B0606030504020204" pitchFamily="34" charset="0"/>
              </a:rPr>
              <a:t>Hopefully you can draw on Nikita and Hayley’s experiences and absorb some of those tips into your own life.</a:t>
            </a:r>
          </a:p>
          <a:p>
            <a:pPr marL="0" indent="0">
              <a:lnSpc>
                <a:spcPct val="150000"/>
              </a:lnSpc>
              <a:buNone/>
            </a:pPr>
            <a:r>
              <a:rPr lang="en-GB" dirty="0">
                <a:latin typeface="Open Sans" panose="020B0606030504020204" pitchFamily="34" charset="0"/>
                <a:ea typeface="Open Sans" panose="020B0606030504020204" pitchFamily="34" charset="0"/>
                <a:cs typeface="Open Sans" panose="020B0606030504020204" pitchFamily="34" charset="0"/>
              </a:rPr>
              <a:t>You can see how important it is to be aware of your own wellbeing and to look after yourself.</a:t>
            </a:r>
          </a:p>
        </p:txBody>
      </p:sp>
      <p:sp>
        <p:nvSpPr>
          <p:cNvPr id="4" name="Slide Number Placeholder 3"/>
          <p:cNvSpPr>
            <a:spLocks noGrp="1"/>
          </p:cNvSpPr>
          <p:nvPr>
            <p:ph type="sldNum" sz="quarter" idx="12"/>
          </p:nvPr>
        </p:nvSpPr>
        <p:spPr/>
        <p:txBody>
          <a:bodyPr/>
          <a:lstStyle/>
          <a:p>
            <a:fld id="{26774BF5-9B92-C44E-BC08-5AB25B2665C8}" type="slidenum">
              <a:rPr lang="en-US" smtClean="0"/>
              <a:pPr/>
              <a:t>12</a:t>
            </a:fld>
            <a:endParaRPr lang="en-US" dirty="0"/>
          </a:p>
        </p:txBody>
      </p:sp>
      <p:sp>
        <p:nvSpPr>
          <p:cNvPr id="7" name="Rounded Rectangle 6"/>
          <p:cNvSpPr/>
          <p:nvPr/>
        </p:nvSpPr>
        <p:spPr>
          <a:xfrm>
            <a:off x="1484085" y="4117996"/>
            <a:ext cx="6125372" cy="1566530"/>
          </a:xfrm>
          <a:prstGeom prst="roundRect">
            <a:avLst>
              <a:gd name="adj" fmla="val 0"/>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noProof="0" dirty="0"/>
          </a:p>
        </p:txBody>
      </p:sp>
      <p:sp>
        <p:nvSpPr>
          <p:cNvPr id="8" name="Content Placeholder 8"/>
          <p:cNvSpPr txBox="1">
            <a:spLocks/>
          </p:cNvSpPr>
          <p:nvPr/>
        </p:nvSpPr>
        <p:spPr>
          <a:xfrm>
            <a:off x="1906772" y="4355460"/>
            <a:ext cx="5543998" cy="1091603"/>
          </a:xfrm>
          <a:prstGeom prst="rect">
            <a:avLst/>
          </a:prstGeom>
        </p:spPr>
        <p:txBody>
          <a:bodyPr vert="horz" lIns="0" tIns="0" rIns="0" bIns="0" rtlCol="0">
            <a:normAutofit fontScale="92500" lnSpcReduction="20000"/>
          </a:bodyPr>
          <a:lstStyle>
            <a:lvl1pPr marL="285750" indent="-285750" algn="l" defTabSz="457200" rtl="0" eaLnBrk="1" latinLnBrk="0" hangingPunct="1">
              <a:lnSpc>
                <a:spcPct val="100000"/>
              </a:lnSpc>
              <a:spcBef>
                <a:spcPts val="0"/>
              </a:spcBef>
              <a:spcAft>
                <a:spcPts val="1200"/>
              </a:spcAft>
              <a:buFont typeface="Arial" charset="0"/>
              <a:buChar char="•"/>
              <a:defRPr sz="2100" b="0" i="0" kern="1200" spc="0" baseline="0">
                <a:solidFill>
                  <a:schemeClr val="bg1"/>
                </a:solidFill>
                <a:latin typeface="Frutiger 65 Bold" charset="0"/>
                <a:ea typeface="+mn-ea"/>
                <a:cs typeface="Humanst521 Lt BT"/>
              </a:defRPr>
            </a:lvl1pPr>
            <a:lvl2pPr marL="270900" indent="-270900" algn="l" defTabSz="457200" rtl="0" eaLnBrk="1" latinLnBrk="0" hangingPunct="1">
              <a:lnSpc>
                <a:spcPct val="100000"/>
              </a:lnSpc>
              <a:spcBef>
                <a:spcPts val="0"/>
              </a:spcBef>
              <a:spcAft>
                <a:spcPts val="0"/>
              </a:spcAft>
              <a:buClr>
                <a:schemeClr val="bg1"/>
              </a:buClr>
              <a:buFont typeface="+mj-lt"/>
              <a:buAutoNum type="arabicPeriod"/>
              <a:defRPr sz="1800" b="0" i="0" kern="1200" baseline="0">
                <a:solidFill>
                  <a:schemeClr val="bg1"/>
                </a:solidFill>
                <a:latin typeface="Frutiger 45 Light" charset="0"/>
                <a:ea typeface="+mn-ea"/>
                <a:cs typeface="Humanst521 Lt BT"/>
              </a:defRPr>
            </a:lvl2pPr>
            <a:lvl3pPr marL="900000" indent="-228600" algn="l" defTabSz="457200" rtl="0" eaLnBrk="1" latinLnBrk="0" hangingPunct="1">
              <a:spcBef>
                <a:spcPct val="20000"/>
              </a:spcBef>
              <a:buFont typeface="Wingdings" charset="2"/>
              <a:buChar char="ü"/>
              <a:defRPr sz="1600" b="0" i="0" kern="1200" baseline="0">
                <a:solidFill>
                  <a:schemeClr val="tx1"/>
                </a:solidFill>
                <a:latin typeface="Humanist 521 Light"/>
                <a:ea typeface="+mn-ea"/>
                <a:cs typeface="Humanst521 Lt BT"/>
              </a:defRPr>
            </a:lvl3pPr>
            <a:lvl4pPr marL="16002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4pPr>
            <a:lvl5pPr marL="2057400" indent="-228600" algn="l" defTabSz="457200" rtl="0" eaLnBrk="1" latinLnBrk="0" hangingPunct="1">
              <a:spcBef>
                <a:spcPct val="20000"/>
              </a:spcBef>
              <a:buFont typeface="Arial"/>
              <a:buChar char="»"/>
              <a:defRPr sz="1600" b="0" i="0" kern="1200" baseline="0">
                <a:solidFill>
                  <a:schemeClr val="tx1"/>
                </a:solidFill>
                <a:latin typeface="Humanist 521 Light"/>
                <a:ea typeface="+mn-ea"/>
                <a:cs typeface="Humanst521 Lt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dirty="0">
                <a:latin typeface="Open Sans" panose="020B0606030504020204" pitchFamily="34" charset="0"/>
                <a:ea typeface="Open Sans" panose="020B0606030504020204" pitchFamily="34" charset="0"/>
                <a:cs typeface="Open Sans" panose="020B0606030504020204" pitchFamily="34" charset="0"/>
              </a:rPr>
              <a:t>Activity</a:t>
            </a:r>
          </a:p>
          <a:p>
            <a:pPr marL="0" lvl="1" indent="0" algn="ctr">
              <a:buNone/>
            </a:pPr>
            <a:r>
              <a:rPr lang="en-GB" dirty="0">
                <a:latin typeface="Open Sans" panose="020B0606030504020204" pitchFamily="34" charset="0"/>
                <a:ea typeface="Open Sans" panose="020B0606030504020204" pitchFamily="34" charset="0"/>
                <a:cs typeface="Open Sans" panose="020B0606030504020204" pitchFamily="34" charset="0"/>
              </a:rPr>
              <a:t>Complete the reflection sheet to show what it is you have learned from the </a:t>
            </a:r>
            <a:r>
              <a:rPr lang="en-GB">
                <a:latin typeface="Open Sans" panose="020B0606030504020204" pitchFamily="34" charset="0"/>
                <a:ea typeface="Open Sans" panose="020B0606030504020204" pitchFamily="34" charset="0"/>
                <a:cs typeface="Open Sans" panose="020B0606030504020204" pitchFamily="34" charset="0"/>
              </a:rPr>
              <a:t>session today and </a:t>
            </a:r>
            <a:r>
              <a:rPr lang="en-GB" dirty="0">
                <a:latin typeface="Open Sans" panose="020B0606030504020204" pitchFamily="34" charset="0"/>
                <a:ea typeface="Open Sans" panose="020B0606030504020204" pitchFamily="34" charset="0"/>
                <a:cs typeface="Open Sans" panose="020B0606030504020204" pitchFamily="34" charset="0"/>
              </a:rPr>
              <a:t>to see which skills you have already developed and progressed. </a:t>
            </a:r>
          </a:p>
        </p:txBody>
      </p:sp>
      <p:sp>
        <p:nvSpPr>
          <p:cNvPr id="10" name="Title 3">
            <a:extLst>
              <a:ext uri="{FF2B5EF4-FFF2-40B4-BE49-F238E27FC236}">
                <a16:creationId xmlns:a16="http://schemas.microsoft.com/office/drawing/2014/main" id="{052D26B2-0183-254A-8F0E-1EDF40BBC1F8}"/>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Wash-up</a:t>
            </a:r>
          </a:p>
        </p:txBody>
      </p:sp>
    </p:spTree>
    <p:extLst>
      <p:ext uri="{BB962C8B-B14F-4D97-AF65-F5344CB8AC3E}">
        <p14:creationId xmlns:p14="http://schemas.microsoft.com/office/powerpoint/2010/main" val="75954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69495" y="1109339"/>
            <a:ext cx="8121415" cy="4996185"/>
          </a:xfrm>
        </p:spPr>
        <p:txBody>
          <a:bodyPr>
            <a:noAutofit/>
          </a:bodyPr>
          <a:lstStyle/>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rPr>
              <a:t>There is a huge array of resources available to assist you with your wellbeing and motivation levels. Take a look at any of the following for professional and comprehensive assistance:</a:t>
            </a:r>
          </a:p>
          <a:p>
            <a:r>
              <a:rPr lang="en-GB" sz="1500" b="1" dirty="0">
                <a:latin typeface="Open Sans" panose="020B0606030504020204" pitchFamily="34" charset="0"/>
                <a:ea typeface="Open Sans" panose="020B0606030504020204" pitchFamily="34" charset="0"/>
                <a:cs typeface="Open Sans" panose="020B0606030504020204" pitchFamily="34" charset="0"/>
              </a:rPr>
              <a:t>NHS</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hlinkClick r:id="rId2"/>
              </a:rPr>
              <a:t>https://www.nhs.uk/conditions/stress-anxiety-depression/improve-mental-wellbeing/</a:t>
            </a:r>
            <a:endParaRPr lang="en-GB" sz="1500" dirty="0">
              <a:latin typeface="Open Sans" panose="020B0606030504020204" pitchFamily="34" charset="0"/>
              <a:ea typeface="Open Sans" panose="020B0606030504020204" pitchFamily="34" charset="0"/>
              <a:cs typeface="Open Sans" panose="020B0606030504020204" pitchFamily="34" charset="0"/>
            </a:endParaRPr>
          </a:p>
          <a:p>
            <a:r>
              <a:rPr lang="en-GB" sz="1500" b="1" dirty="0">
                <a:latin typeface="Open Sans" panose="020B0606030504020204" pitchFamily="34" charset="0"/>
                <a:ea typeface="Open Sans" panose="020B0606030504020204" pitchFamily="34" charset="0"/>
                <a:cs typeface="Open Sans" panose="020B0606030504020204" pitchFamily="34" charset="0"/>
              </a:rPr>
              <a:t>The Mix </a:t>
            </a:r>
            <a:r>
              <a:rPr lang="en-GB" sz="1500" dirty="0">
                <a:latin typeface="Open Sans" panose="020B0606030504020204" pitchFamily="34" charset="0"/>
                <a:ea typeface="Open Sans" panose="020B0606030504020204" pitchFamily="34" charset="0"/>
                <a:cs typeface="Open Sans" panose="020B0606030504020204" pitchFamily="34" charset="0"/>
              </a:rPr>
              <a:t>(essential support for under 25’s – talk to them </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rPr>
              <a:t>about almost anything)</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hlinkClick r:id="rId3"/>
              </a:rPr>
              <a:t>https://www.themix.org.uk/</a:t>
            </a:r>
            <a:endParaRPr lang="en-GB" sz="1500" dirty="0">
              <a:latin typeface="Open Sans" panose="020B0606030504020204" pitchFamily="34" charset="0"/>
              <a:ea typeface="Open Sans" panose="020B0606030504020204" pitchFamily="34" charset="0"/>
              <a:cs typeface="Open Sans" panose="020B0606030504020204" pitchFamily="34" charset="0"/>
            </a:endParaRPr>
          </a:p>
          <a:p>
            <a:r>
              <a:rPr lang="en-GB" sz="1500" b="1" dirty="0">
                <a:latin typeface="Open Sans" panose="020B0606030504020204" pitchFamily="34" charset="0"/>
                <a:ea typeface="Open Sans" panose="020B0606030504020204" pitchFamily="34" charset="0"/>
                <a:cs typeface="Open Sans" panose="020B0606030504020204" pitchFamily="34" charset="0"/>
              </a:rPr>
              <a:t>Young Minds </a:t>
            </a:r>
            <a:r>
              <a:rPr lang="en-GB" sz="1500" dirty="0">
                <a:latin typeface="Open Sans" panose="020B0606030504020204" pitchFamily="34" charset="0"/>
                <a:ea typeface="Open Sans" panose="020B0606030504020204" pitchFamily="34" charset="0"/>
                <a:cs typeface="Open Sans" panose="020B0606030504020204" pitchFamily="34" charset="0"/>
              </a:rPr>
              <a:t>(mental health support for</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rPr>
              <a:t> young people)</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hlinkClick r:id="rId4"/>
              </a:rPr>
              <a:t>https://youngminds.org.uk/</a:t>
            </a:r>
            <a:endParaRPr lang="en-GB" sz="1500" dirty="0">
              <a:latin typeface="Open Sans" panose="020B0606030504020204" pitchFamily="34" charset="0"/>
              <a:ea typeface="Open Sans" panose="020B0606030504020204" pitchFamily="34" charset="0"/>
              <a:cs typeface="Open Sans" panose="020B0606030504020204" pitchFamily="34" charset="0"/>
            </a:endParaRPr>
          </a:p>
          <a:p>
            <a:r>
              <a:rPr lang="en-GB" sz="1500" dirty="0">
                <a:latin typeface="Open Sans" panose="020B0606030504020204" pitchFamily="34" charset="0"/>
                <a:ea typeface="Open Sans" panose="020B0606030504020204" pitchFamily="34" charset="0"/>
                <a:cs typeface="Open Sans" panose="020B0606030504020204" pitchFamily="34" charset="0"/>
              </a:rPr>
              <a:t> </a:t>
            </a:r>
            <a:r>
              <a:rPr lang="en-GB" sz="1500" b="1" dirty="0">
                <a:latin typeface="Open Sans" panose="020B0606030504020204" pitchFamily="34" charset="0"/>
                <a:ea typeface="Open Sans" panose="020B0606030504020204" pitchFamily="34" charset="0"/>
                <a:cs typeface="Open Sans" panose="020B0606030504020204" pitchFamily="34" charset="0"/>
              </a:rPr>
              <a:t>BBC Bitesize </a:t>
            </a:r>
            <a:r>
              <a:rPr lang="en-GB" sz="1500" dirty="0">
                <a:latin typeface="Open Sans" panose="020B0606030504020204" pitchFamily="34" charset="0"/>
                <a:ea typeface="Open Sans" panose="020B0606030504020204" pitchFamily="34" charset="0"/>
                <a:cs typeface="Open Sans" panose="020B0606030504020204" pitchFamily="34" charset="0"/>
              </a:rPr>
              <a:t>(great lessons for independent learning and also tips on </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rPr>
              <a:t>motivation and wellbeing)</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hlinkClick r:id="rId5"/>
              </a:rPr>
              <a:t>https://www.bbc.co.uk/bitesize/articles/zvyhpg8</a:t>
            </a:r>
            <a:endParaRPr lang="en-GB" sz="1500" dirty="0">
              <a:latin typeface="Open Sans" panose="020B0606030504020204" pitchFamily="34" charset="0"/>
              <a:ea typeface="Open Sans" panose="020B0606030504020204" pitchFamily="34" charset="0"/>
              <a:cs typeface="Open Sans" panose="020B0606030504020204" pitchFamily="34" charset="0"/>
            </a:endParaRPr>
          </a:p>
          <a:p>
            <a:r>
              <a:rPr lang="en-GB" sz="1500" b="1" dirty="0">
                <a:latin typeface="Open Sans" panose="020B0606030504020204" pitchFamily="34" charset="0"/>
                <a:ea typeface="Open Sans" panose="020B0606030504020204" pitchFamily="34" charset="0"/>
                <a:cs typeface="Open Sans" panose="020B0606030504020204" pitchFamily="34" charset="0"/>
              </a:rPr>
              <a:t>Barclays Life Skills </a:t>
            </a:r>
            <a:r>
              <a:rPr lang="en-GB" sz="1500" dirty="0">
                <a:latin typeface="Open Sans" panose="020B0606030504020204" pitchFamily="34" charset="0"/>
                <a:ea typeface="Open Sans" panose="020B0606030504020204" pitchFamily="34" charset="0"/>
                <a:cs typeface="Open Sans" panose="020B0606030504020204" pitchFamily="34" charset="0"/>
              </a:rPr>
              <a:t>( a free wellbeing toolkit full of videos, case studies and </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rPr>
              <a:t>advice)</a:t>
            </a:r>
          </a:p>
          <a:p>
            <a:pPr marL="0" indent="0">
              <a:buNone/>
            </a:pPr>
            <a:r>
              <a:rPr lang="en-GB" sz="1500" dirty="0">
                <a:latin typeface="Open Sans" panose="020B0606030504020204" pitchFamily="34" charset="0"/>
                <a:ea typeface="Open Sans" panose="020B0606030504020204" pitchFamily="34" charset="0"/>
                <a:cs typeface="Open Sans" panose="020B0606030504020204" pitchFamily="34" charset="0"/>
                <a:hlinkClick r:id="rId6"/>
              </a:rPr>
              <a:t>https://barclayslifeskills.com/young-people/</a:t>
            </a:r>
            <a:endParaRPr lang="en-GB" sz="15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GB"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12"/>
          </p:nvPr>
        </p:nvSpPr>
        <p:spPr/>
        <p:txBody>
          <a:bodyPr/>
          <a:lstStyle/>
          <a:p>
            <a:fld id="{26774BF5-9B92-C44E-BC08-5AB25B2665C8}" type="slidenum">
              <a:rPr lang="en-US" smtClean="0"/>
              <a:pPr/>
              <a:t>13</a:t>
            </a:fld>
            <a:endParaRPr lang="en-US" dirty="0"/>
          </a:p>
        </p:txBody>
      </p:sp>
      <p:pic>
        <p:nvPicPr>
          <p:cNvPr id="7" name="Picture 6" descr="A close up of a sign&#10;&#10;Description automatically generated">
            <a:extLst>
              <a:ext uri="{FF2B5EF4-FFF2-40B4-BE49-F238E27FC236}">
                <a16:creationId xmlns:a16="http://schemas.microsoft.com/office/drawing/2014/main" id="{26C81FD2-9B29-4A07-AF43-802F9AA83FA3}"/>
              </a:ext>
            </a:extLst>
          </p:cNvPr>
          <p:cNvPicPr>
            <a:picLocks noChangeAspect="1"/>
          </p:cNvPicPr>
          <p:nvPr/>
        </p:nvPicPr>
        <p:blipFill>
          <a:blip r:embed="rId7"/>
          <a:stretch>
            <a:fillRect/>
          </a:stretch>
        </p:blipFill>
        <p:spPr>
          <a:xfrm>
            <a:off x="5632984" y="2250103"/>
            <a:ext cx="3752201" cy="3950333"/>
          </a:xfrm>
          <a:prstGeom prst="rect">
            <a:avLst/>
          </a:prstGeom>
        </p:spPr>
      </p:pic>
      <p:sp>
        <p:nvSpPr>
          <p:cNvPr id="9" name="Title 3">
            <a:extLst>
              <a:ext uri="{FF2B5EF4-FFF2-40B4-BE49-F238E27FC236}">
                <a16:creationId xmlns:a16="http://schemas.microsoft.com/office/drawing/2014/main" id="{43CAEEC7-078C-FB41-88B3-E735C17C6B47}"/>
              </a:ext>
            </a:extLst>
          </p:cNvPr>
          <p:cNvSpPr>
            <a:spLocks noGrp="1"/>
          </p:cNvSpPr>
          <p:nvPr>
            <p:ph type="title"/>
          </p:nvPr>
        </p:nvSpPr>
        <p:spPr>
          <a:xfrm>
            <a:off x="369495" y="497912"/>
            <a:ext cx="6840000" cy="244579"/>
          </a:xfrm>
        </p:spPr>
        <p:txBody>
          <a:bodyPr>
            <a:noAutofit/>
          </a:bodyPr>
          <a:lstStyle/>
          <a:p>
            <a:r>
              <a:rPr lang="en-US" sz="3200" b="1" cap="none" dirty="0">
                <a:solidFill>
                  <a:srgbClr val="C00000"/>
                </a:solidFill>
                <a:latin typeface="IBM Plex Serif SemiBold" panose="02060503050406000203" pitchFamily="18" charset="77"/>
              </a:rPr>
              <a:t>Signposts to more help</a:t>
            </a:r>
          </a:p>
        </p:txBody>
      </p:sp>
    </p:spTree>
    <p:extLst>
      <p:ext uri="{BB962C8B-B14F-4D97-AF65-F5344CB8AC3E}">
        <p14:creationId xmlns:p14="http://schemas.microsoft.com/office/powerpoint/2010/main" val="474428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51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73BE6B-4062-4CFA-8776-966CD27793BB}"/>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7F85EDFF-4BCB-4E75-82DF-BE885108927A}"/>
              </a:ext>
            </a:extLst>
          </p:cNvPr>
          <p:cNvSpPr>
            <a:spLocks noGrp="1"/>
          </p:cNvSpPr>
          <p:nvPr>
            <p:ph type="sldNum" sz="quarter" idx="12"/>
          </p:nvPr>
        </p:nvSpPr>
        <p:spPr/>
        <p:txBody>
          <a:bodyPr/>
          <a:lstStyle/>
          <a:p>
            <a:fld id="{26774BF5-9B92-C44E-BC08-5AB25B2665C8}" type="slidenum">
              <a:rPr lang="en-US" smtClean="0"/>
              <a:pPr/>
              <a:t>2</a:t>
            </a:fld>
            <a:endParaRPr lang="en-US" dirty="0"/>
          </a:p>
        </p:txBody>
      </p:sp>
      <p:sp>
        <p:nvSpPr>
          <p:cNvPr id="7" name="Rectangle 6">
            <a:extLst>
              <a:ext uri="{FF2B5EF4-FFF2-40B4-BE49-F238E27FC236}">
                <a16:creationId xmlns:a16="http://schemas.microsoft.com/office/drawing/2014/main" id="{4E3BB827-D33A-AA2F-F711-B7C13FAD821F}"/>
              </a:ext>
            </a:extLst>
          </p:cNvPr>
          <p:cNvSpPr/>
          <p:nvPr/>
        </p:nvSpPr>
        <p:spPr>
          <a:xfrm>
            <a:off x="-9525" y="2003823"/>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sz="1350"/>
          </a:p>
        </p:txBody>
      </p:sp>
      <p:sp>
        <p:nvSpPr>
          <p:cNvPr id="8" name="Rectangle 7">
            <a:extLst>
              <a:ext uri="{FF2B5EF4-FFF2-40B4-BE49-F238E27FC236}">
                <a16:creationId xmlns:a16="http://schemas.microsoft.com/office/drawing/2014/main" id="{FB1AC0A5-AF6B-4C50-AD5A-061EBFCF31D0}"/>
              </a:ext>
            </a:extLst>
          </p:cNvPr>
          <p:cNvSpPr/>
          <p:nvPr/>
        </p:nvSpPr>
        <p:spPr>
          <a:xfrm>
            <a:off x="0" y="4573191"/>
            <a:ext cx="2951560"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sz="1350"/>
          </a:p>
        </p:txBody>
      </p:sp>
      <p:sp>
        <p:nvSpPr>
          <p:cNvPr id="9" name="TextBox 7">
            <a:extLst>
              <a:ext uri="{FF2B5EF4-FFF2-40B4-BE49-F238E27FC236}">
                <a16:creationId xmlns:a16="http://schemas.microsoft.com/office/drawing/2014/main" id="{A736F1E4-8B87-E4D3-5D12-BAD9781DCC95}"/>
              </a:ext>
            </a:extLst>
          </p:cNvPr>
          <p:cNvSpPr txBox="1">
            <a:spLocks noChangeArrowheads="1"/>
          </p:cNvSpPr>
          <p:nvPr/>
        </p:nvSpPr>
        <p:spPr bwMode="auto">
          <a:xfrm>
            <a:off x="432977" y="1291234"/>
            <a:ext cx="272456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GB" altLang="en-US" sz="2700" b="1">
                <a:solidFill>
                  <a:srgbClr val="003764"/>
                </a:solidFill>
                <a:latin typeface="IBM Plex Serif SemiBold" pitchFamily="18" charset="0"/>
              </a:rPr>
              <a:t>What we do</a:t>
            </a:r>
          </a:p>
        </p:txBody>
      </p:sp>
      <p:sp>
        <p:nvSpPr>
          <p:cNvPr id="10" name="TextBox 4">
            <a:extLst>
              <a:ext uri="{FF2B5EF4-FFF2-40B4-BE49-F238E27FC236}">
                <a16:creationId xmlns:a16="http://schemas.microsoft.com/office/drawing/2014/main" id="{136F6AF5-0E96-4FFE-866E-B2D1B301590C}"/>
              </a:ext>
            </a:extLst>
          </p:cNvPr>
          <p:cNvSpPr txBox="1">
            <a:spLocks noChangeArrowheads="1"/>
          </p:cNvSpPr>
          <p:nvPr/>
        </p:nvSpPr>
        <p:spPr bwMode="auto">
          <a:xfrm>
            <a:off x="-45244" y="2058592"/>
            <a:ext cx="29694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GB" altLang="en-US" sz="2100" b="1">
                <a:solidFill>
                  <a:schemeClr val="bg1"/>
                </a:solidFill>
                <a:latin typeface="Open Sans" pitchFamily="34" charset="0"/>
                <a:cs typeface="Open Sans" pitchFamily="34" charset="0"/>
              </a:rPr>
              <a:t>Inspire excellence</a:t>
            </a:r>
          </a:p>
          <a:p>
            <a:pPr algn="ctr" eaLnBrk="1" hangingPunct="1"/>
            <a:endParaRPr lang="en-GB" altLang="en-US" sz="1500" b="1">
              <a:solidFill>
                <a:schemeClr val="bg1"/>
              </a:solidFill>
              <a:latin typeface="Open Sans" pitchFamily="34" charset="0"/>
              <a:cs typeface="Open Sans" pitchFamily="34" charset="0"/>
            </a:endParaRPr>
          </a:p>
        </p:txBody>
      </p:sp>
      <p:sp>
        <p:nvSpPr>
          <p:cNvPr id="11" name="Rectangle 10">
            <a:extLst>
              <a:ext uri="{FF2B5EF4-FFF2-40B4-BE49-F238E27FC236}">
                <a16:creationId xmlns:a16="http://schemas.microsoft.com/office/drawing/2014/main" id="{0670AC15-92BE-3F69-5D02-B15318AF279E}"/>
              </a:ext>
            </a:extLst>
          </p:cNvPr>
          <p:cNvSpPr/>
          <p:nvPr/>
        </p:nvSpPr>
        <p:spPr>
          <a:xfrm>
            <a:off x="3111104" y="4568429"/>
            <a:ext cx="2958703"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sz="1350"/>
          </a:p>
        </p:txBody>
      </p:sp>
      <p:sp>
        <p:nvSpPr>
          <p:cNvPr id="12" name="Rectangle 11">
            <a:extLst>
              <a:ext uri="{FF2B5EF4-FFF2-40B4-BE49-F238E27FC236}">
                <a16:creationId xmlns:a16="http://schemas.microsoft.com/office/drawing/2014/main" id="{6F554C00-09D2-C67D-F5BD-96FE33A7F0BF}"/>
              </a:ext>
            </a:extLst>
          </p:cNvPr>
          <p:cNvSpPr/>
          <p:nvPr/>
        </p:nvSpPr>
        <p:spPr>
          <a:xfrm>
            <a:off x="3103960" y="1999060"/>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sz="1350"/>
          </a:p>
        </p:txBody>
      </p:sp>
      <p:sp>
        <p:nvSpPr>
          <p:cNvPr id="13" name="Rectangle 12">
            <a:extLst>
              <a:ext uri="{FF2B5EF4-FFF2-40B4-BE49-F238E27FC236}">
                <a16:creationId xmlns:a16="http://schemas.microsoft.com/office/drawing/2014/main" id="{7FDEB471-5C37-A6B0-D0D7-19639D4CF825}"/>
              </a:ext>
            </a:extLst>
          </p:cNvPr>
          <p:cNvSpPr/>
          <p:nvPr/>
        </p:nvSpPr>
        <p:spPr>
          <a:xfrm>
            <a:off x="6182916" y="4573191"/>
            <a:ext cx="2969419" cy="1427559"/>
          </a:xfrm>
          <a:prstGeom prst="rect">
            <a:avLst/>
          </a:prstGeom>
          <a:solidFill>
            <a:srgbClr val="DA29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sz="1350"/>
          </a:p>
        </p:txBody>
      </p:sp>
      <p:sp>
        <p:nvSpPr>
          <p:cNvPr id="14" name="Rectangle 13">
            <a:extLst>
              <a:ext uri="{FF2B5EF4-FFF2-40B4-BE49-F238E27FC236}">
                <a16:creationId xmlns:a16="http://schemas.microsoft.com/office/drawing/2014/main" id="{484896C8-D7B8-3425-FC8B-961D72DAAB14}"/>
              </a:ext>
            </a:extLst>
          </p:cNvPr>
          <p:cNvSpPr/>
          <p:nvPr/>
        </p:nvSpPr>
        <p:spPr>
          <a:xfrm>
            <a:off x="6184107" y="2006204"/>
            <a:ext cx="2969419" cy="2569369"/>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endParaRPr lang="en-GB" sz="1350"/>
          </a:p>
        </p:txBody>
      </p:sp>
      <p:sp>
        <p:nvSpPr>
          <p:cNvPr id="15" name="TextBox 9">
            <a:extLst>
              <a:ext uri="{FF2B5EF4-FFF2-40B4-BE49-F238E27FC236}">
                <a16:creationId xmlns:a16="http://schemas.microsoft.com/office/drawing/2014/main" id="{0183285E-8FD9-9B08-3822-4A710AC77D05}"/>
              </a:ext>
            </a:extLst>
          </p:cNvPr>
          <p:cNvSpPr txBox="1">
            <a:spLocks noChangeArrowheads="1"/>
          </p:cNvSpPr>
          <p:nvPr/>
        </p:nvSpPr>
        <p:spPr bwMode="auto">
          <a:xfrm>
            <a:off x="3069432" y="2053828"/>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GB" altLang="en-US" sz="2100" b="1">
                <a:solidFill>
                  <a:schemeClr val="bg1"/>
                </a:solidFill>
                <a:latin typeface="Open Sans" pitchFamily="34" charset="0"/>
                <a:cs typeface="Open Sans" pitchFamily="34" charset="0"/>
              </a:rPr>
              <a:t>Develop excellence</a:t>
            </a:r>
          </a:p>
        </p:txBody>
      </p:sp>
      <p:sp>
        <p:nvSpPr>
          <p:cNvPr id="16" name="TextBox 10">
            <a:extLst>
              <a:ext uri="{FF2B5EF4-FFF2-40B4-BE49-F238E27FC236}">
                <a16:creationId xmlns:a16="http://schemas.microsoft.com/office/drawing/2014/main" id="{E20C7C2F-50D1-0CD5-3CAF-1086889913FA}"/>
              </a:ext>
            </a:extLst>
          </p:cNvPr>
          <p:cNvSpPr txBox="1">
            <a:spLocks noChangeArrowheads="1"/>
          </p:cNvSpPr>
          <p:nvPr/>
        </p:nvSpPr>
        <p:spPr bwMode="auto">
          <a:xfrm>
            <a:off x="6191250" y="2037160"/>
            <a:ext cx="296941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r>
              <a:rPr lang="en-GB" altLang="en-US" sz="2100" b="1">
                <a:solidFill>
                  <a:schemeClr val="bg1"/>
                </a:solidFill>
                <a:latin typeface="Open Sans" pitchFamily="34" charset="0"/>
                <a:cs typeface="Open Sans" pitchFamily="34" charset="0"/>
              </a:rPr>
              <a:t>Innovate excellence</a:t>
            </a:r>
          </a:p>
        </p:txBody>
      </p:sp>
      <p:sp>
        <p:nvSpPr>
          <p:cNvPr id="17" name="Rectangle 16">
            <a:extLst>
              <a:ext uri="{FF2B5EF4-FFF2-40B4-BE49-F238E27FC236}">
                <a16:creationId xmlns:a16="http://schemas.microsoft.com/office/drawing/2014/main" id="{C997103D-89E9-DBB7-D8BF-9E30FCF8B98E}"/>
              </a:ext>
            </a:extLst>
          </p:cNvPr>
          <p:cNvSpPr>
            <a:spLocks noChangeArrowheads="1"/>
          </p:cNvSpPr>
          <p:nvPr/>
        </p:nvSpPr>
        <p:spPr bwMode="auto">
          <a:xfrm>
            <a:off x="108347" y="4598194"/>
            <a:ext cx="285154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GB" altLang="en-US" sz="1200">
                <a:solidFill>
                  <a:schemeClr val="bg1"/>
                </a:solidFill>
                <a:latin typeface="Open Sans" pitchFamily="34" charset="0"/>
                <a:cs typeface="Open Sans" pitchFamily="34" charset="0"/>
              </a:rPr>
              <a:t>We inspire young people via our careers advice resources to choose excellence through apprenticeships and technical education as a prestigious career route on their path to reaching their potential, whatever their background.</a:t>
            </a:r>
          </a:p>
        </p:txBody>
      </p:sp>
      <p:sp>
        <p:nvSpPr>
          <p:cNvPr id="18" name="Rectangle 17">
            <a:extLst>
              <a:ext uri="{FF2B5EF4-FFF2-40B4-BE49-F238E27FC236}">
                <a16:creationId xmlns:a16="http://schemas.microsoft.com/office/drawing/2014/main" id="{6D310850-5870-454C-0436-8869CE4F9E92}"/>
              </a:ext>
            </a:extLst>
          </p:cNvPr>
          <p:cNvSpPr>
            <a:spLocks noChangeArrowheads="1"/>
          </p:cNvSpPr>
          <p:nvPr/>
        </p:nvSpPr>
        <p:spPr bwMode="auto">
          <a:xfrm>
            <a:off x="3157538" y="4598194"/>
            <a:ext cx="291584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GB" altLang="en-US" sz="1200">
                <a:solidFill>
                  <a:schemeClr val="bg1"/>
                </a:solidFill>
                <a:latin typeface="Open Sans" pitchFamily="34" charset="0"/>
                <a:cs typeface="Open Sans" pitchFamily="34" charset="0"/>
              </a:rPr>
              <a:t>We develop excellence in young people by testing and assessing their skills and knowledge against their peers through our national and international competitions programmes, improving their confidence and potential. </a:t>
            </a:r>
          </a:p>
        </p:txBody>
      </p:sp>
      <p:sp>
        <p:nvSpPr>
          <p:cNvPr id="19" name="Rectangle 18">
            <a:extLst>
              <a:ext uri="{FF2B5EF4-FFF2-40B4-BE49-F238E27FC236}">
                <a16:creationId xmlns:a16="http://schemas.microsoft.com/office/drawing/2014/main" id="{6F658775-4995-02CD-73AD-779C9E7FBE90}"/>
              </a:ext>
            </a:extLst>
          </p:cNvPr>
          <p:cNvSpPr>
            <a:spLocks noChangeArrowheads="1"/>
          </p:cNvSpPr>
          <p:nvPr/>
        </p:nvSpPr>
        <p:spPr bwMode="auto">
          <a:xfrm>
            <a:off x="6207919" y="4580335"/>
            <a:ext cx="28277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eaLnBrk="1" hangingPunct="1"/>
            <a:r>
              <a:rPr lang="en-GB" altLang="en-US" sz="1200">
                <a:solidFill>
                  <a:schemeClr val="bg1"/>
                </a:solidFill>
                <a:latin typeface="Open Sans" pitchFamily="34" charset="0"/>
                <a:cs typeface="Open Sans" pitchFamily="34" charset="0"/>
              </a:rPr>
              <a:t>We innovate to mainstream global excellence to help improve standards of teaching, training and assessment through international benchmarking to help young people, employers and the UK economy succeed.</a:t>
            </a:r>
          </a:p>
        </p:txBody>
      </p:sp>
      <p:pic>
        <p:nvPicPr>
          <p:cNvPr id="20" name="Picture 19">
            <a:extLst>
              <a:ext uri="{FF2B5EF4-FFF2-40B4-BE49-F238E27FC236}">
                <a16:creationId xmlns:a16="http://schemas.microsoft.com/office/drawing/2014/main" id="{1CC31343-E20C-1DDF-708D-A25718752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40" t="17519" r="42331" b="32767"/>
          <a:stretch>
            <a:fillRect/>
          </a:stretch>
        </p:blipFill>
        <p:spPr bwMode="auto">
          <a:xfrm>
            <a:off x="6186488" y="2501503"/>
            <a:ext cx="296584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285C5399-D5FE-96E2-D0EB-4857A7EBF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501" t="11163" r="21336" b="19269"/>
          <a:stretch>
            <a:fillRect/>
          </a:stretch>
        </p:blipFill>
        <p:spPr bwMode="auto">
          <a:xfrm>
            <a:off x="3120629" y="2512219"/>
            <a:ext cx="2943225"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3F9D6494-F7E1-A898-70F2-A34C2C591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352" t="18449" r="24509" b="11008"/>
          <a:stretch>
            <a:fillRect/>
          </a:stretch>
        </p:blipFill>
        <p:spPr bwMode="auto">
          <a:xfrm>
            <a:off x="-10716" y="2547938"/>
            <a:ext cx="2962276" cy="20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695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3</a:t>
            </a:fld>
            <a:endParaRPr lang="en-US" dirty="0"/>
          </a:p>
        </p:txBody>
      </p:sp>
      <p:sp>
        <p:nvSpPr>
          <p:cNvPr id="3" name="Content Placeholder 2"/>
          <p:cNvSpPr>
            <a:spLocks noGrp="1"/>
          </p:cNvSpPr>
          <p:nvPr>
            <p:ph sz="quarter" idx="13"/>
          </p:nvPr>
        </p:nvSpPr>
        <p:spPr>
          <a:xfrm>
            <a:off x="521895" y="1440000"/>
            <a:ext cx="8121415" cy="4216521"/>
          </a:xfrm>
        </p:spPr>
        <p:txBody>
          <a:bodyPr>
            <a:normAutofit/>
          </a:bodyPr>
          <a:lstStyle/>
          <a:p>
            <a:pPr marL="0" indent="0">
              <a:lnSpc>
                <a:spcPct val="150000"/>
              </a:lnSpc>
              <a:spcAft>
                <a:spcPts val="1800"/>
              </a:spcAft>
              <a:buNone/>
            </a:pPr>
            <a:r>
              <a:rPr lang="en-US" sz="2000" dirty="0">
                <a:latin typeface="Open Sans" panose="020B0606030504020204" pitchFamily="34" charset="0"/>
                <a:ea typeface="Open Sans" panose="020B0606030504020204" pitchFamily="34" charset="0"/>
                <a:cs typeface="Open Sans" panose="020B0606030504020204" pitchFamily="34" charset="0"/>
              </a:rPr>
              <a:t>In this session you will learn about: </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the importance of mental, physical and emotional wellbeing </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how motivation and resilience now can have a huge impact on your future career and successes</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how stress can lead to negative decisions</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tools to keep motivated </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coping strategies for everyday pressures </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where and how you can ask for help and mental wellbeing support.</a:t>
            </a:r>
          </a:p>
        </p:txBody>
      </p:sp>
      <p:sp>
        <p:nvSpPr>
          <p:cNvPr id="8" name="Title 3">
            <a:extLst>
              <a:ext uri="{FF2B5EF4-FFF2-40B4-BE49-F238E27FC236}">
                <a16:creationId xmlns:a16="http://schemas.microsoft.com/office/drawing/2014/main" id="{ECA88F41-8F7D-FE41-A260-033D6279B4DF}"/>
              </a:ext>
            </a:extLst>
          </p:cNvPr>
          <p:cNvSpPr>
            <a:spLocks noGrp="1"/>
          </p:cNvSpPr>
          <p:nvPr>
            <p:ph type="title"/>
          </p:nvPr>
        </p:nvSpPr>
        <p:spPr>
          <a:xfrm>
            <a:off x="504000" y="620202"/>
            <a:ext cx="6840000" cy="244579"/>
          </a:xfrm>
        </p:spPr>
        <p:txBody>
          <a:bodyPr>
            <a:noAutofit/>
          </a:bodyPr>
          <a:lstStyle/>
          <a:p>
            <a:r>
              <a:rPr lang="en-US" sz="3200" b="1" cap="none" dirty="0">
                <a:solidFill>
                  <a:srgbClr val="C00000"/>
                </a:solidFill>
                <a:latin typeface="IBM Plex Serif SemiBold" panose="02060503050406000203" pitchFamily="18" charset="77"/>
              </a:rPr>
              <a:t>Introduction</a:t>
            </a:r>
          </a:p>
        </p:txBody>
      </p:sp>
    </p:spTree>
    <p:extLst>
      <p:ext uri="{BB962C8B-B14F-4D97-AF65-F5344CB8AC3E}">
        <p14:creationId xmlns:p14="http://schemas.microsoft.com/office/powerpoint/2010/main" val="15977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26023" y="1442362"/>
            <a:ext cx="8117286" cy="1388761"/>
          </a:xfrm>
        </p:spPr>
        <p:txBody>
          <a:bodyPr>
            <a:noAutofit/>
          </a:bodyPr>
          <a:lstStyle/>
          <a:p>
            <a:pPr marL="0" indent="0">
              <a:buNone/>
            </a:pPr>
            <a:r>
              <a:rPr lang="en-GB" dirty="0">
                <a:latin typeface="Open Sans" panose="020B0606030504020204" pitchFamily="34" charset="0"/>
                <a:ea typeface="Open Sans" panose="020B0606030504020204" pitchFamily="34" charset="0"/>
                <a:cs typeface="Open Sans" panose="020B0606030504020204" pitchFamily="34" charset="0"/>
              </a:rPr>
              <a:t>Does the immediate future look different than what you were expecting?</a:t>
            </a:r>
          </a:p>
          <a:p>
            <a:pPr marL="0" indent="0">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GB" dirty="0">
                <a:latin typeface="Open Sans" panose="020B0606030504020204" pitchFamily="34" charset="0"/>
                <a:ea typeface="Open Sans" panose="020B0606030504020204" pitchFamily="34" charset="0"/>
                <a:cs typeface="Open Sans" panose="020B0606030504020204" pitchFamily="34" charset="0"/>
              </a:rPr>
              <a:t>The Covid-19 lockdown that we all find ourselves may have made you nervous about your present situation, and about your future.</a:t>
            </a:r>
          </a:p>
          <a:p>
            <a:pPr marL="0" indent="0">
              <a:buNone/>
            </a:pPr>
            <a:endParaRPr lang="en-GB"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p:txBody>
          <a:bodyPr/>
          <a:lstStyle/>
          <a:p>
            <a:fld id="{26774BF5-9B92-C44E-BC08-5AB25B2665C8}" type="slidenum">
              <a:rPr lang="en-US" smtClean="0"/>
              <a:pPr/>
              <a:t>4</a:t>
            </a:fld>
            <a:endParaRPr lang="en-US" dirty="0"/>
          </a:p>
        </p:txBody>
      </p:sp>
      <p:pic>
        <p:nvPicPr>
          <p:cNvPr id="1026" name="Picture 2" descr="Word Cloud">
            <a:extLst>
              <a:ext uri="{FF2B5EF4-FFF2-40B4-BE49-F238E27FC236}">
                <a16:creationId xmlns:a16="http://schemas.microsoft.com/office/drawing/2014/main" id="{07411B7B-F71E-4369-9FA9-7F84A2695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2933700"/>
            <a:ext cx="4238624"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3">
            <a:extLst>
              <a:ext uri="{FF2B5EF4-FFF2-40B4-BE49-F238E27FC236}">
                <a16:creationId xmlns:a16="http://schemas.microsoft.com/office/drawing/2014/main" id="{FB8BF823-51E1-4341-B671-00808F090339}"/>
              </a:ext>
            </a:extLst>
          </p:cNvPr>
          <p:cNvSpPr>
            <a:spLocks noGrp="1"/>
          </p:cNvSpPr>
          <p:nvPr>
            <p:ph type="title"/>
          </p:nvPr>
        </p:nvSpPr>
        <p:spPr>
          <a:xfrm>
            <a:off x="504000" y="620202"/>
            <a:ext cx="6840000" cy="244579"/>
          </a:xfrm>
        </p:spPr>
        <p:txBody>
          <a:bodyPr>
            <a:noAutofit/>
          </a:bodyPr>
          <a:lstStyle/>
          <a:p>
            <a:r>
              <a:rPr lang="en-US" sz="3200" b="1" cap="none" dirty="0">
                <a:solidFill>
                  <a:srgbClr val="003764"/>
                </a:solidFill>
                <a:latin typeface="IBM Plex Serif SemiBold" panose="02060503050406000203" pitchFamily="18" charset="77"/>
              </a:rPr>
              <a:t>How do you feel?</a:t>
            </a:r>
          </a:p>
        </p:txBody>
      </p:sp>
      <p:sp>
        <p:nvSpPr>
          <p:cNvPr id="8" name="Rectangle 7">
            <a:extLst>
              <a:ext uri="{FF2B5EF4-FFF2-40B4-BE49-F238E27FC236}">
                <a16:creationId xmlns:a16="http://schemas.microsoft.com/office/drawing/2014/main" id="{1245DDD0-4201-1C49-BE04-2F57AAF4B1B6}"/>
              </a:ext>
            </a:extLst>
          </p:cNvPr>
          <p:cNvSpPr/>
          <p:nvPr/>
        </p:nvSpPr>
        <p:spPr>
          <a:xfrm>
            <a:off x="504000" y="3124868"/>
            <a:ext cx="3737260" cy="1477328"/>
          </a:xfrm>
          <a:prstGeom prst="rect">
            <a:avLst/>
          </a:prstGeom>
        </p:spPr>
        <p:txBody>
          <a:bodyPr wrap="square">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It is completely normal for feelings of hopelessness and insecurity to have increased, and for your motivation levels to be at an all time low.</a:t>
            </a:r>
            <a:endParaRPr lang="en-US" dirty="0"/>
          </a:p>
        </p:txBody>
      </p:sp>
      <p:sp>
        <p:nvSpPr>
          <p:cNvPr id="10" name="Rectangle 9">
            <a:extLst>
              <a:ext uri="{FF2B5EF4-FFF2-40B4-BE49-F238E27FC236}">
                <a16:creationId xmlns:a16="http://schemas.microsoft.com/office/drawing/2014/main" id="{666C002C-DC4F-0446-BBA1-9CE202A3F5D7}"/>
              </a:ext>
            </a:extLst>
          </p:cNvPr>
          <p:cNvSpPr/>
          <p:nvPr/>
        </p:nvSpPr>
        <p:spPr>
          <a:xfrm>
            <a:off x="504000" y="4866757"/>
            <a:ext cx="3737260" cy="1477328"/>
          </a:xfrm>
          <a:prstGeom prst="rect">
            <a:avLst/>
          </a:prstGeom>
        </p:spPr>
        <p:txBody>
          <a:bodyPr wrap="square">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It is really important to look after yourself and your mental health at this time and not to lose momentum on your plans for the future.</a:t>
            </a:r>
          </a:p>
        </p:txBody>
      </p:sp>
    </p:spTree>
    <p:extLst>
      <p:ext uri="{BB962C8B-B14F-4D97-AF65-F5344CB8AC3E}">
        <p14:creationId xmlns:p14="http://schemas.microsoft.com/office/powerpoint/2010/main" val="104513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858902" y="6295349"/>
            <a:ext cx="784408" cy="288332"/>
          </a:xfrm>
          <a:prstGeom prst="rect">
            <a:avLst/>
          </a:prstGeom>
        </p:spPr>
        <p:txBody>
          <a:bodyPr/>
          <a:lstStyle/>
          <a:p>
            <a:fld id="{26774BF5-9B92-C44E-BC08-5AB25B2665C8}" type="slidenum">
              <a:rPr lang="en-US" smtClean="0"/>
              <a:pPr/>
              <a:t>5</a:t>
            </a:fld>
            <a:endParaRPr lang="en-US" dirty="0"/>
          </a:p>
        </p:txBody>
      </p:sp>
      <p:sp>
        <p:nvSpPr>
          <p:cNvPr id="3" name="Content Placeholder 2"/>
          <p:cNvSpPr>
            <a:spLocks noGrp="1"/>
          </p:cNvSpPr>
          <p:nvPr>
            <p:ph sz="quarter" idx="13"/>
          </p:nvPr>
        </p:nvSpPr>
        <p:spPr>
          <a:xfrm>
            <a:off x="521895" y="1476781"/>
            <a:ext cx="8121415" cy="1980794"/>
          </a:xfrm>
        </p:spPr>
        <p:txBody>
          <a:bodyPr>
            <a:normAutofit lnSpcReduction="10000"/>
          </a:bodyPr>
          <a:lstStyle/>
          <a:p>
            <a:pPr marL="0" indent="0">
              <a:lnSpc>
                <a:spcPct val="150000"/>
              </a:lnSpc>
              <a:buNone/>
            </a:pPr>
            <a:r>
              <a:rPr lang="en-GB" dirty="0">
                <a:latin typeface="Open Sans" panose="020B0606030504020204" pitchFamily="34" charset="0"/>
                <a:ea typeface="Open Sans" panose="020B0606030504020204" pitchFamily="34" charset="0"/>
                <a:cs typeface="Open Sans" panose="020B0606030504020204" pitchFamily="34" charset="0"/>
              </a:rPr>
              <a:t>You would be amazed at how your emotional wellbeing affects so many different areas of your life.</a:t>
            </a:r>
          </a:p>
          <a:p>
            <a:pPr marL="0" indent="0">
              <a:lnSpc>
                <a:spcPct val="150000"/>
              </a:lnSpc>
              <a:buNone/>
            </a:pPr>
            <a:r>
              <a:rPr lang="en-GB" dirty="0">
                <a:latin typeface="Open Sans" panose="020B0606030504020204" pitchFamily="34" charset="0"/>
                <a:ea typeface="Open Sans" panose="020B0606030504020204" pitchFamily="34" charset="0"/>
                <a:cs typeface="Open Sans" panose="020B0606030504020204" pitchFamily="34" charset="0"/>
              </a:rPr>
              <a:t>If you are in a positive space, you tend to make positive decisions. Stress and anxiety can creep in without you noticing and can affect your mood, and negatively alter the decisions you make. </a:t>
            </a:r>
          </a:p>
        </p:txBody>
      </p:sp>
      <p:graphicFrame>
        <p:nvGraphicFramePr>
          <p:cNvPr id="7" name="Diagram 6">
            <a:extLst>
              <a:ext uri="{FF2B5EF4-FFF2-40B4-BE49-F238E27FC236}">
                <a16:creationId xmlns:a16="http://schemas.microsoft.com/office/drawing/2014/main" id="{0B77B611-3930-4150-8A18-125DDA1FA3AD}"/>
              </a:ext>
            </a:extLst>
          </p:cNvPr>
          <p:cNvGraphicFramePr/>
          <p:nvPr>
            <p:extLst>
              <p:ext uri="{D42A27DB-BD31-4B8C-83A1-F6EECF244321}">
                <p14:modId xmlns:p14="http://schemas.microsoft.com/office/powerpoint/2010/main" val="2663112233"/>
              </p:ext>
            </p:extLst>
          </p:nvPr>
        </p:nvGraphicFramePr>
        <p:xfrm>
          <a:off x="1744797" y="3429000"/>
          <a:ext cx="5654405" cy="342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itle 3">
            <a:extLst>
              <a:ext uri="{FF2B5EF4-FFF2-40B4-BE49-F238E27FC236}">
                <a16:creationId xmlns:a16="http://schemas.microsoft.com/office/drawing/2014/main" id="{E54552A1-C9A5-1D40-87D6-3AE09BE81182}"/>
              </a:ext>
            </a:extLst>
          </p:cNvPr>
          <p:cNvSpPr>
            <a:spLocks noGrp="1"/>
          </p:cNvSpPr>
          <p:nvPr>
            <p:ph type="title"/>
          </p:nvPr>
        </p:nvSpPr>
        <p:spPr>
          <a:xfrm>
            <a:off x="504000" y="620202"/>
            <a:ext cx="5096700" cy="503748"/>
          </a:xfrm>
        </p:spPr>
        <p:txBody>
          <a:bodyPr>
            <a:noAutofit/>
          </a:bodyPr>
          <a:lstStyle/>
          <a:p>
            <a:r>
              <a:rPr lang="en-US" sz="3200" b="1" cap="none" dirty="0">
                <a:solidFill>
                  <a:srgbClr val="C00000"/>
                </a:solidFill>
                <a:latin typeface="IBM Plex Serif SemiBold" panose="02060503050406000203" pitchFamily="18" charset="77"/>
              </a:rPr>
              <a:t>The power of positive thinking</a:t>
            </a:r>
          </a:p>
        </p:txBody>
      </p:sp>
    </p:spTree>
    <p:extLst>
      <p:ext uri="{BB962C8B-B14F-4D97-AF65-F5344CB8AC3E}">
        <p14:creationId xmlns:p14="http://schemas.microsoft.com/office/powerpoint/2010/main" val="401267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504000" y="1404522"/>
            <a:ext cx="8121415" cy="4273228"/>
          </a:xfrm>
        </p:spPr>
        <p:txBody>
          <a:bodyPr>
            <a:noAutofit/>
          </a:bodyPr>
          <a:lstStyle/>
          <a:p>
            <a:pPr marL="0" indent="0">
              <a:lnSpc>
                <a:spcPts val="2760"/>
              </a:lnSpc>
              <a:buNone/>
            </a:pPr>
            <a:r>
              <a:rPr lang="en-GB" dirty="0">
                <a:latin typeface="Open Sans" panose="020B0606030504020204" pitchFamily="34" charset="0"/>
                <a:ea typeface="Open Sans" panose="020B0606030504020204" pitchFamily="34" charset="0"/>
                <a:cs typeface="Open Sans" panose="020B0606030504020204" pitchFamily="34" charset="0"/>
              </a:rPr>
              <a:t>Being in lockdown can really affect your motivation, particularly if you were studying for exams that are no longer happening or you are struggling with online learning. It’s totally normal to feel stressed and to have lower levels of energy to do positive things.</a:t>
            </a:r>
          </a:p>
          <a:p>
            <a:pPr marL="0" indent="0">
              <a:buNone/>
            </a:pPr>
            <a:endParaRPr lang="en-GB" sz="800" dirty="0">
              <a:latin typeface="Open Sans" panose="020B0606030504020204" pitchFamily="34" charset="0"/>
              <a:ea typeface="Open Sans" panose="020B0606030504020204" pitchFamily="34" charset="0"/>
              <a:cs typeface="Open Sans" panose="020B0606030504020204" pitchFamily="34" charset="0"/>
            </a:endParaRPr>
          </a:p>
          <a:p>
            <a:pPr marL="0" indent="0">
              <a:lnSpc>
                <a:spcPts val="2760"/>
              </a:lnSpc>
              <a:buNone/>
            </a:pPr>
            <a:r>
              <a:rPr lang="en-GB" dirty="0">
                <a:latin typeface="Open Sans" panose="020B0606030504020204" pitchFamily="34" charset="0"/>
                <a:ea typeface="Open Sans" panose="020B0606030504020204" pitchFamily="34" charset="0"/>
                <a:cs typeface="Open Sans" panose="020B0606030504020204" pitchFamily="34" charset="0"/>
              </a:rPr>
              <a:t>Keep things in context and be kind to yourself. </a:t>
            </a:r>
          </a:p>
          <a:p>
            <a:pPr marL="0" indent="0">
              <a:lnSpc>
                <a:spcPts val="2760"/>
              </a:lnSpc>
              <a:buNone/>
            </a:pPr>
            <a:r>
              <a:rPr lang="en-GB" dirty="0">
                <a:latin typeface="Open Sans" panose="020B0606030504020204" pitchFamily="34" charset="0"/>
                <a:ea typeface="Open Sans" panose="020B0606030504020204" pitchFamily="34" charset="0"/>
                <a:cs typeface="Open Sans" panose="020B0606030504020204" pitchFamily="34" charset="0"/>
              </a:rPr>
              <a:t>Things are completely different from how you </a:t>
            </a:r>
          </a:p>
          <a:p>
            <a:pPr marL="0" indent="0">
              <a:lnSpc>
                <a:spcPts val="2760"/>
              </a:lnSpc>
              <a:buNone/>
            </a:pPr>
            <a:r>
              <a:rPr lang="en-GB" dirty="0">
                <a:latin typeface="Open Sans" panose="020B0606030504020204" pitchFamily="34" charset="0"/>
                <a:ea typeface="Open Sans" panose="020B0606030504020204" pitchFamily="34" charset="0"/>
                <a:cs typeface="Open Sans" panose="020B0606030504020204" pitchFamily="34" charset="0"/>
              </a:rPr>
              <a:t>expected them to be so don’t punish yourself for </a:t>
            </a:r>
          </a:p>
          <a:p>
            <a:pPr marL="0" indent="0">
              <a:lnSpc>
                <a:spcPts val="2760"/>
              </a:lnSpc>
              <a:buNone/>
            </a:pPr>
            <a:r>
              <a:rPr lang="en-GB" dirty="0">
                <a:latin typeface="Open Sans" panose="020B0606030504020204" pitchFamily="34" charset="0"/>
                <a:ea typeface="Open Sans" panose="020B0606030504020204" pitchFamily="34" charset="0"/>
                <a:cs typeface="Open Sans" panose="020B0606030504020204" pitchFamily="34" charset="0"/>
              </a:rPr>
              <a:t>having dips in mood or motivation now and then.</a:t>
            </a:r>
          </a:p>
          <a:p>
            <a:pPr marL="0" indent="0">
              <a:buNone/>
            </a:pPr>
            <a:endParaRPr lang="en-GB" sz="1000" dirty="0">
              <a:latin typeface="Open Sans" panose="020B0606030504020204" pitchFamily="34" charset="0"/>
              <a:ea typeface="Open Sans" panose="020B0606030504020204" pitchFamily="34" charset="0"/>
              <a:cs typeface="Open Sans" panose="020B0606030504020204" pitchFamily="34" charset="0"/>
            </a:endParaRPr>
          </a:p>
          <a:p>
            <a:pPr marL="0" indent="0">
              <a:lnSpc>
                <a:spcPts val="2760"/>
              </a:lnSpc>
              <a:buNone/>
            </a:pPr>
            <a:r>
              <a:rPr lang="en-GB" dirty="0">
                <a:latin typeface="Open Sans" panose="020B0606030504020204" pitchFamily="34" charset="0"/>
                <a:ea typeface="Open Sans" panose="020B0606030504020204" pitchFamily="34" charset="0"/>
                <a:cs typeface="Open Sans" panose="020B0606030504020204" pitchFamily="34" charset="0"/>
              </a:rPr>
              <a:t>Look at the big picture: don’t worry about what this year has been like so far, it is a tiny chunk of time in comparison to your future ahead of you. Try and look beyond school and college to what you might want to do, and research which companies offer that career.</a:t>
            </a:r>
          </a:p>
          <a:p>
            <a:pPr marL="0" indent="0">
              <a:lnSpc>
                <a:spcPts val="2760"/>
              </a:lnSpc>
              <a:buNone/>
            </a:pPr>
            <a:endParaRPr lang="en-GB" dirty="0">
              <a:latin typeface="Open Sans" panose="020B0606030504020204" pitchFamily="34" charset="0"/>
              <a:ea typeface="Open Sans" panose="020B0606030504020204" pitchFamily="34" charset="0"/>
              <a:cs typeface="Open Sans" panose="020B0606030504020204" pitchFamily="34" charset="0"/>
            </a:endParaRPr>
          </a:p>
          <a:p>
            <a:pPr marL="0" indent="0">
              <a:lnSpc>
                <a:spcPts val="2760"/>
              </a:lnSpc>
              <a:spcAft>
                <a:spcPts val="2400"/>
              </a:spcAft>
              <a:buNone/>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p:txBody>
          <a:bodyPr/>
          <a:lstStyle/>
          <a:p>
            <a:fld id="{26774BF5-9B92-C44E-BC08-5AB25B2665C8}" type="slidenum">
              <a:rPr lang="en-US" smtClean="0"/>
              <a:pPr/>
              <a:t>6</a:t>
            </a:fld>
            <a:endParaRPr lang="en-US" dirty="0"/>
          </a:p>
        </p:txBody>
      </p:sp>
      <p:sp>
        <p:nvSpPr>
          <p:cNvPr id="10" name="Rectangle 5">
            <a:extLst>
              <a:ext uri="{FF2B5EF4-FFF2-40B4-BE49-F238E27FC236}">
                <a16:creationId xmlns:a16="http://schemas.microsoft.com/office/drawing/2014/main" id="{B05BAA5F-41EF-4955-B54F-426298755554}"/>
              </a:ext>
            </a:extLst>
          </p:cNvPr>
          <p:cNvSpPr>
            <a:spLocks noChangeArrowheads="1"/>
          </p:cNvSpPr>
          <p:nvPr/>
        </p:nvSpPr>
        <p:spPr bwMode="auto">
          <a:xfrm>
            <a:off x="6953258" y="2876943"/>
            <a:ext cx="9685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 Kind </a:t>
            </a:r>
            <a:endParaRPr kumimoji="0" lang="en-GB" altLang="en-US" sz="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Graphic 1" descr="Heart">
            <a:extLst>
              <a:ext uri="{FF2B5EF4-FFF2-40B4-BE49-F238E27FC236}">
                <a16:creationId xmlns:a16="http://schemas.microsoft.com/office/drawing/2014/main" id="{745FF03F-F3B4-401B-8002-F915AA40A535}"/>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53258" y="3181037"/>
            <a:ext cx="914400" cy="914400"/>
          </a:xfrm>
          <a:prstGeom prst="rect">
            <a:avLst/>
          </a:prstGeom>
        </p:spPr>
      </p:pic>
      <p:sp>
        <p:nvSpPr>
          <p:cNvPr id="14" name="Title 3">
            <a:extLst>
              <a:ext uri="{FF2B5EF4-FFF2-40B4-BE49-F238E27FC236}">
                <a16:creationId xmlns:a16="http://schemas.microsoft.com/office/drawing/2014/main" id="{A995DD5C-32D2-E140-9666-E83CEF4BFF70}"/>
              </a:ext>
            </a:extLst>
          </p:cNvPr>
          <p:cNvSpPr>
            <a:spLocks noGrp="1"/>
          </p:cNvSpPr>
          <p:nvPr>
            <p:ph type="title"/>
          </p:nvPr>
        </p:nvSpPr>
        <p:spPr>
          <a:xfrm>
            <a:off x="504000" y="620202"/>
            <a:ext cx="4744275" cy="244579"/>
          </a:xfrm>
        </p:spPr>
        <p:txBody>
          <a:bodyPr>
            <a:noAutofit/>
          </a:bodyPr>
          <a:lstStyle/>
          <a:p>
            <a:r>
              <a:rPr lang="en-US" sz="3200" b="1" cap="none" dirty="0">
                <a:solidFill>
                  <a:srgbClr val="003764"/>
                </a:solidFill>
                <a:latin typeface="IBM Plex Serif SemiBold" panose="02060503050406000203" pitchFamily="18" charset="77"/>
              </a:rPr>
              <a:t>How do you stay stress free and motivated?</a:t>
            </a:r>
          </a:p>
        </p:txBody>
      </p:sp>
      <p:sp>
        <p:nvSpPr>
          <p:cNvPr id="15" name="Rectangle 5">
            <a:extLst>
              <a:ext uri="{FF2B5EF4-FFF2-40B4-BE49-F238E27FC236}">
                <a16:creationId xmlns:a16="http://schemas.microsoft.com/office/drawing/2014/main" id="{9D150627-60D5-C942-9A86-104DE7A86F01}"/>
              </a:ext>
            </a:extLst>
          </p:cNvPr>
          <p:cNvSpPr>
            <a:spLocks noChangeArrowheads="1"/>
          </p:cNvSpPr>
          <p:nvPr/>
        </p:nvSpPr>
        <p:spPr bwMode="auto">
          <a:xfrm>
            <a:off x="6781920" y="3976349"/>
            <a:ext cx="125707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To Yourself</a:t>
            </a:r>
            <a:endParaRPr kumimoji="0" lang="en-GB" altLang="en-US" sz="6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09239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endParaRPr lang="en-AU" dirty="0"/>
          </a:p>
        </p:txBody>
      </p:sp>
      <p:sp>
        <p:nvSpPr>
          <p:cNvPr id="6" name="TextBox 5"/>
          <p:cNvSpPr txBox="1"/>
          <p:nvPr/>
        </p:nvSpPr>
        <p:spPr>
          <a:xfrm>
            <a:off x="504000" y="2410046"/>
            <a:ext cx="3838665" cy="2585323"/>
          </a:xfrm>
          <a:prstGeom prst="rect">
            <a:avLst/>
          </a:prstGeom>
          <a:solidFill>
            <a:srgbClr val="B3C3D1"/>
          </a:solidFill>
        </p:spPr>
        <p:txBody>
          <a:bodyPr wrap="square" rtlCol="0">
            <a:spAutoFit/>
          </a:bodyPr>
          <a:lstStyle/>
          <a:p>
            <a:pPr algn="ctr"/>
            <a:r>
              <a:rPr lang="en-GB" sz="1350" dirty="0">
                <a:latin typeface="Open Sans" panose="020B0606030504020204" pitchFamily="34" charset="0"/>
                <a:ea typeface="Open Sans" panose="020B0606030504020204" pitchFamily="34" charset="0"/>
                <a:cs typeface="Open Sans" panose="020B0606030504020204" pitchFamily="34" charset="0"/>
              </a:rPr>
              <a:t>If you don’t make time  - you will never magically find it, there may never be a perfect time.</a:t>
            </a:r>
          </a:p>
          <a:p>
            <a:pPr algn="ctr"/>
            <a:endParaRPr lang="en-GB" sz="1350" dirty="0">
              <a:latin typeface="Open Sans" panose="020B0606030504020204" pitchFamily="34" charset="0"/>
              <a:ea typeface="Open Sans" panose="020B0606030504020204" pitchFamily="34" charset="0"/>
              <a:cs typeface="Open Sans" panose="020B0606030504020204" pitchFamily="34" charset="0"/>
            </a:endParaRPr>
          </a:p>
          <a:p>
            <a:pPr algn="ctr"/>
            <a:r>
              <a:rPr lang="en-GB" sz="1350" dirty="0">
                <a:latin typeface="Open Sans" panose="020B0606030504020204" pitchFamily="34" charset="0"/>
                <a:ea typeface="Open Sans" panose="020B0606030504020204" pitchFamily="34" charset="0"/>
                <a:cs typeface="Open Sans" panose="020B0606030504020204" pitchFamily="34" charset="0"/>
              </a:rPr>
              <a:t>Every day for two weeks try and include three things into your day!</a:t>
            </a:r>
          </a:p>
          <a:p>
            <a:pPr algn="ctr"/>
            <a:endParaRPr lang="en-GB" sz="1350" dirty="0">
              <a:latin typeface="Open Sans" panose="020B0606030504020204" pitchFamily="34" charset="0"/>
              <a:ea typeface="Open Sans" panose="020B0606030504020204" pitchFamily="34" charset="0"/>
              <a:cs typeface="Open Sans" panose="020B0606030504020204" pitchFamily="34" charset="0"/>
            </a:endParaRPr>
          </a:p>
          <a:p>
            <a:pPr algn="ctr"/>
            <a:r>
              <a:rPr lang="en-GB" sz="1350" dirty="0">
                <a:latin typeface="Open Sans" panose="020B0606030504020204" pitchFamily="34" charset="0"/>
                <a:ea typeface="Open Sans" panose="020B0606030504020204" pitchFamily="34" charset="0"/>
                <a:cs typeface="Open Sans" panose="020B0606030504020204" pitchFamily="34" charset="0"/>
              </a:rPr>
              <a:t>The total additional time is probably 15 – 20 minutes per day</a:t>
            </a:r>
          </a:p>
          <a:p>
            <a:pPr algn="ctr"/>
            <a:endParaRPr lang="en-GB" sz="1350" dirty="0">
              <a:latin typeface="Open Sans" panose="020B0606030504020204" pitchFamily="34" charset="0"/>
              <a:ea typeface="Open Sans" panose="020B0606030504020204" pitchFamily="34" charset="0"/>
              <a:cs typeface="Open Sans" panose="020B0606030504020204" pitchFamily="34" charset="0"/>
            </a:endParaRPr>
          </a:p>
          <a:p>
            <a:pPr algn="ctr"/>
            <a:r>
              <a:rPr lang="en-GB" sz="1350" dirty="0">
                <a:latin typeface="Open Sans" panose="020B0606030504020204" pitchFamily="34" charset="0"/>
                <a:ea typeface="Open Sans" panose="020B0606030504020204" pitchFamily="34" charset="0"/>
                <a:cs typeface="Open Sans" panose="020B0606030504020204" pitchFamily="34" charset="0"/>
              </a:rPr>
              <a:t>But you will find you feel less tired and more positive than before you started!</a:t>
            </a:r>
          </a:p>
        </p:txBody>
      </p:sp>
      <p:sp>
        <p:nvSpPr>
          <p:cNvPr id="7" name="TextBox 6"/>
          <p:cNvSpPr txBox="1"/>
          <p:nvPr/>
        </p:nvSpPr>
        <p:spPr>
          <a:xfrm>
            <a:off x="4907541" y="2396651"/>
            <a:ext cx="3351068" cy="2585323"/>
          </a:xfrm>
          <a:prstGeom prst="rect">
            <a:avLst/>
          </a:prstGeom>
          <a:noFill/>
        </p:spPr>
        <p:txBody>
          <a:bodyPr wrap="square" rtlCol="0">
            <a:spAutoFit/>
          </a:bodyPr>
          <a:lstStyle/>
          <a:p>
            <a:pPr marL="257175" indent="-257175">
              <a:buClr>
                <a:schemeClr val="accent2"/>
              </a:buClr>
              <a:buFont typeface="+mj-lt"/>
              <a:buAutoNum type="arabicPeriod"/>
            </a:pPr>
            <a:r>
              <a:rPr lang="en-GB" sz="1350" dirty="0">
                <a:latin typeface="Open Sans" panose="020B0606030504020204" pitchFamily="34" charset="0"/>
                <a:ea typeface="Open Sans" panose="020B0606030504020204" pitchFamily="34" charset="0"/>
                <a:cs typeface="Open Sans" panose="020B0606030504020204" pitchFamily="34" charset="0"/>
              </a:rPr>
              <a:t>Change your morning – give your self some you time!</a:t>
            </a:r>
          </a:p>
          <a:p>
            <a:pPr marL="257175" indent="-257175">
              <a:buClr>
                <a:schemeClr val="accent2"/>
              </a:buClr>
              <a:buFont typeface="+mj-lt"/>
              <a:buAutoNum type="arabicPeriod"/>
            </a:pPr>
            <a:endParaRPr lang="en-GB" sz="1350" dirty="0">
              <a:latin typeface="Open Sans" panose="020B0606030504020204" pitchFamily="34" charset="0"/>
              <a:ea typeface="Open Sans" panose="020B0606030504020204" pitchFamily="34" charset="0"/>
              <a:cs typeface="Open Sans" panose="020B0606030504020204" pitchFamily="34" charset="0"/>
            </a:endParaRPr>
          </a:p>
          <a:p>
            <a:pPr marL="257175" indent="-257175">
              <a:buClr>
                <a:schemeClr val="accent2"/>
              </a:buClr>
              <a:buFont typeface="+mj-lt"/>
              <a:buAutoNum type="arabicPeriod"/>
            </a:pPr>
            <a:r>
              <a:rPr lang="en-GB" sz="1350" dirty="0">
                <a:latin typeface="Open Sans" panose="020B0606030504020204" pitchFamily="34" charset="0"/>
                <a:ea typeface="Open Sans" panose="020B0606030504020204" pitchFamily="34" charset="0"/>
                <a:cs typeface="Open Sans" panose="020B0606030504020204" pitchFamily="34" charset="0"/>
              </a:rPr>
              <a:t>At night - write 3 things your grateful for from that day.</a:t>
            </a:r>
          </a:p>
          <a:p>
            <a:pPr marL="257175" indent="-257175">
              <a:buClr>
                <a:schemeClr val="accent2"/>
              </a:buClr>
              <a:buFont typeface="+mj-lt"/>
              <a:buAutoNum type="arabicPeriod"/>
            </a:pPr>
            <a:endParaRPr lang="en-GB" sz="1350" dirty="0">
              <a:latin typeface="Open Sans" panose="020B0606030504020204" pitchFamily="34" charset="0"/>
              <a:ea typeface="Open Sans" panose="020B0606030504020204" pitchFamily="34" charset="0"/>
              <a:cs typeface="Open Sans" panose="020B0606030504020204" pitchFamily="34" charset="0"/>
            </a:endParaRPr>
          </a:p>
          <a:p>
            <a:pPr marL="257175" indent="-257175">
              <a:buClr>
                <a:schemeClr val="accent2"/>
              </a:buClr>
              <a:buFont typeface="+mj-lt"/>
              <a:buAutoNum type="arabicPeriod"/>
            </a:pPr>
            <a:r>
              <a:rPr lang="en-GB" sz="1350" dirty="0">
                <a:latin typeface="Open Sans" panose="020B0606030504020204" pitchFamily="34" charset="0"/>
                <a:ea typeface="Open Sans" panose="020B0606030504020204" pitchFamily="34" charset="0"/>
                <a:cs typeface="Open Sans" panose="020B0606030504020204" pitchFamily="34" charset="0"/>
              </a:rPr>
              <a:t>Any of the below;</a:t>
            </a:r>
          </a:p>
          <a:p>
            <a:pPr marL="600075" lvl="1" indent="-257175">
              <a:buFont typeface="Arial" panose="020B0604020202020204" pitchFamily="34" charset="0"/>
              <a:buChar char="•"/>
            </a:pPr>
            <a:r>
              <a:rPr lang="en-GB" sz="1350" dirty="0">
                <a:latin typeface="Open Sans" panose="020B0606030504020204" pitchFamily="34" charset="0"/>
                <a:ea typeface="Open Sans" panose="020B0606030504020204" pitchFamily="34" charset="0"/>
                <a:cs typeface="Open Sans" panose="020B0606030504020204" pitchFamily="34" charset="0"/>
              </a:rPr>
              <a:t>meditation</a:t>
            </a:r>
          </a:p>
          <a:p>
            <a:pPr marL="600075" lvl="1" indent="-257175">
              <a:buFont typeface="Arial" panose="020B0604020202020204" pitchFamily="34" charset="0"/>
              <a:buChar char="•"/>
            </a:pPr>
            <a:r>
              <a:rPr lang="en-GB" sz="1350" dirty="0">
                <a:latin typeface="Open Sans" panose="020B0606030504020204" pitchFamily="34" charset="0"/>
                <a:ea typeface="Open Sans" panose="020B0606030504020204" pitchFamily="34" charset="0"/>
                <a:cs typeface="Open Sans" panose="020B0606030504020204" pitchFamily="34" charset="0"/>
              </a:rPr>
              <a:t>get outside</a:t>
            </a:r>
          </a:p>
          <a:p>
            <a:pPr marL="600075" lvl="1" indent="-257175">
              <a:buFont typeface="Arial" panose="020B0604020202020204" pitchFamily="34" charset="0"/>
              <a:buChar char="•"/>
            </a:pPr>
            <a:r>
              <a:rPr lang="en-GB" sz="1350" dirty="0">
                <a:latin typeface="Open Sans" panose="020B0606030504020204" pitchFamily="34" charset="0"/>
                <a:ea typeface="Open Sans" panose="020B0606030504020204" pitchFamily="34" charset="0"/>
                <a:cs typeface="Open Sans" panose="020B0606030504020204" pitchFamily="34" charset="0"/>
              </a:rPr>
              <a:t>affirmations</a:t>
            </a:r>
          </a:p>
          <a:p>
            <a:pPr marL="600075" lvl="1" indent="-257175">
              <a:buFont typeface="Arial" panose="020B0604020202020204" pitchFamily="34" charset="0"/>
              <a:buChar char="•"/>
            </a:pPr>
            <a:r>
              <a:rPr lang="en-GB" sz="1350" dirty="0">
                <a:latin typeface="Open Sans" panose="020B0606030504020204" pitchFamily="34" charset="0"/>
                <a:ea typeface="Open Sans" panose="020B0606030504020204" pitchFamily="34" charset="0"/>
                <a:cs typeface="Open Sans" panose="020B0606030504020204" pitchFamily="34" charset="0"/>
              </a:rPr>
              <a:t>readings</a:t>
            </a:r>
          </a:p>
          <a:p>
            <a:endParaRPr lang="en-GB" sz="1350" dirty="0"/>
          </a:p>
        </p:txBody>
      </p:sp>
      <p:sp>
        <p:nvSpPr>
          <p:cNvPr id="8" name="TextBox 7"/>
          <p:cNvSpPr txBox="1"/>
          <p:nvPr/>
        </p:nvSpPr>
        <p:spPr>
          <a:xfrm>
            <a:off x="346537" y="5570966"/>
            <a:ext cx="7513148" cy="830997"/>
          </a:xfrm>
          <a:prstGeom prst="rect">
            <a:avLst/>
          </a:prstGeom>
          <a:noFill/>
        </p:spPr>
        <p:txBody>
          <a:bodyPr wrap="square" rtlCol="0">
            <a:spAutoFit/>
          </a:bodyPr>
          <a:lstStyle/>
          <a:p>
            <a:r>
              <a:rPr lang="en-GB" sz="1600" b="1" dirty="0">
                <a:latin typeface="Open Sans" panose="020B0606030504020204" pitchFamily="34" charset="0"/>
                <a:ea typeface="Open Sans" panose="020B0606030504020204" pitchFamily="34" charset="0"/>
                <a:cs typeface="Open Sans" panose="020B0606030504020204" pitchFamily="34" charset="0"/>
              </a:rPr>
              <a:t>BAE Systems is one of the largest employers in the UK. To find out more information on how a career with them might be right for you visit their website </a:t>
            </a:r>
            <a:r>
              <a:rPr lang="en-GB" sz="1600" b="1" dirty="0">
                <a:latin typeface="Open Sans" panose="020B0606030504020204" pitchFamily="34" charset="0"/>
                <a:ea typeface="Open Sans" panose="020B0606030504020204" pitchFamily="34" charset="0"/>
                <a:cs typeface="Open Sans" panose="020B0606030504020204" pitchFamily="34" charset="0"/>
                <a:hlinkClick r:id="rId2"/>
              </a:rPr>
              <a:t>here  </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2ECFC503-3D58-4883-A315-398A4F7797A0}"/>
              </a:ext>
            </a:extLst>
          </p:cNvPr>
          <p:cNvSpPr txBox="1"/>
          <p:nvPr/>
        </p:nvSpPr>
        <p:spPr>
          <a:xfrm>
            <a:off x="427800" y="1568250"/>
            <a:ext cx="7513148" cy="646331"/>
          </a:xfrm>
          <a:prstGeom prst="rect">
            <a:avLst/>
          </a:prstGeom>
          <a:noFill/>
        </p:spPr>
        <p:txBody>
          <a:bodyPr wrap="square" rtlCol="0">
            <a:spAutoFit/>
          </a:bodyPr>
          <a:lstStyle/>
          <a:p>
            <a:r>
              <a:rPr lang="en-GB" dirty="0">
                <a:latin typeface="Open Sans" panose="020B0606030504020204" pitchFamily="34" charset="0"/>
                <a:ea typeface="Open Sans" panose="020B0606030504020204" pitchFamily="34" charset="0"/>
                <a:cs typeface="Open Sans" panose="020B0606030504020204" pitchFamily="34" charset="0"/>
              </a:rPr>
              <a:t>Hear what hints and tips BAE Systems has for supporting your health and wellbeing</a:t>
            </a:r>
            <a:r>
              <a:rPr lang="en-GB" sz="1350" dirty="0"/>
              <a:t>:</a:t>
            </a:r>
          </a:p>
        </p:txBody>
      </p:sp>
      <p:sp>
        <p:nvSpPr>
          <p:cNvPr id="10" name="Title 3">
            <a:extLst>
              <a:ext uri="{FF2B5EF4-FFF2-40B4-BE49-F238E27FC236}">
                <a16:creationId xmlns:a16="http://schemas.microsoft.com/office/drawing/2014/main" id="{EC08E324-115E-428E-8E37-DA740DB13939}"/>
              </a:ext>
            </a:extLst>
          </p:cNvPr>
          <p:cNvSpPr txBox="1">
            <a:spLocks/>
          </p:cNvSpPr>
          <p:nvPr/>
        </p:nvSpPr>
        <p:spPr>
          <a:xfrm>
            <a:off x="504000" y="620202"/>
            <a:ext cx="6840000" cy="244579"/>
          </a:xfrm>
          <a:prstGeom prst="rect">
            <a:avLst/>
          </a:prstGeom>
        </p:spPr>
        <p:txBody>
          <a:bodyPr vert="horz" lIns="0" tIns="0" rIns="0" bIns="0" rtlCol="0" anchor="t" anchorCtr="0">
            <a:noAutofit/>
          </a:bodyPr>
          <a:lstStyle>
            <a:lvl1pPr algn="l" defTabSz="457200" rtl="0" eaLnBrk="1" latinLnBrk="0" hangingPunct="1">
              <a:spcBef>
                <a:spcPct val="0"/>
              </a:spcBef>
              <a:buNone/>
              <a:defRPr sz="18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Hear from BAE Systems</a:t>
            </a:r>
          </a:p>
        </p:txBody>
      </p:sp>
    </p:spTree>
    <p:extLst>
      <p:ext uri="{BB962C8B-B14F-4D97-AF65-F5344CB8AC3E}">
        <p14:creationId xmlns:p14="http://schemas.microsoft.com/office/powerpoint/2010/main" val="262158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8</a:t>
            </a:fld>
            <a:endParaRPr lang="en-AU" dirty="0"/>
          </a:p>
        </p:txBody>
      </p:sp>
      <p:sp>
        <p:nvSpPr>
          <p:cNvPr id="7" name="TextBox 6">
            <a:extLst>
              <a:ext uri="{FF2B5EF4-FFF2-40B4-BE49-F238E27FC236}">
                <a16:creationId xmlns:a16="http://schemas.microsoft.com/office/drawing/2014/main" id="{CDAD414B-8386-4A30-A9F9-ECEB81574708}"/>
              </a:ext>
            </a:extLst>
          </p:cNvPr>
          <p:cNvSpPr txBox="1"/>
          <p:nvPr/>
        </p:nvSpPr>
        <p:spPr>
          <a:xfrm>
            <a:off x="4640378" y="2363390"/>
            <a:ext cx="5185546" cy="2518576"/>
          </a:xfrm>
          <a:prstGeom prst="rect">
            <a:avLst/>
          </a:prstGeom>
        </p:spPr>
        <p:txBody>
          <a:bodyPr anchor="ctr"/>
          <a:lstStyle/>
          <a:p>
            <a:pPr marL="2679" algn="ctr" defTabSz="685800">
              <a:spcAft>
                <a:spcPts val="450"/>
              </a:spcAft>
              <a:defRPr/>
            </a:pPr>
            <a:endParaRPr lang="en-US" sz="1200" dirty="0">
              <a:solidFill>
                <a:srgbClr val="000000">
                  <a:lumMod val="65000"/>
                  <a:lumOff val="35000"/>
                </a:srgbClr>
              </a:solidFill>
              <a:latin typeface="Open Sans" panose="020B0606030504020204" pitchFamily="34" charset="0"/>
              <a:ea typeface="Open Sans" panose="020B0606030504020204" pitchFamily="34" charset="0"/>
              <a:cs typeface="Open Sans" panose="020B0606030504020204" pitchFamily="34" charset="0"/>
            </a:endParaRPr>
          </a:p>
          <a:p>
            <a:pPr marL="216992" indent="-214313" defTabSz="685800">
              <a:spcAft>
                <a:spcPts val="450"/>
              </a:spcAft>
              <a:buClr>
                <a:srgbClr val="FF0000"/>
              </a:buClr>
              <a:buFont typeface="Arial" panose="020B0604020202020204" pitchFamily="34" charset="0"/>
              <a:buChar char="•"/>
              <a:defRPr/>
            </a:pP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It’s your responsibility!</a:t>
            </a:r>
          </a:p>
          <a:p>
            <a:pPr marL="216992" indent="-214313" defTabSz="685800">
              <a:spcAft>
                <a:spcPts val="450"/>
              </a:spcAft>
              <a:buClr>
                <a:srgbClr val="FF0000"/>
              </a:buClr>
              <a:buFont typeface="Arial" panose="020B0604020202020204" pitchFamily="34" charset="0"/>
              <a:buChar char="•"/>
              <a:defRPr/>
            </a:pP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don’t compare!</a:t>
            </a:r>
          </a:p>
          <a:p>
            <a:pPr marL="216992" indent="-214313" defTabSz="685800">
              <a:spcAft>
                <a:spcPts val="450"/>
              </a:spcAft>
              <a:buClr>
                <a:srgbClr val="FF0000"/>
              </a:buClr>
              <a:buFont typeface="Arial" panose="020B0604020202020204" pitchFamily="34" charset="0"/>
              <a:buChar char="•"/>
              <a:defRPr/>
            </a:pPr>
            <a:r>
              <a:rPr lang="en-GB"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recognise</a:t>
            </a: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 your own state of wellbeing good or bad</a:t>
            </a:r>
          </a:p>
          <a:p>
            <a:pPr marL="216992" indent="-214313" defTabSz="685800">
              <a:spcAft>
                <a:spcPts val="450"/>
              </a:spcAft>
              <a:buClr>
                <a:srgbClr val="FF0000"/>
              </a:buClr>
              <a:buFont typeface="Arial" panose="020B0604020202020204" pitchFamily="34" charset="0"/>
              <a:buChar char="•"/>
              <a:defRPr/>
            </a:pP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mistakes happen just learn from them</a:t>
            </a:r>
          </a:p>
          <a:p>
            <a:pPr marL="216992" indent="-214313" defTabSz="685800">
              <a:spcAft>
                <a:spcPts val="450"/>
              </a:spcAft>
              <a:buClr>
                <a:srgbClr val="FF0000"/>
              </a:buClr>
              <a:buFont typeface="Arial" panose="020B0604020202020204" pitchFamily="34" charset="0"/>
              <a:buChar char="•"/>
              <a:defRPr/>
            </a:pP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be consistent with your routine</a:t>
            </a:r>
          </a:p>
          <a:p>
            <a:pPr marL="216992" indent="-214313" defTabSz="685800">
              <a:spcAft>
                <a:spcPts val="450"/>
              </a:spcAft>
              <a:buClr>
                <a:srgbClr val="FF0000"/>
              </a:buClr>
              <a:buFont typeface="Arial" panose="020B0604020202020204" pitchFamily="34" charset="0"/>
              <a:buChar char="•"/>
              <a:defRPr/>
            </a:pP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asking for help is OK!</a:t>
            </a:r>
          </a:p>
          <a:p>
            <a:pPr marL="216992" indent="-214313" defTabSz="685800">
              <a:spcAft>
                <a:spcPts val="450"/>
              </a:spcAft>
              <a:buClr>
                <a:srgbClr val="FF0000"/>
              </a:buClr>
              <a:buFont typeface="Arial" panose="020B0604020202020204" pitchFamily="34" charset="0"/>
              <a:buChar char="•"/>
              <a:defRPr/>
            </a:pP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social media is a window – nothing more…</a:t>
            </a:r>
          </a:p>
          <a:p>
            <a:pPr marL="216992" indent="-214313" defTabSz="685800">
              <a:spcAft>
                <a:spcPts val="450"/>
              </a:spcAft>
              <a:buClr>
                <a:srgbClr val="FF0000"/>
              </a:buClr>
              <a:buFont typeface="Arial" panose="020B0604020202020204" pitchFamily="34" charset="0"/>
              <a:buChar char="•"/>
              <a:defRPr/>
            </a:pPr>
            <a:r>
              <a:rPr lang="en-US" sz="1350" dirty="0">
                <a:solidFill>
                  <a:srgbClr val="000000"/>
                </a:solidFill>
                <a:latin typeface="Open Sans" panose="020B0606030504020204" pitchFamily="34" charset="0"/>
                <a:ea typeface="Open Sans" panose="020B0606030504020204" pitchFamily="34" charset="0"/>
                <a:cs typeface="Open Sans" panose="020B0606030504020204" pitchFamily="34" charset="0"/>
              </a:rPr>
              <a:t>get off your phone and get connected!</a:t>
            </a:r>
          </a:p>
        </p:txBody>
      </p:sp>
      <p:sp>
        <p:nvSpPr>
          <p:cNvPr id="10" name="Rectangle 3">
            <a:extLst>
              <a:ext uri="{FF2B5EF4-FFF2-40B4-BE49-F238E27FC236}">
                <a16:creationId xmlns:a16="http://schemas.microsoft.com/office/drawing/2014/main" id="{4CFA5036-ADA0-4EA0-85E8-7CDBBACDA83F}"/>
              </a:ext>
            </a:extLst>
          </p:cNvPr>
          <p:cNvSpPr>
            <a:spLocks noChangeArrowheads="1"/>
          </p:cNvSpPr>
          <p:nvPr/>
        </p:nvSpPr>
        <p:spPr bwMode="auto">
          <a:xfrm>
            <a:off x="717202" y="2457445"/>
            <a:ext cx="327685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altLang="en-US" sz="3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Looking after</a:t>
            </a:r>
          </a:p>
          <a:p>
            <a:pPr algn="ctr"/>
            <a:r>
              <a:rPr lang="en-US" altLang="en-US" sz="3600" b="1" dirty="0">
                <a:solidFill>
                  <a:srgbClr val="DA291C"/>
                </a:solidFill>
                <a:latin typeface="Open Sans" panose="020B0606030504020204" pitchFamily="34" charset="0"/>
                <a:ea typeface="Open Sans" panose="020B0606030504020204" pitchFamily="34" charset="0"/>
                <a:cs typeface="Open Sans" panose="020B0606030504020204" pitchFamily="34" charset="0"/>
              </a:rPr>
              <a:t>your</a:t>
            </a:r>
            <a:r>
              <a:rPr lang="en-US" altLang="en-US" sz="3600" b="1" dirty="0">
                <a:latin typeface="Open Sans" panose="020B0606030504020204" pitchFamily="34" charset="0"/>
                <a:ea typeface="Open Sans" panose="020B0606030504020204" pitchFamily="34" charset="0"/>
                <a:cs typeface="Open Sans" panose="020B0606030504020204" pitchFamily="34" charset="0"/>
              </a:rPr>
              <a:t>self</a:t>
            </a:r>
            <a:endParaRPr lang="en-US" altLang="en-US" sz="3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1" name="Straight Connector 10">
            <a:extLst>
              <a:ext uri="{FF2B5EF4-FFF2-40B4-BE49-F238E27FC236}">
                <a16:creationId xmlns:a16="http://schemas.microsoft.com/office/drawing/2014/main" id="{5BBA19E1-87A5-470F-9DE8-371370526557}"/>
              </a:ext>
            </a:extLst>
          </p:cNvPr>
          <p:cNvCxnSpPr/>
          <p:nvPr/>
        </p:nvCxnSpPr>
        <p:spPr>
          <a:xfrm>
            <a:off x="4492396" y="2432817"/>
            <a:ext cx="0" cy="2131219"/>
          </a:xfrm>
          <a:prstGeom prst="line">
            <a:avLst/>
          </a:prstGeom>
          <a:noFill/>
          <a:ln w="22225" cap="flat" cmpd="sng" algn="ctr">
            <a:solidFill>
              <a:srgbClr val="000000"/>
            </a:solidFill>
            <a:prstDash val="solid"/>
            <a:miter lim="800000"/>
          </a:ln>
          <a:effectLst/>
        </p:spPr>
      </p:cxnSp>
      <p:sp>
        <p:nvSpPr>
          <p:cNvPr id="12" name="Title 3">
            <a:extLst>
              <a:ext uri="{FF2B5EF4-FFF2-40B4-BE49-F238E27FC236}">
                <a16:creationId xmlns:a16="http://schemas.microsoft.com/office/drawing/2014/main" id="{6A17C362-0159-4158-BDFF-C76022D4D503}"/>
              </a:ext>
            </a:extLst>
          </p:cNvPr>
          <p:cNvSpPr txBox="1">
            <a:spLocks/>
          </p:cNvSpPr>
          <p:nvPr/>
        </p:nvSpPr>
        <p:spPr>
          <a:xfrm>
            <a:off x="504000" y="742491"/>
            <a:ext cx="6840000" cy="244579"/>
          </a:xfrm>
          <a:prstGeom prst="rect">
            <a:avLst/>
          </a:prstGeom>
        </p:spPr>
        <p:txBody>
          <a:bodyPr vert="horz" lIns="0" tIns="0" rIns="0" bIns="0" rtlCol="0" anchor="t" anchorCtr="0">
            <a:noAutofit/>
          </a:bodyPr>
          <a:lstStyle>
            <a:lvl1pPr algn="l" defTabSz="457200" rtl="0" eaLnBrk="1" latinLnBrk="0" hangingPunct="1">
              <a:spcBef>
                <a:spcPct val="0"/>
              </a:spcBef>
              <a:buNone/>
              <a:defRPr sz="1800" kern="1200" cap="all" baseline="0">
                <a:solidFill>
                  <a:schemeClr val="bg1"/>
                </a:solidFill>
                <a:latin typeface="Prometo W04 Black Italic" charset="0"/>
                <a:ea typeface="+mj-ea"/>
                <a:cs typeface="+mj-cs"/>
              </a:defRPr>
            </a:lvl1pPr>
          </a:lstStyle>
          <a:p>
            <a:r>
              <a:rPr lang="en-US" sz="3200" b="1" cap="none" dirty="0">
                <a:solidFill>
                  <a:srgbClr val="C00000"/>
                </a:solidFill>
                <a:latin typeface="IBM Plex Serif SemiBold" panose="02060503050406000203" pitchFamily="18" charset="77"/>
              </a:rPr>
              <a:t>Hear from BAE Systems</a:t>
            </a:r>
          </a:p>
        </p:txBody>
      </p:sp>
    </p:spTree>
    <p:extLst>
      <p:ext uri="{BB962C8B-B14F-4D97-AF65-F5344CB8AC3E}">
        <p14:creationId xmlns:p14="http://schemas.microsoft.com/office/powerpoint/2010/main" val="168870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19627" y="1724139"/>
            <a:ext cx="8121415" cy="968082"/>
          </a:xfrm>
        </p:spPr>
        <p:txBody>
          <a:bodyPr>
            <a:noAutofit/>
          </a:bodyPr>
          <a:lstStyle/>
          <a:p>
            <a:pPr marL="0" indent="0">
              <a:buNone/>
            </a:pPr>
            <a:r>
              <a:rPr lang="en-GB" sz="2000" dirty="0">
                <a:latin typeface="Open Sans" panose="020B0606030504020204" pitchFamily="34" charset="0"/>
                <a:ea typeface="Open Sans" panose="020B0606030504020204" pitchFamily="34" charset="0"/>
                <a:cs typeface="Open Sans" panose="020B0606030504020204" pitchFamily="34" charset="0"/>
              </a:rPr>
              <a:t>Be proactive: Think about what jobs might interest you. Take the personality quiz at </a:t>
            </a:r>
            <a:r>
              <a:rPr lang="en-GB" sz="2000" dirty="0">
                <a:latin typeface="Open Sans" panose="020B0606030504020204" pitchFamily="34" charset="0"/>
                <a:ea typeface="Open Sans" panose="020B0606030504020204" pitchFamily="34" charset="0"/>
                <a:cs typeface="Open Sans" panose="020B0606030504020204" pitchFamily="34" charset="0"/>
                <a:hlinkClick r:id="rId3" action="ppaction://hlinkfile"/>
              </a:rPr>
              <a:t>launchyourcareer.com/</a:t>
            </a:r>
            <a:r>
              <a:rPr lang="en-GB" sz="2000" dirty="0" err="1">
                <a:latin typeface="Open Sans" panose="020B0606030504020204" pitchFamily="34" charset="0"/>
                <a:ea typeface="Open Sans" panose="020B0606030504020204" pitchFamily="34" charset="0"/>
                <a:cs typeface="Open Sans" panose="020B0606030504020204" pitchFamily="34" charset="0"/>
                <a:hlinkClick r:id="rId3" action="ppaction://hlinkfile"/>
              </a:rPr>
              <a:t>worldskills</a:t>
            </a:r>
            <a:r>
              <a:rPr lang="en-GB" sz="2000" dirty="0">
                <a:latin typeface="Open Sans" panose="020B0606030504020204" pitchFamily="34" charset="0"/>
                <a:ea typeface="Open Sans" panose="020B0606030504020204" pitchFamily="34" charset="0"/>
                <a:cs typeface="Open Sans" panose="020B0606030504020204" pitchFamily="34" charset="0"/>
              </a:rPr>
              <a:t> to see how your interests match to sectors and careers. </a:t>
            </a:r>
          </a:p>
          <a:p>
            <a:pPr marL="0" indent="0">
              <a:buNone/>
            </a:pPr>
            <a:endParaRPr lang="en-GB" sz="20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2400"/>
              </a:spcAft>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Slide Number Placeholder 1"/>
          <p:cNvSpPr>
            <a:spLocks noGrp="1"/>
          </p:cNvSpPr>
          <p:nvPr>
            <p:ph type="sldNum" sz="quarter" idx="12"/>
          </p:nvPr>
        </p:nvSpPr>
        <p:spPr/>
        <p:txBody>
          <a:bodyPr/>
          <a:lstStyle/>
          <a:p>
            <a:fld id="{26774BF5-9B92-C44E-BC08-5AB25B2665C8}" type="slidenum">
              <a:rPr lang="en-US" smtClean="0"/>
              <a:pPr/>
              <a:t>9</a:t>
            </a:fld>
            <a:endParaRPr lang="en-US" dirty="0"/>
          </a:p>
        </p:txBody>
      </p:sp>
      <p:pic>
        <p:nvPicPr>
          <p:cNvPr id="6" name="Picture 5">
            <a:hlinkClick r:id="rId4"/>
            <a:extLst>
              <a:ext uri="{FF2B5EF4-FFF2-40B4-BE49-F238E27FC236}">
                <a16:creationId xmlns:a16="http://schemas.microsoft.com/office/drawing/2014/main" id="{C8FE176A-DFC5-42A4-9F39-8F99999AE3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0335" y="2870537"/>
            <a:ext cx="3587043" cy="3887958"/>
          </a:xfrm>
          <a:prstGeom prst="rect">
            <a:avLst/>
          </a:prstGeom>
        </p:spPr>
      </p:pic>
      <p:sp>
        <p:nvSpPr>
          <p:cNvPr id="9" name="Title 3">
            <a:extLst>
              <a:ext uri="{FF2B5EF4-FFF2-40B4-BE49-F238E27FC236}">
                <a16:creationId xmlns:a16="http://schemas.microsoft.com/office/drawing/2014/main" id="{F059CD8C-9241-C64D-AF99-7C2F3DA6BEAC}"/>
              </a:ext>
            </a:extLst>
          </p:cNvPr>
          <p:cNvSpPr>
            <a:spLocks noGrp="1"/>
          </p:cNvSpPr>
          <p:nvPr>
            <p:ph type="title"/>
          </p:nvPr>
        </p:nvSpPr>
        <p:spPr>
          <a:xfrm>
            <a:off x="619627" y="784375"/>
            <a:ext cx="5334825" cy="244579"/>
          </a:xfrm>
        </p:spPr>
        <p:txBody>
          <a:bodyPr>
            <a:noAutofit/>
          </a:bodyPr>
          <a:lstStyle/>
          <a:p>
            <a:r>
              <a:rPr lang="en-US" sz="3200" b="1" cap="none" dirty="0">
                <a:solidFill>
                  <a:srgbClr val="C00000"/>
                </a:solidFill>
                <a:latin typeface="IBM Plex Serif SemiBold" panose="02060503050406000203" pitchFamily="18" charset="77"/>
              </a:rPr>
              <a:t>What type of animal are you?</a:t>
            </a:r>
          </a:p>
        </p:txBody>
      </p:sp>
      <p:sp>
        <p:nvSpPr>
          <p:cNvPr id="10" name="Rectangle 9">
            <a:extLst>
              <a:ext uri="{FF2B5EF4-FFF2-40B4-BE49-F238E27FC236}">
                <a16:creationId xmlns:a16="http://schemas.microsoft.com/office/drawing/2014/main" id="{E63882E0-ECBB-1244-AA56-4A2E072285D0}"/>
              </a:ext>
            </a:extLst>
          </p:cNvPr>
          <p:cNvSpPr/>
          <p:nvPr/>
        </p:nvSpPr>
        <p:spPr>
          <a:xfrm>
            <a:off x="503999" y="2870537"/>
            <a:ext cx="3571890" cy="2956515"/>
          </a:xfrm>
          <a:prstGeom prst="rect">
            <a:avLst/>
          </a:prstGeom>
        </p:spPr>
        <p:txBody>
          <a:bodyPr wrap="square">
            <a:spAutoFit/>
          </a:bodyPr>
          <a:lstStyle/>
          <a:p>
            <a:pPr>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For your selected careers you</a:t>
            </a:r>
          </a:p>
          <a:p>
            <a:pPr>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 could research:</a:t>
            </a:r>
          </a:p>
          <a:p>
            <a:pPr marL="285750" lvl="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qualifications and</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experience you need to start a </a:t>
            </a:r>
          </a:p>
          <a:p>
            <a:pPr lvl="0">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career in those roles </a:t>
            </a:r>
          </a:p>
          <a:p>
            <a:pPr marL="285750" lvl="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what skills employers in those fields are looking for. </a:t>
            </a:r>
          </a:p>
        </p:txBody>
      </p:sp>
    </p:spTree>
    <p:extLst>
      <p:ext uri="{BB962C8B-B14F-4D97-AF65-F5344CB8AC3E}">
        <p14:creationId xmlns:p14="http://schemas.microsoft.com/office/powerpoint/2010/main" val="29294817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1055</TotalTime>
  <Words>971</Words>
  <Application>Microsoft Office PowerPoint</Application>
  <PresentationFormat>On-screen Show (4:3)</PresentationFormat>
  <Paragraphs>119</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Wellness</vt:lpstr>
      <vt:lpstr>PowerPoint Presentation</vt:lpstr>
      <vt:lpstr>Introduction</vt:lpstr>
      <vt:lpstr>How do you feel?</vt:lpstr>
      <vt:lpstr>The power of positive thinking</vt:lpstr>
      <vt:lpstr>How do you stay stress free and motivated?</vt:lpstr>
      <vt:lpstr>PowerPoint Presentation</vt:lpstr>
      <vt:lpstr>PowerPoint Presentation</vt:lpstr>
      <vt:lpstr>What type of animal are you?</vt:lpstr>
      <vt:lpstr>Stay positive and look after yourself</vt:lpstr>
      <vt:lpstr>Listen to our wellness experts</vt:lpstr>
      <vt:lpstr>Wash-up</vt:lpstr>
      <vt:lpstr>Signposts to more help</vt:lpstr>
      <vt:lpstr>PowerPoint Presentation</vt:lpstr>
    </vt:vector>
  </TitlesOfParts>
  <Company>Penrose Designs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Penrose</dc:creator>
  <cp:lastModifiedBy>Seepersad, Daisy (WorldSkills UK)</cp:lastModifiedBy>
  <cp:revision>92</cp:revision>
  <dcterms:created xsi:type="dcterms:W3CDTF">2019-09-09T20:28:32Z</dcterms:created>
  <dcterms:modified xsi:type="dcterms:W3CDTF">2022-09-21T14:02:23Z</dcterms:modified>
</cp:coreProperties>
</file>