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56" r:id="rId2"/>
    <p:sldId id="261" r:id="rId3"/>
    <p:sldId id="266" r:id="rId4"/>
    <p:sldId id="271" r:id="rId5"/>
    <p:sldId id="272" r:id="rId6"/>
    <p:sldId id="269" r:id="rId7"/>
    <p:sldId id="265"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ting, Vicky (WorldSkills UK)" initials="PV(U" lastIdx="4" clrIdx="0">
    <p:extLst>
      <p:ext uri="{19B8F6BF-5375-455C-9EA6-DF929625EA0E}">
        <p15:presenceInfo xmlns:p15="http://schemas.microsoft.com/office/powerpoint/2012/main" userId="S::VParting@worldskillsuk.org::145b6069-8810-47b5-b596-757b6bf82c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0B4A8D"/>
    <a:srgbClr val="0097D6"/>
    <a:srgbClr val="A9669C"/>
    <a:srgbClr val="ABC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A9CAE-109E-4CB2-8D05-4C15240E7F7F}" v="10" dt="2022-03-17T15:17:54.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01"/>
    <p:restoredTop sz="79893"/>
  </p:normalViewPr>
  <p:slideViewPr>
    <p:cSldViewPr snapToGrid="0" snapToObjects="1">
      <p:cViewPr varScale="1">
        <p:scale>
          <a:sx n="85" d="100"/>
          <a:sy n="85" d="100"/>
        </p:scale>
        <p:origin x="116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EB0532-B0B9-534D-A7C6-14FBD04EDA28}" type="datetimeFigureOut">
              <a:rPr lang="en-US" smtClean="0"/>
              <a:pPr/>
              <a:t>3/17/2022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E341EE-4739-604A-879B-796E66DF5FE5}" type="slidenum">
              <a:rPr lang="en-US" smtClean="0"/>
              <a:pPr/>
              <a:t>‹#›</a:t>
            </a:fld>
            <a:endParaRPr lang="en-US"/>
          </a:p>
        </p:txBody>
      </p:sp>
    </p:spTree>
    <p:extLst>
      <p:ext uri="{BB962C8B-B14F-4D97-AF65-F5344CB8AC3E}">
        <p14:creationId xmlns:p14="http://schemas.microsoft.com/office/powerpoint/2010/main" val="237816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AD7F5-6B50-E549-853F-204AE812B82F}" type="datetimeFigureOut">
              <a:rPr lang="en-US" smtClean="0"/>
              <a:pPr/>
              <a:t>3/17/2022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FF07C-9D73-E842-B064-4F8E076CF806}" type="slidenum">
              <a:rPr lang="en-US" smtClean="0"/>
              <a:pPr/>
              <a:t>‹#›</a:t>
            </a:fld>
            <a:endParaRPr lang="en-US"/>
          </a:p>
        </p:txBody>
      </p:sp>
    </p:spTree>
    <p:extLst>
      <p:ext uri="{BB962C8B-B14F-4D97-AF65-F5344CB8AC3E}">
        <p14:creationId xmlns:p14="http://schemas.microsoft.com/office/powerpoint/2010/main" val="6672456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1</a:t>
            </a:fld>
            <a:endParaRPr lang="en-US"/>
          </a:p>
        </p:txBody>
      </p:sp>
    </p:spTree>
    <p:extLst>
      <p:ext uri="{BB962C8B-B14F-4D97-AF65-F5344CB8AC3E}">
        <p14:creationId xmlns:p14="http://schemas.microsoft.com/office/powerpoint/2010/main" val="7477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2</a:t>
            </a:fld>
            <a:endParaRPr lang="en-US"/>
          </a:p>
        </p:txBody>
      </p:sp>
    </p:spTree>
    <p:extLst>
      <p:ext uri="{BB962C8B-B14F-4D97-AF65-F5344CB8AC3E}">
        <p14:creationId xmlns:p14="http://schemas.microsoft.com/office/powerpoint/2010/main" val="162382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3</a:t>
            </a:fld>
            <a:endParaRPr lang="en-US"/>
          </a:p>
        </p:txBody>
      </p:sp>
    </p:spTree>
    <p:extLst>
      <p:ext uri="{BB962C8B-B14F-4D97-AF65-F5344CB8AC3E}">
        <p14:creationId xmlns:p14="http://schemas.microsoft.com/office/powerpoint/2010/main" val="127606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4</a:t>
            </a:fld>
            <a:endParaRPr lang="en-US"/>
          </a:p>
        </p:txBody>
      </p:sp>
    </p:spTree>
    <p:extLst>
      <p:ext uri="{BB962C8B-B14F-4D97-AF65-F5344CB8AC3E}">
        <p14:creationId xmlns:p14="http://schemas.microsoft.com/office/powerpoint/2010/main" val="195471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5</a:t>
            </a:fld>
            <a:endParaRPr lang="en-US"/>
          </a:p>
        </p:txBody>
      </p:sp>
    </p:spTree>
    <p:extLst>
      <p:ext uri="{BB962C8B-B14F-4D97-AF65-F5344CB8AC3E}">
        <p14:creationId xmlns:p14="http://schemas.microsoft.com/office/powerpoint/2010/main" val="117931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6</a:t>
            </a:fld>
            <a:endParaRPr lang="en-US"/>
          </a:p>
        </p:txBody>
      </p:sp>
    </p:spTree>
    <p:extLst>
      <p:ext uri="{BB962C8B-B14F-4D97-AF65-F5344CB8AC3E}">
        <p14:creationId xmlns:p14="http://schemas.microsoft.com/office/powerpoint/2010/main" val="1001212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00" y="1540675"/>
            <a:ext cx="8136000" cy="4633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1895" y="1260001"/>
            <a:ext cx="8121415" cy="4504696"/>
          </a:xfrm>
          <a:prstGeom prst="rect">
            <a:avLst/>
          </a:prstGeom>
        </p:spPr>
        <p:txBody>
          <a:bodyPr vert="horz" lIns="0" tIns="0" rIns="0" bIns="0">
            <a:normAutofit/>
          </a:bodyPr>
          <a:lstStyle>
            <a:lvl1pPr indent="-216000">
              <a:lnSpc>
                <a:spcPct val="100000"/>
              </a:lnSpc>
              <a:spcBef>
                <a:spcPts val="0"/>
              </a:spcBef>
              <a:spcAft>
                <a:spcPts val="600"/>
              </a:spcAft>
              <a:defRPr sz="1800" b="0" i="0" spc="0" baseline="0">
                <a:latin typeface="Frutiger 45 Light" charset="0"/>
                <a:cs typeface="Humanst521 Lt BT"/>
              </a:defRPr>
            </a:lvl1pPr>
            <a:lvl2pPr indent="-216000">
              <a:lnSpc>
                <a:spcPct val="100000"/>
              </a:lnSpc>
              <a:spcBef>
                <a:spcPts val="0"/>
              </a:spcBef>
              <a:spcAft>
                <a:spcPts val="600"/>
              </a:spcAft>
              <a:defRPr sz="1800" b="0" i="0" baseline="0">
                <a:latin typeface="Frutiger 45 Light" charset="0"/>
                <a:cs typeface="Humanst521 Lt BT"/>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2"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8"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Activity">
    <p:spTree>
      <p:nvGrpSpPr>
        <p:cNvPr id="1" name=""/>
        <p:cNvGrpSpPr/>
        <p:nvPr/>
      </p:nvGrpSpPr>
      <p:grpSpPr>
        <a:xfrm>
          <a:off x="0" y="0"/>
          <a:ext cx="0" cy="0"/>
          <a:chOff x="0" y="0"/>
          <a:chExt cx="0" cy="0"/>
        </a:xfrm>
      </p:grpSpPr>
      <p:sp>
        <p:nvSpPr>
          <p:cNvPr id="3" name="Rounded Rectangle 2"/>
          <p:cNvSpPr/>
          <p:nvPr userDrawn="1"/>
        </p:nvSpPr>
        <p:spPr>
          <a:xfrm>
            <a:off x="1403498" y="1538184"/>
            <a:ext cx="6337004" cy="3671776"/>
          </a:xfrm>
          <a:prstGeom prst="roundRect">
            <a:avLst>
              <a:gd name="adj" fmla="val 0"/>
            </a:avLst>
          </a:prstGeom>
          <a:solidFill>
            <a:srgbClr val="0097D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p>
        </p:txBody>
      </p:sp>
      <p:sp>
        <p:nvSpPr>
          <p:cNvPr id="9" name="Content Placeholder 8"/>
          <p:cNvSpPr>
            <a:spLocks noGrp="1"/>
          </p:cNvSpPr>
          <p:nvPr>
            <p:ph sz="quarter" idx="13"/>
          </p:nvPr>
        </p:nvSpPr>
        <p:spPr>
          <a:xfrm>
            <a:off x="1800001" y="1956397"/>
            <a:ext cx="5543998" cy="2814084"/>
          </a:xfrm>
          <a:prstGeom prst="rect">
            <a:avLst/>
          </a:prstGeom>
        </p:spPr>
        <p:txBody>
          <a:bodyPr vert="horz" lIns="0" tIns="0" rIns="0" bIns="0">
            <a:normAutofit/>
          </a:bodyPr>
          <a:lstStyle>
            <a:lvl1pPr marL="285750" indent="-285750">
              <a:lnSpc>
                <a:spcPct val="100000"/>
              </a:lnSpc>
              <a:spcBef>
                <a:spcPts val="0"/>
              </a:spcBef>
              <a:spcAft>
                <a:spcPts val="1200"/>
              </a:spcAft>
              <a:buFont typeface="Arial" charset="0"/>
              <a:buChar char="•"/>
              <a:defRPr sz="2100" b="0" i="0" spc="0" baseline="0">
                <a:solidFill>
                  <a:schemeClr val="bg1"/>
                </a:solidFill>
                <a:latin typeface="Frutiger 65 Bold" charset="0"/>
                <a:cs typeface="Humanst521 Lt BT"/>
              </a:defRPr>
            </a:lvl1pPr>
            <a:lvl2pPr marL="270900" indent="-270900">
              <a:lnSpc>
                <a:spcPct val="100000"/>
              </a:lnSpc>
              <a:spcBef>
                <a:spcPts val="0"/>
              </a:spcBef>
              <a:spcAft>
                <a:spcPts val="0"/>
              </a:spcAft>
              <a:buClr>
                <a:schemeClr val="bg1"/>
              </a:buClr>
              <a:buFont typeface="+mj-lt"/>
              <a:buAutoNum type="arabicPeriod"/>
              <a:defRPr sz="1800" b="0" i="0" baseline="0">
                <a:solidFill>
                  <a:schemeClr val="bg1"/>
                </a:solidFill>
                <a:latin typeface="Frutiger 45 Light" charset="0"/>
                <a:cs typeface="Humanst521 Lt BT"/>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10" name="Slide Number Placeholder 5">
            <a:extLst>
              <a:ext uri="{FF2B5EF4-FFF2-40B4-BE49-F238E27FC236}">
                <a16:creationId xmlns:a16="http://schemas.microsoft.com/office/drawing/2014/main" id="{4614183A-5460-BD4F-8B6A-195C2BFE5A7F}"/>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extLst>
      <p:ext uri="{BB962C8B-B14F-4D97-AF65-F5344CB8AC3E}">
        <p14:creationId xmlns:p14="http://schemas.microsoft.com/office/powerpoint/2010/main" val="85160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5" name="Slide Number Placeholder 5">
            <a:extLst>
              <a:ext uri="{FF2B5EF4-FFF2-40B4-BE49-F238E27FC236}">
                <a16:creationId xmlns:a16="http://schemas.microsoft.com/office/drawing/2014/main" id="{BB860875-8764-AD46-956A-90CEBD3F1835}"/>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TextBox 4"/>
          <p:cNvSpPr txBox="1"/>
          <p:nvPr userDrawn="1"/>
        </p:nvSpPr>
        <p:spPr>
          <a:xfrm>
            <a:off x="0" y="3166172"/>
            <a:ext cx="9143999" cy="923330"/>
          </a:xfrm>
          <a:prstGeom prst="rect">
            <a:avLst/>
          </a:prstGeom>
          <a:noFill/>
        </p:spPr>
        <p:txBody>
          <a:bodyPr wrap="square" rtlCol="0">
            <a:spAutoFit/>
          </a:bodyPr>
          <a:lstStyle/>
          <a:p>
            <a:pPr algn="ctr"/>
            <a:r>
              <a:rPr lang="en-GB" sz="5400" b="1" i="0" cap="all" baseline="0" dirty="0">
                <a:solidFill>
                  <a:srgbClr val="003764"/>
                </a:solidFill>
                <a:latin typeface="IBM Plex Serif SemiBold" panose="02060503050406000203" pitchFamily="18" charset="77"/>
              </a:rPr>
              <a:t>THANK YOU</a:t>
            </a:r>
          </a:p>
        </p:txBody>
      </p:sp>
    </p:spTree>
    <p:extLst>
      <p:ext uri="{BB962C8B-B14F-4D97-AF65-F5344CB8AC3E}">
        <p14:creationId xmlns:p14="http://schemas.microsoft.com/office/powerpoint/2010/main" val="19024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884" y="418216"/>
            <a:ext cx="6798365" cy="446566"/>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08884" y="1260000"/>
            <a:ext cx="8134428" cy="4862504"/>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53CCE048-4002-7740-B17C-182679F2CB64}"/>
              </a:ext>
            </a:extLst>
          </p:cNvPr>
          <p:cNvPicPr>
            <a:picLocks noChangeAspect="1"/>
          </p:cNvPicPr>
          <p:nvPr userDrawn="1"/>
        </p:nvPicPr>
        <p:blipFill>
          <a:blip r:embed="rId7"/>
          <a:stretch>
            <a:fillRect/>
          </a:stretch>
        </p:blipFill>
        <p:spPr>
          <a:xfrm>
            <a:off x="7418456" y="144962"/>
            <a:ext cx="1337918" cy="9174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 id="2147483661" r:id="rId5"/>
  </p:sldLayoutIdLst>
  <p:hf hdr="0" ftr="0" dt="0"/>
  <p:txStyles>
    <p:titleStyle>
      <a:lvl1pPr algn="l" defTabSz="457200" rtl="0" eaLnBrk="1" latinLnBrk="0" hangingPunct="1">
        <a:spcBef>
          <a:spcPct val="0"/>
        </a:spcBef>
        <a:buNone/>
        <a:defRPr sz="2100" kern="1200" cap="all" baseline="0">
          <a:solidFill>
            <a:schemeClr val="bg1"/>
          </a:solidFill>
          <a:latin typeface="Prometo W04 Black Italic" charset="0"/>
          <a:ea typeface="+mj-ea"/>
          <a:cs typeface="+mj-cs"/>
        </a:defRPr>
      </a:lvl1pPr>
    </p:titleStyle>
    <p:bodyStyle>
      <a:lvl1pPr marL="216000" indent="-2160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1pPr>
      <a:lvl2pPr marL="648000" indent="-2304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2pPr>
      <a:lvl3pPr marL="900000" indent="-228600" algn="l" defTabSz="457200" rtl="0" eaLnBrk="1" latinLnBrk="0" hangingPunct="1">
        <a:spcBef>
          <a:spcPct val="20000"/>
        </a:spcBef>
        <a:buFont typeface="Wingdings" charset="2"/>
        <a:buChar char="ü"/>
        <a:defRPr sz="1600" kern="1200" baseline="0">
          <a:solidFill>
            <a:schemeClr val="tx1"/>
          </a:solidFill>
          <a:latin typeface="Frutiger 45 Light"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BEE06C2-9526-2D4C-AA9B-5447B4406B5F}"/>
              </a:ext>
            </a:extLst>
          </p:cNvPr>
          <p:cNvSpPr txBox="1">
            <a:spLocks/>
          </p:cNvSpPr>
          <p:nvPr/>
        </p:nvSpPr>
        <p:spPr>
          <a:xfrm>
            <a:off x="504000" y="620202"/>
            <a:ext cx="6840000" cy="244579"/>
          </a:xfrm>
          <a:prstGeom prst="rect">
            <a:avLst/>
          </a:prstGeom>
        </p:spPr>
        <p:txBody>
          <a:bodyPr anchor="ctr">
            <a:noAutofit/>
          </a:bodyPr>
          <a:lstStyle>
            <a:lvl1pPr algn="l" defTabSz="457200" rtl="0" eaLnBrk="1" latinLnBrk="0" hangingPunct="1">
              <a:spcBef>
                <a:spcPct val="0"/>
              </a:spcBef>
              <a:buNone/>
              <a:defRPr sz="2100" kern="1200" cap="all" baseline="0">
                <a:solidFill>
                  <a:schemeClr val="bg1"/>
                </a:solidFill>
                <a:latin typeface="Prometo W04 Black Italic" charset="0"/>
                <a:ea typeface="+mj-ea"/>
                <a:cs typeface="+mj-cs"/>
              </a:defRPr>
            </a:lvl1pPr>
          </a:lstStyle>
          <a:p>
            <a:r>
              <a:rPr lang="en-US" sz="3200" b="1" cap="none" dirty="0">
                <a:solidFill>
                  <a:srgbClr val="003764"/>
                </a:solidFill>
                <a:latin typeface="IBM Plex Serif SemiBold" panose="02060503050406000203" pitchFamily="18" charset="77"/>
              </a:rPr>
              <a:t>Preparing for interviews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58902" y="6295349"/>
            <a:ext cx="784408" cy="288332"/>
          </a:xfrm>
          <a:prstGeom prst="rect">
            <a:avLst/>
          </a:prstGeom>
        </p:spPr>
        <p:txBody>
          <a:bodyPr/>
          <a:lstStyle/>
          <a:p>
            <a:fld id="{26774BF5-9B92-C44E-BC08-5AB25B2665C8}" type="slidenum">
              <a:rPr lang="en-US" smtClean="0"/>
              <a:pPr/>
              <a:t>2</a:t>
            </a:fld>
            <a:endParaRPr lang="en-US" dirty="0"/>
          </a:p>
        </p:txBody>
      </p:sp>
      <p:sp>
        <p:nvSpPr>
          <p:cNvPr id="3" name="Content Placeholder 2"/>
          <p:cNvSpPr>
            <a:spLocks noGrp="1"/>
          </p:cNvSpPr>
          <p:nvPr>
            <p:ph sz="quarter" idx="13"/>
          </p:nvPr>
        </p:nvSpPr>
        <p:spPr>
          <a:xfrm>
            <a:off x="521895" y="1440000"/>
            <a:ext cx="8121414" cy="4280316"/>
          </a:xfrm>
        </p:spPr>
        <p:txBody>
          <a:bodyPr>
            <a:normAutofit/>
          </a:bodyPr>
          <a:lstStyle/>
          <a:p>
            <a:pPr marL="0" indent="0">
              <a:lnSpc>
                <a:spcPct val="15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In this session you will learn: </a:t>
            </a:r>
          </a:p>
          <a:p>
            <a:pPr>
              <a:lnSpc>
                <a:spcPct val="150000"/>
              </a:lnSpc>
            </a:pPr>
            <a:r>
              <a:rPr lang="en-US" sz="2000" dirty="0">
                <a:latin typeface="Open Sans" panose="020B0606030504020204" pitchFamily="34" charset="0"/>
                <a:ea typeface="Open Sans" panose="020B0606030504020204" pitchFamily="34" charset="0"/>
                <a:cs typeface="Open Sans" panose="020B0606030504020204" pitchFamily="34" charset="0"/>
              </a:rPr>
              <a:t>what an interview is and the different types you may experience </a:t>
            </a:r>
          </a:p>
          <a:p>
            <a:pPr>
              <a:lnSpc>
                <a:spcPct val="150000"/>
              </a:lnSpc>
            </a:pPr>
            <a:r>
              <a:rPr lang="en-US" sz="2000" dirty="0">
                <a:latin typeface="Open Sans" panose="020B0606030504020204" pitchFamily="34" charset="0"/>
                <a:ea typeface="Open Sans" panose="020B0606030504020204" pitchFamily="34" charset="0"/>
                <a:cs typeface="Open Sans" panose="020B0606030504020204" pitchFamily="34" charset="0"/>
              </a:rPr>
              <a:t>how to prepare for an interview </a:t>
            </a:r>
          </a:p>
        </p:txBody>
      </p:sp>
      <p:sp>
        <p:nvSpPr>
          <p:cNvPr id="8" name="Title 3">
            <a:extLst>
              <a:ext uri="{FF2B5EF4-FFF2-40B4-BE49-F238E27FC236}">
                <a16:creationId xmlns:a16="http://schemas.microsoft.com/office/drawing/2014/main" id="{3F096CDD-23B6-564F-852A-191990CBA397}"/>
              </a:ext>
            </a:extLst>
          </p:cNvPr>
          <p:cNvSpPr>
            <a:spLocks noGrp="1"/>
          </p:cNvSpPr>
          <p:nvPr>
            <p:ph type="title"/>
          </p:nvPr>
        </p:nvSpPr>
        <p:spPr>
          <a:xfrm>
            <a:off x="504000" y="620202"/>
            <a:ext cx="6840000" cy="244579"/>
          </a:xfrm>
        </p:spPr>
        <p:txBody>
          <a:bodyPr>
            <a:noAutofit/>
          </a:bodyPr>
          <a:lstStyle/>
          <a:p>
            <a:r>
              <a:rPr lang="en-US" sz="3200" b="1" cap="none" dirty="0">
                <a:solidFill>
                  <a:srgbClr val="C00000"/>
                </a:solidFill>
                <a:latin typeface="IBM Plex Serif SemiBold" panose="02060503050406000203" pitchFamily="18" charset="77"/>
              </a:rPr>
              <a:t>Introduction</a:t>
            </a:r>
          </a:p>
        </p:txBody>
      </p:sp>
    </p:spTree>
    <p:extLst>
      <p:ext uri="{BB962C8B-B14F-4D97-AF65-F5344CB8AC3E}">
        <p14:creationId xmlns:p14="http://schemas.microsoft.com/office/powerpoint/2010/main" val="159774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58902" y="6295349"/>
            <a:ext cx="784408" cy="288332"/>
          </a:xfrm>
          <a:prstGeom prst="rect">
            <a:avLst/>
          </a:prstGeom>
        </p:spPr>
        <p:txBody>
          <a:bodyPr/>
          <a:lstStyle/>
          <a:p>
            <a:fld id="{26774BF5-9B92-C44E-BC08-5AB25B2665C8}" type="slidenum">
              <a:rPr lang="en-US" smtClean="0"/>
              <a:pPr/>
              <a:t>3</a:t>
            </a:fld>
            <a:endParaRPr lang="en-US" dirty="0"/>
          </a:p>
        </p:txBody>
      </p:sp>
      <p:sp>
        <p:nvSpPr>
          <p:cNvPr id="3" name="Content Placeholder 2"/>
          <p:cNvSpPr>
            <a:spLocks noGrp="1"/>
          </p:cNvSpPr>
          <p:nvPr>
            <p:ph sz="quarter" idx="13"/>
          </p:nvPr>
        </p:nvSpPr>
        <p:spPr>
          <a:xfrm>
            <a:off x="521895" y="1440000"/>
            <a:ext cx="2790265" cy="4932424"/>
          </a:xfrm>
        </p:spPr>
        <p:txBody>
          <a:bodyPr>
            <a:normAutofit/>
          </a:bodyPr>
          <a:lstStyle/>
          <a:p>
            <a:pPr marL="0" indent="0">
              <a:lnSpc>
                <a:spcPts val="2860"/>
              </a:lnSpc>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An interview is an opportunity for someone who is hiring, to meet with a range of people who are interested in their job. The interviewer will be looking for the right person, so uses the interview to test </a:t>
            </a:r>
            <a:r>
              <a:rPr lang="en-GB" dirty="0">
                <a:latin typeface="Open Sans" panose="020B0606030504020204" pitchFamily="34" charset="0"/>
                <a:ea typeface="Open Sans" panose="020B0606030504020204" pitchFamily="34" charset="0"/>
                <a:cs typeface="Open Sans" panose="020B0606030504020204" pitchFamily="34" charset="0"/>
              </a:rPr>
              <a:t>someone’s</a:t>
            </a:r>
            <a:r>
              <a:rPr lang="en-US" dirty="0">
                <a:latin typeface="Open Sans" panose="020B0606030504020204" pitchFamily="34" charset="0"/>
                <a:ea typeface="Open Sans" panose="020B0606030504020204" pitchFamily="34" charset="0"/>
                <a:cs typeface="Open Sans" panose="020B0606030504020204" pitchFamily="34" charset="0"/>
              </a:rPr>
              <a:t> skills, personality and performance.</a:t>
            </a:r>
          </a:p>
        </p:txBody>
      </p:sp>
      <p:pic>
        <p:nvPicPr>
          <p:cNvPr id="7" name="Picture 6" descr="A screenshot of a cell phone&#10;&#10;Description automatically generated">
            <a:extLst>
              <a:ext uri="{FF2B5EF4-FFF2-40B4-BE49-F238E27FC236}">
                <a16:creationId xmlns:a16="http://schemas.microsoft.com/office/drawing/2014/main" id="{9D0A5C1B-2D84-42CD-A76C-A20535B71F50}"/>
              </a:ext>
            </a:extLst>
          </p:cNvPr>
          <p:cNvPicPr>
            <a:picLocks noChangeAspect="1"/>
          </p:cNvPicPr>
          <p:nvPr/>
        </p:nvPicPr>
        <p:blipFill>
          <a:blip r:embed="rId3"/>
          <a:stretch>
            <a:fillRect/>
          </a:stretch>
        </p:blipFill>
        <p:spPr>
          <a:xfrm>
            <a:off x="3600706" y="1158420"/>
            <a:ext cx="4462272" cy="5577840"/>
          </a:xfrm>
          <a:prstGeom prst="rect">
            <a:avLst/>
          </a:prstGeom>
        </p:spPr>
      </p:pic>
      <p:sp>
        <p:nvSpPr>
          <p:cNvPr id="10" name="Title 3">
            <a:extLst>
              <a:ext uri="{FF2B5EF4-FFF2-40B4-BE49-F238E27FC236}">
                <a16:creationId xmlns:a16="http://schemas.microsoft.com/office/drawing/2014/main" id="{C2B7696F-5132-9148-85D4-AA91F48D65F2}"/>
              </a:ext>
            </a:extLst>
          </p:cNvPr>
          <p:cNvSpPr>
            <a:spLocks noGrp="1"/>
          </p:cNvSpPr>
          <p:nvPr>
            <p:ph type="title"/>
          </p:nvPr>
        </p:nvSpPr>
        <p:spPr>
          <a:xfrm>
            <a:off x="504000" y="620202"/>
            <a:ext cx="6840000" cy="244579"/>
          </a:xfrm>
        </p:spPr>
        <p:txBody>
          <a:bodyPr>
            <a:noAutofit/>
          </a:bodyPr>
          <a:lstStyle/>
          <a:p>
            <a:r>
              <a:rPr lang="en-US" sz="3200" b="1" cap="none" dirty="0">
                <a:solidFill>
                  <a:srgbClr val="003764"/>
                </a:solidFill>
                <a:latin typeface="IBM Plex Serif SemiBold" panose="02060503050406000203" pitchFamily="18" charset="77"/>
              </a:rPr>
              <a:t>What is an interview?</a:t>
            </a:r>
          </a:p>
        </p:txBody>
      </p:sp>
    </p:spTree>
    <p:extLst>
      <p:ext uri="{BB962C8B-B14F-4D97-AF65-F5344CB8AC3E}">
        <p14:creationId xmlns:p14="http://schemas.microsoft.com/office/powerpoint/2010/main" val="104513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58902" y="6295349"/>
            <a:ext cx="784408" cy="288332"/>
          </a:xfrm>
          <a:prstGeom prst="rect">
            <a:avLst/>
          </a:prstGeom>
        </p:spPr>
        <p:txBody>
          <a:bodyPr/>
          <a:lstStyle/>
          <a:p>
            <a:fld id="{26774BF5-9B92-C44E-BC08-5AB25B2665C8}" type="slidenum">
              <a:rPr lang="en-US" smtClean="0"/>
              <a:pPr/>
              <a:t>4</a:t>
            </a:fld>
            <a:endParaRPr lang="en-US" dirty="0"/>
          </a:p>
        </p:txBody>
      </p:sp>
      <p:sp>
        <p:nvSpPr>
          <p:cNvPr id="3" name="Content Placeholder 2"/>
          <p:cNvSpPr>
            <a:spLocks noGrp="1"/>
          </p:cNvSpPr>
          <p:nvPr>
            <p:ph sz="quarter" idx="13"/>
          </p:nvPr>
        </p:nvSpPr>
        <p:spPr>
          <a:xfrm>
            <a:off x="521895" y="1204051"/>
            <a:ext cx="3598170" cy="5143682"/>
          </a:xfrm>
        </p:spPr>
        <p:txBody>
          <a:bodyPr>
            <a:normAutofit fontScale="85000" lnSpcReduction="10000"/>
          </a:bodyPr>
          <a:lstStyle/>
          <a:p>
            <a:pPr marL="0" indent="0">
              <a:lnSpc>
                <a:spcPct val="120000"/>
              </a:lnSpc>
              <a:spcAft>
                <a:spcPts val="1200"/>
              </a:spcAft>
              <a:buNone/>
            </a:pPr>
            <a:r>
              <a:rPr lang="en-US" sz="2000" dirty="0">
                <a:latin typeface="Open Sans" panose="020B0606030504020204" pitchFamily="34" charset="0"/>
                <a:ea typeface="Open Sans" panose="020B0606030504020204" pitchFamily="34" charset="0"/>
                <a:cs typeface="Open Sans" panose="020B0606030504020204" pitchFamily="34" charset="0"/>
              </a:rPr>
              <a:t>Although every interview you have will be different, there are some common things the hiring person will be looking for: </a:t>
            </a:r>
          </a:p>
          <a:p>
            <a:pPr>
              <a:lnSpc>
                <a:spcPct val="120000"/>
              </a:lnSpc>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Personal presentation </a:t>
            </a:r>
          </a:p>
          <a:p>
            <a:pPr>
              <a:lnSpc>
                <a:spcPct val="120000"/>
              </a:lnSpc>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The character of the individual – will they fit into the team? </a:t>
            </a:r>
          </a:p>
          <a:p>
            <a:pPr>
              <a:lnSpc>
                <a:spcPct val="120000"/>
              </a:lnSpc>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The skills a person has – does it meet the job description? </a:t>
            </a:r>
          </a:p>
          <a:p>
            <a:pPr>
              <a:lnSpc>
                <a:spcPct val="120000"/>
              </a:lnSpc>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How prepared someone is – have they taken the time to learn about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the company? </a:t>
            </a:r>
          </a:p>
          <a:p>
            <a:pPr>
              <a:lnSpc>
                <a:spcPct val="120000"/>
              </a:lnSpc>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How enthusiastic they are – can you tell they care about the job? </a:t>
            </a:r>
          </a:p>
        </p:txBody>
      </p:sp>
      <p:pic>
        <p:nvPicPr>
          <p:cNvPr id="7" name="Picture 6" descr="A screenshot of a cell phone&#10;&#10;Description automatically generated">
            <a:extLst>
              <a:ext uri="{FF2B5EF4-FFF2-40B4-BE49-F238E27FC236}">
                <a16:creationId xmlns:a16="http://schemas.microsoft.com/office/drawing/2014/main" id="{5EA5BC72-5F18-4B2E-A527-C2FF60BD8C22}"/>
              </a:ext>
            </a:extLst>
          </p:cNvPr>
          <p:cNvPicPr>
            <a:picLocks noChangeAspect="1"/>
          </p:cNvPicPr>
          <p:nvPr/>
        </p:nvPicPr>
        <p:blipFill>
          <a:blip r:embed="rId3"/>
          <a:stretch>
            <a:fillRect/>
          </a:stretch>
        </p:blipFill>
        <p:spPr>
          <a:xfrm>
            <a:off x="4407673" y="1183416"/>
            <a:ext cx="4523245" cy="5111933"/>
          </a:xfrm>
          <a:prstGeom prst="rect">
            <a:avLst/>
          </a:prstGeom>
        </p:spPr>
      </p:pic>
      <p:sp>
        <p:nvSpPr>
          <p:cNvPr id="9" name="Title 3">
            <a:extLst>
              <a:ext uri="{FF2B5EF4-FFF2-40B4-BE49-F238E27FC236}">
                <a16:creationId xmlns:a16="http://schemas.microsoft.com/office/drawing/2014/main" id="{F66E28A7-30A0-DE47-8A77-06A94E5473E4}"/>
              </a:ext>
            </a:extLst>
          </p:cNvPr>
          <p:cNvSpPr>
            <a:spLocks noGrp="1"/>
          </p:cNvSpPr>
          <p:nvPr>
            <p:ph type="title"/>
          </p:nvPr>
        </p:nvSpPr>
        <p:spPr>
          <a:xfrm>
            <a:off x="504000" y="620202"/>
            <a:ext cx="6840000" cy="244579"/>
          </a:xfrm>
        </p:spPr>
        <p:txBody>
          <a:bodyPr>
            <a:noAutofit/>
          </a:bodyPr>
          <a:lstStyle/>
          <a:p>
            <a:r>
              <a:rPr lang="en-US" sz="3200" b="1" cap="none" dirty="0">
                <a:solidFill>
                  <a:srgbClr val="C00000"/>
                </a:solidFill>
                <a:latin typeface="IBM Plex Serif SemiBold" panose="02060503050406000203" pitchFamily="18" charset="77"/>
              </a:rPr>
              <a:t>Every interview is different</a:t>
            </a:r>
          </a:p>
        </p:txBody>
      </p:sp>
    </p:spTree>
    <p:extLst>
      <p:ext uri="{BB962C8B-B14F-4D97-AF65-F5344CB8AC3E}">
        <p14:creationId xmlns:p14="http://schemas.microsoft.com/office/powerpoint/2010/main" val="120348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58902" y="6295349"/>
            <a:ext cx="784408" cy="288332"/>
          </a:xfrm>
          <a:prstGeom prst="rect">
            <a:avLst/>
          </a:prstGeom>
        </p:spPr>
        <p:txBody>
          <a:bodyPr/>
          <a:lstStyle/>
          <a:p>
            <a:fld id="{26774BF5-9B92-C44E-BC08-5AB25B2665C8}" type="slidenum">
              <a:rPr lang="en-US" smtClean="0"/>
              <a:pPr/>
              <a:t>5</a:t>
            </a:fld>
            <a:endParaRPr lang="en-US" dirty="0"/>
          </a:p>
        </p:txBody>
      </p:sp>
      <p:sp>
        <p:nvSpPr>
          <p:cNvPr id="7" name="Rounded Rectangle 6"/>
          <p:cNvSpPr/>
          <p:nvPr/>
        </p:nvSpPr>
        <p:spPr>
          <a:xfrm>
            <a:off x="3633487" y="662605"/>
            <a:ext cx="3488137" cy="1097572"/>
          </a:xfrm>
          <a:prstGeom prst="roundRect">
            <a:avLst>
              <a:gd name="adj" fmla="val 0"/>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p>
        </p:txBody>
      </p:sp>
      <p:sp>
        <p:nvSpPr>
          <p:cNvPr id="8" name="Content Placeholder 8"/>
          <p:cNvSpPr txBox="1">
            <a:spLocks/>
          </p:cNvSpPr>
          <p:nvPr/>
        </p:nvSpPr>
        <p:spPr>
          <a:xfrm>
            <a:off x="3933752" y="829111"/>
            <a:ext cx="3023640" cy="764559"/>
          </a:xfrm>
          <a:prstGeom prst="rect">
            <a:avLst/>
          </a:prstGeom>
        </p:spPr>
        <p:txBody>
          <a:bodyPr vert="horz" lIns="0" tIns="0" rIns="0" bIns="0" rtlCol="0">
            <a:normAutofit fontScale="85000" lnSpcReduction="20000"/>
          </a:bodyPr>
          <a:lstStyle>
            <a:lvl1pPr marL="285750" indent="-285750" algn="l" defTabSz="457200" rtl="0" eaLnBrk="1" latinLnBrk="0" hangingPunct="1">
              <a:lnSpc>
                <a:spcPct val="100000"/>
              </a:lnSpc>
              <a:spcBef>
                <a:spcPts val="0"/>
              </a:spcBef>
              <a:spcAft>
                <a:spcPts val="1200"/>
              </a:spcAft>
              <a:buFont typeface="Arial" charset="0"/>
              <a:buChar char="•"/>
              <a:defRPr sz="2100" b="0" i="0" kern="1200" spc="0" baseline="0">
                <a:solidFill>
                  <a:schemeClr val="bg1"/>
                </a:solidFill>
                <a:latin typeface="Frutiger 65 Bold" charset="0"/>
                <a:ea typeface="+mn-ea"/>
                <a:cs typeface="Humanst521 Lt BT"/>
              </a:defRPr>
            </a:lvl1pPr>
            <a:lvl2pPr marL="270900" indent="-270900" algn="l" defTabSz="457200" rtl="0" eaLnBrk="1" latinLnBrk="0" hangingPunct="1">
              <a:lnSpc>
                <a:spcPct val="100000"/>
              </a:lnSpc>
              <a:spcBef>
                <a:spcPts val="0"/>
              </a:spcBef>
              <a:spcAft>
                <a:spcPts val="0"/>
              </a:spcAft>
              <a:buClr>
                <a:schemeClr val="bg1"/>
              </a:buClr>
              <a:buFont typeface="+mj-lt"/>
              <a:buAutoNum type="arabicPeriod"/>
              <a:defRPr sz="1800" b="0" i="0" kern="1200" baseline="0">
                <a:solidFill>
                  <a:schemeClr val="bg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dirty="0">
                <a:latin typeface="Open Sans" panose="020B0606030504020204" pitchFamily="34" charset="0"/>
                <a:ea typeface="Open Sans" panose="020B0606030504020204" pitchFamily="34" charset="0"/>
                <a:cs typeface="Open Sans" panose="020B0606030504020204" pitchFamily="34" charset="0"/>
              </a:rPr>
              <a:t>Activity</a:t>
            </a:r>
          </a:p>
          <a:p>
            <a:pPr marL="0" lvl="1" indent="0" algn="ctr">
              <a:buNone/>
            </a:pPr>
            <a:r>
              <a:rPr lang="en-GB" dirty="0">
                <a:latin typeface="Open Sans" panose="020B0606030504020204" pitchFamily="34" charset="0"/>
                <a:ea typeface="Open Sans" panose="020B0606030504020204" pitchFamily="34" charset="0"/>
                <a:cs typeface="Open Sans" panose="020B0606030504020204" pitchFamily="34" charset="0"/>
              </a:rPr>
              <a:t>Complete the ‘Interview Checklist’ worksheet. </a:t>
            </a:r>
          </a:p>
        </p:txBody>
      </p:sp>
      <p:pic>
        <p:nvPicPr>
          <p:cNvPr id="3" name="Interview checklist">
            <a:hlinkClick r:id="" action="ppaction://media"/>
            <a:extLst>
              <a:ext uri="{FF2B5EF4-FFF2-40B4-BE49-F238E27FC236}">
                <a16:creationId xmlns:a16="http://schemas.microsoft.com/office/drawing/2014/main" id="{42E6BCF7-DCE5-4A85-86C0-4FE3AE86670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04000" y="1802580"/>
            <a:ext cx="7634160" cy="4293420"/>
          </a:xfrm>
          <a:prstGeom prst="rect">
            <a:avLst/>
          </a:prstGeom>
        </p:spPr>
      </p:pic>
      <p:sp>
        <p:nvSpPr>
          <p:cNvPr id="11" name="Title 3">
            <a:extLst>
              <a:ext uri="{FF2B5EF4-FFF2-40B4-BE49-F238E27FC236}">
                <a16:creationId xmlns:a16="http://schemas.microsoft.com/office/drawing/2014/main" id="{F48684BA-B42E-024E-9E85-AB57B4B90699}"/>
              </a:ext>
            </a:extLst>
          </p:cNvPr>
          <p:cNvSpPr>
            <a:spLocks noGrp="1"/>
          </p:cNvSpPr>
          <p:nvPr>
            <p:ph type="title"/>
          </p:nvPr>
        </p:nvSpPr>
        <p:spPr>
          <a:xfrm>
            <a:off x="504000" y="709653"/>
            <a:ext cx="2905122" cy="244579"/>
          </a:xfrm>
        </p:spPr>
        <p:txBody>
          <a:bodyPr>
            <a:noAutofit/>
          </a:bodyPr>
          <a:lstStyle/>
          <a:p>
            <a:r>
              <a:rPr lang="en-US" sz="3200" b="1" cap="none" dirty="0">
                <a:solidFill>
                  <a:srgbClr val="003764"/>
                </a:solidFill>
                <a:latin typeface="IBM Plex Serif SemiBold" panose="02060503050406000203" pitchFamily="18" charset="77"/>
              </a:rPr>
              <a:t>Interview checklist</a:t>
            </a:r>
          </a:p>
        </p:txBody>
      </p:sp>
    </p:spTree>
    <p:extLst>
      <p:ext uri="{BB962C8B-B14F-4D97-AF65-F5344CB8AC3E}">
        <p14:creationId xmlns:p14="http://schemas.microsoft.com/office/powerpoint/2010/main" val="50042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1895" y="1440000"/>
            <a:ext cx="8121415" cy="4280316"/>
          </a:xfrm>
        </p:spPr>
        <p:txBody>
          <a:bodyPr/>
          <a:lstStyle/>
          <a:p>
            <a:pPr marL="0" lvl="0" indent="0">
              <a:spcAft>
                <a:spcPts val="1800"/>
              </a:spcAft>
              <a:buNone/>
            </a:pPr>
            <a:r>
              <a:rPr lang="en" dirty="0">
                <a:latin typeface="Open Sans" panose="020B0606030504020204" pitchFamily="34" charset="0"/>
                <a:ea typeface="Open Sans" panose="020B0606030504020204" pitchFamily="34" charset="0"/>
                <a:cs typeface="Open Sans" panose="020B0606030504020204" pitchFamily="34" charset="0"/>
              </a:rPr>
              <a:t>Work in pairs to answer the questions on the sheet</a:t>
            </a:r>
            <a:r>
              <a:rPr lang="en-GB" dirty="0">
                <a:latin typeface="Open Sans" panose="020B0606030504020204" pitchFamily="34" charset="0"/>
                <a:ea typeface="Open Sans" panose="020B0606030504020204" pitchFamily="34" charset="0"/>
                <a:cs typeface="Open Sans" panose="020B0606030504020204" pitchFamily="34" charset="0"/>
              </a:rPr>
              <a:t>.</a:t>
            </a:r>
            <a:r>
              <a:rPr lang="en"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R</a:t>
            </a:r>
            <a:r>
              <a:rPr lang="en" dirty="0">
                <a:latin typeface="Open Sans" panose="020B0606030504020204" pitchFamily="34" charset="0"/>
                <a:ea typeface="Open Sans" panose="020B0606030504020204" pitchFamily="34" charset="0"/>
                <a:cs typeface="Open Sans" panose="020B0606030504020204" pitchFamily="34" charset="0"/>
              </a:rPr>
              <a:t>emember </a:t>
            </a:r>
            <a:r>
              <a:rPr lang="en-GB" dirty="0">
                <a:latin typeface="Open Sans" panose="020B0606030504020204" pitchFamily="34" charset="0"/>
                <a:ea typeface="Open Sans" panose="020B0606030504020204" pitchFamily="34" charset="0"/>
                <a:cs typeface="Open Sans" panose="020B0606030504020204" pitchFamily="34" charset="0"/>
              </a:rPr>
              <a:t>that </a:t>
            </a:r>
            <a:r>
              <a:rPr lang="en" dirty="0">
                <a:latin typeface="Open Sans" panose="020B0606030504020204" pitchFamily="34" charset="0"/>
                <a:ea typeface="Open Sans" panose="020B0606030504020204" pitchFamily="34" charset="0"/>
                <a:cs typeface="Open Sans" panose="020B0606030504020204" pitchFamily="34" charset="0"/>
              </a:rPr>
              <a:t>in a real interview session the employer is going to be looking to see: </a:t>
            </a:r>
            <a:endParaRPr lang="en-GB" dirty="0">
              <a:latin typeface="Open Sans" panose="020B0606030504020204" pitchFamily="34" charset="0"/>
              <a:ea typeface="Open Sans" panose="020B0606030504020204" pitchFamily="34" charset="0"/>
              <a:cs typeface="Open Sans" panose="020B0606030504020204" pitchFamily="34" charset="0"/>
            </a:endParaRPr>
          </a:p>
          <a:p>
            <a:pPr>
              <a:spcAft>
                <a:spcPts val="1800"/>
              </a:spcAft>
            </a:pPr>
            <a:r>
              <a:rPr lang="en" dirty="0">
                <a:latin typeface="Open Sans" panose="020B0606030504020204" pitchFamily="34" charset="0"/>
                <a:ea typeface="Open Sans" panose="020B0606030504020204" pitchFamily="34" charset="0"/>
                <a:cs typeface="Open Sans" panose="020B0606030504020204" pitchFamily="34" charset="0"/>
              </a:rPr>
              <a:t>how you present yourself -  body language, motivation</a:t>
            </a:r>
            <a:r>
              <a:rPr lang="en-GB" dirty="0">
                <a:latin typeface="Open Sans" panose="020B0606030504020204" pitchFamily="34" charset="0"/>
                <a:ea typeface="Open Sans" panose="020B0606030504020204" pitchFamily="34" charset="0"/>
                <a:cs typeface="Open Sans" panose="020B0606030504020204" pitchFamily="34" charset="0"/>
              </a:rPr>
              <a:t>,</a:t>
            </a:r>
            <a:r>
              <a:rPr lang="en" dirty="0">
                <a:latin typeface="Open Sans" panose="020B0606030504020204" pitchFamily="34" charset="0"/>
                <a:ea typeface="Open Sans" panose="020B0606030504020204" pitchFamily="34" charset="0"/>
                <a:cs typeface="Open Sans" panose="020B0606030504020204" pitchFamily="34" charset="0"/>
              </a:rPr>
              <a:t> </a:t>
            </a:r>
            <a:r>
              <a:rPr lang="en" dirty="0" err="1">
                <a:latin typeface="Open Sans" panose="020B0606030504020204" pitchFamily="34" charset="0"/>
                <a:ea typeface="Open Sans" panose="020B0606030504020204" pitchFamily="34" charset="0"/>
                <a:cs typeface="Open Sans" panose="020B0606030504020204" pitchFamily="34" charset="0"/>
              </a:rPr>
              <a:t>etc</a:t>
            </a:r>
            <a:r>
              <a:rPr lang="en-GB" dirty="0">
                <a:latin typeface="Open Sans" panose="020B0606030504020204" pitchFamily="34" charset="0"/>
                <a:ea typeface="Open Sans" panose="020B0606030504020204" pitchFamily="34" charset="0"/>
                <a:cs typeface="Open Sans" panose="020B0606030504020204" pitchFamily="34" charset="0"/>
              </a:rPr>
              <a:t>.</a:t>
            </a:r>
          </a:p>
          <a:p>
            <a:pPr>
              <a:spcAft>
                <a:spcPts val="1800"/>
              </a:spcAft>
            </a:pPr>
            <a:r>
              <a:rPr lang="en" dirty="0">
                <a:latin typeface="Open Sans" panose="020B0606030504020204" pitchFamily="34" charset="0"/>
                <a:ea typeface="Open Sans" panose="020B0606030504020204" pitchFamily="34" charset="0"/>
                <a:cs typeface="Open Sans" panose="020B0606030504020204" pitchFamily="34" charset="0"/>
              </a:rPr>
              <a:t>if you will fit into the team </a:t>
            </a:r>
            <a:endParaRPr lang="en-GB" dirty="0">
              <a:latin typeface="Open Sans" panose="020B0606030504020204" pitchFamily="34" charset="0"/>
              <a:ea typeface="Open Sans" panose="020B0606030504020204" pitchFamily="34" charset="0"/>
              <a:cs typeface="Open Sans" panose="020B0606030504020204" pitchFamily="34" charset="0"/>
            </a:endParaRPr>
          </a:p>
          <a:p>
            <a:pPr>
              <a:spcAft>
                <a:spcPts val="1800"/>
              </a:spcAft>
            </a:pPr>
            <a:r>
              <a:rPr lang="en" dirty="0">
                <a:latin typeface="Open Sans" panose="020B0606030504020204" pitchFamily="34" charset="0"/>
                <a:ea typeface="Open Sans" panose="020B0606030504020204" pitchFamily="34" charset="0"/>
                <a:cs typeface="Open Sans" panose="020B0606030504020204" pitchFamily="34" charset="0"/>
              </a:rPr>
              <a:t>what your skills are and if they meet the job description </a:t>
            </a:r>
            <a:endParaRPr lang="en-GB" dirty="0">
              <a:latin typeface="Open Sans" panose="020B0606030504020204" pitchFamily="34" charset="0"/>
              <a:ea typeface="Open Sans" panose="020B0606030504020204" pitchFamily="34" charset="0"/>
              <a:cs typeface="Open Sans" panose="020B0606030504020204" pitchFamily="34" charset="0"/>
            </a:endParaRPr>
          </a:p>
          <a:p>
            <a:pPr>
              <a:spcAft>
                <a:spcPts val="1800"/>
              </a:spcAft>
            </a:pPr>
            <a:r>
              <a:rPr lang="en" dirty="0">
                <a:latin typeface="Open Sans" panose="020B0606030504020204" pitchFamily="34" charset="0"/>
                <a:ea typeface="Open Sans" panose="020B0606030504020204" pitchFamily="34" charset="0"/>
                <a:cs typeface="Open Sans" panose="020B0606030504020204" pitchFamily="34" charset="0"/>
              </a:rPr>
              <a:t>how prepared you are, that you have taken the time to learn about </a:t>
            </a:r>
            <a:br>
              <a:rPr lang="en-GB" dirty="0">
                <a:latin typeface="Open Sans" panose="020B0606030504020204" pitchFamily="34" charset="0"/>
                <a:ea typeface="Open Sans" panose="020B0606030504020204" pitchFamily="34" charset="0"/>
                <a:cs typeface="Open Sans" panose="020B0606030504020204" pitchFamily="34" charset="0"/>
              </a:rPr>
            </a:br>
            <a:r>
              <a:rPr lang="en" dirty="0">
                <a:latin typeface="Open Sans" panose="020B0606030504020204" pitchFamily="34" charset="0"/>
                <a:ea typeface="Open Sans" panose="020B0606030504020204" pitchFamily="34" charset="0"/>
                <a:cs typeface="Open Sans" panose="020B0606030504020204" pitchFamily="34" charset="0"/>
              </a:rPr>
              <a:t>the company </a:t>
            </a:r>
            <a:endParaRPr lang="en-GB" dirty="0">
              <a:latin typeface="Open Sans" panose="020B0606030504020204" pitchFamily="34" charset="0"/>
              <a:ea typeface="Open Sans" panose="020B0606030504020204" pitchFamily="34" charset="0"/>
              <a:cs typeface="Open Sans" panose="020B0606030504020204" pitchFamily="34" charset="0"/>
            </a:endParaRPr>
          </a:p>
          <a:p>
            <a:pPr>
              <a:spcAft>
                <a:spcPts val="1800"/>
              </a:spcAft>
            </a:pPr>
            <a:r>
              <a:rPr lang="en" dirty="0">
                <a:latin typeface="Open Sans" panose="020B0606030504020204" pitchFamily="34" charset="0"/>
                <a:ea typeface="Open Sans" panose="020B0606030504020204" pitchFamily="34" charset="0"/>
                <a:cs typeface="Open Sans" panose="020B0606030504020204" pitchFamily="34" charset="0"/>
              </a:rPr>
              <a:t>how enthusiastic you are, that you care about the job </a:t>
            </a:r>
          </a:p>
        </p:txBody>
      </p:sp>
      <p:sp>
        <p:nvSpPr>
          <p:cNvPr id="2" name="Slide Number Placeholder 1"/>
          <p:cNvSpPr>
            <a:spLocks noGrp="1"/>
          </p:cNvSpPr>
          <p:nvPr>
            <p:ph type="sldNum" sz="quarter" idx="12"/>
          </p:nvPr>
        </p:nvSpPr>
        <p:spPr/>
        <p:txBody>
          <a:bodyPr/>
          <a:lstStyle/>
          <a:p>
            <a:fld id="{26774BF5-9B92-C44E-BC08-5AB25B2665C8}" type="slidenum">
              <a:rPr lang="en-US" smtClean="0"/>
              <a:pPr/>
              <a:t>6</a:t>
            </a:fld>
            <a:endParaRPr lang="en-US" dirty="0"/>
          </a:p>
        </p:txBody>
      </p:sp>
      <p:sp>
        <p:nvSpPr>
          <p:cNvPr id="8" name="Title 3">
            <a:extLst>
              <a:ext uri="{FF2B5EF4-FFF2-40B4-BE49-F238E27FC236}">
                <a16:creationId xmlns:a16="http://schemas.microsoft.com/office/drawing/2014/main" id="{0BB997F3-F2BC-024D-BF16-5AD9D6743198}"/>
              </a:ext>
            </a:extLst>
          </p:cNvPr>
          <p:cNvSpPr>
            <a:spLocks noGrp="1"/>
          </p:cNvSpPr>
          <p:nvPr>
            <p:ph type="title"/>
          </p:nvPr>
        </p:nvSpPr>
        <p:spPr>
          <a:xfrm>
            <a:off x="504000" y="620202"/>
            <a:ext cx="6840000" cy="244579"/>
          </a:xfrm>
        </p:spPr>
        <p:txBody>
          <a:bodyPr>
            <a:noAutofit/>
          </a:bodyPr>
          <a:lstStyle/>
          <a:p>
            <a:r>
              <a:rPr lang="en-US" sz="3200" b="1" cap="none" dirty="0">
                <a:solidFill>
                  <a:srgbClr val="C00000"/>
                </a:solidFill>
                <a:latin typeface="IBM Plex Serif SemiBold" panose="02060503050406000203" pitchFamily="18" charset="77"/>
              </a:rPr>
              <a:t>Interview practice questions</a:t>
            </a:r>
          </a:p>
        </p:txBody>
      </p:sp>
    </p:spTree>
    <p:extLst>
      <p:ext uri="{BB962C8B-B14F-4D97-AF65-F5344CB8AC3E}">
        <p14:creationId xmlns:p14="http://schemas.microsoft.com/office/powerpoint/2010/main" val="40126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08806" y="3771015"/>
            <a:ext cx="6125372" cy="1993682"/>
          </a:xfrm>
        </p:spPr>
        <p:txBody>
          <a:bodyPr/>
          <a:lstStyle/>
          <a:p>
            <a:pPr marL="0" indent="0" algn="ctr">
              <a:lnSpc>
                <a:spcPct val="150000"/>
              </a:lnSpc>
              <a:buNone/>
            </a:pPr>
            <a:r>
              <a:rPr lang="en-GB" dirty="0">
                <a:latin typeface="Open Sans" panose="020B0606030504020204" pitchFamily="34" charset="0"/>
                <a:ea typeface="Open Sans" panose="020B0606030504020204" pitchFamily="34" charset="0"/>
                <a:cs typeface="Open Sans" panose="020B0606030504020204" pitchFamily="34" charset="0"/>
              </a:rPr>
              <a:t>If you have a Young Professional account, do not forget you can use the reflection area to store your own reflections of this careers activity and record the skills you have used and have been developing. </a:t>
            </a:r>
          </a:p>
        </p:txBody>
      </p:sp>
      <p:sp>
        <p:nvSpPr>
          <p:cNvPr id="4" name="Slide Number Placeholder 3"/>
          <p:cNvSpPr>
            <a:spLocks noGrp="1"/>
          </p:cNvSpPr>
          <p:nvPr>
            <p:ph type="sldNum" sz="quarter" idx="12"/>
          </p:nvPr>
        </p:nvSpPr>
        <p:spPr/>
        <p:txBody>
          <a:bodyPr/>
          <a:lstStyle/>
          <a:p>
            <a:fld id="{26774BF5-9B92-C44E-BC08-5AB25B2665C8}" type="slidenum">
              <a:rPr lang="en-US" smtClean="0"/>
              <a:pPr/>
              <a:t>7</a:t>
            </a:fld>
            <a:endParaRPr lang="en-US" dirty="0"/>
          </a:p>
        </p:txBody>
      </p:sp>
      <p:sp>
        <p:nvSpPr>
          <p:cNvPr id="7" name="Rounded Rectangle 6"/>
          <p:cNvSpPr/>
          <p:nvPr/>
        </p:nvSpPr>
        <p:spPr>
          <a:xfrm>
            <a:off x="1508805" y="1666746"/>
            <a:ext cx="6125372" cy="1566530"/>
          </a:xfrm>
          <a:prstGeom prst="roundRect">
            <a:avLst>
              <a:gd name="adj" fmla="val 0"/>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p>
        </p:txBody>
      </p:sp>
      <p:sp>
        <p:nvSpPr>
          <p:cNvPr id="8" name="Content Placeholder 8"/>
          <p:cNvSpPr txBox="1">
            <a:spLocks/>
          </p:cNvSpPr>
          <p:nvPr/>
        </p:nvSpPr>
        <p:spPr>
          <a:xfrm>
            <a:off x="1800001" y="1936110"/>
            <a:ext cx="5543998" cy="1091603"/>
          </a:xfrm>
          <a:prstGeom prst="rect">
            <a:avLst/>
          </a:prstGeom>
        </p:spPr>
        <p:txBody>
          <a:bodyPr vert="horz" lIns="0" tIns="0" rIns="0" bIns="0" rtlCol="0">
            <a:normAutofit/>
          </a:bodyPr>
          <a:lstStyle>
            <a:lvl1pPr marL="285750" indent="-285750" algn="l" defTabSz="457200" rtl="0" eaLnBrk="1" latinLnBrk="0" hangingPunct="1">
              <a:lnSpc>
                <a:spcPct val="100000"/>
              </a:lnSpc>
              <a:spcBef>
                <a:spcPts val="0"/>
              </a:spcBef>
              <a:spcAft>
                <a:spcPts val="1200"/>
              </a:spcAft>
              <a:buFont typeface="Arial" charset="0"/>
              <a:buChar char="•"/>
              <a:defRPr sz="2100" b="0" i="0" kern="1200" spc="0" baseline="0">
                <a:solidFill>
                  <a:schemeClr val="bg1"/>
                </a:solidFill>
                <a:latin typeface="Frutiger 65 Bold" charset="0"/>
                <a:ea typeface="+mn-ea"/>
                <a:cs typeface="Humanst521 Lt BT"/>
              </a:defRPr>
            </a:lvl1pPr>
            <a:lvl2pPr marL="270900" indent="-270900" algn="l" defTabSz="457200" rtl="0" eaLnBrk="1" latinLnBrk="0" hangingPunct="1">
              <a:lnSpc>
                <a:spcPct val="100000"/>
              </a:lnSpc>
              <a:spcBef>
                <a:spcPts val="0"/>
              </a:spcBef>
              <a:spcAft>
                <a:spcPts val="0"/>
              </a:spcAft>
              <a:buClr>
                <a:schemeClr val="bg1"/>
              </a:buClr>
              <a:buFont typeface="+mj-lt"/>
              <a:buAutoNum type="arabicPeriod"/>
              <a:defRPr sz="1800" b="0" i="0" kern="1200" baseline="0">
                <a:solidFill>
                  <a:schemeClr val="bg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dirty="0">
                <a:latin typeface="Open Sans" panose="020B0606030504020204" pitchFamily="34" charset="0"/>
                <a:ea typeface="Open Sans" panose="020B0606030504020204" pitchFamily="34" charset="0"/>
                <a:cs typeface="Open Sans" panose="020B0606030504020204" pitchFamily="34" charset="0"/>
              </a:rPr>
              <a:t>Activity</a:t>
            </a:r>
          </a:p>
          <a:p>
            <a:pPr marL="0" lvl="1" indent="0" algn="ctr">
              <a:buNone/>
            </a:pPr>
            <a:r>
              <a:rPr lang="en-GB" dirty="0">
                <a:latin typeface="Open Sans" panose="020B0606030504020204" pitchFamily="34" charset="0"/>
                <a:ea typeface="Open Sans" panose="020B0606030504020204" pitchFamily="34" charset="0"/>
                <a:cs typeface="Open Sans" panose="020B0606030504020204" pitchFamily="34" charset="0"/>
              </a:rPr>
              <a:t>Complete the reflection sheet to show what it is you have learnt from the session today. </a:t>
            </a:r>
          </a:p>
        </p:txBody>
      </p:sp>
      <p:sp>
        <p:nvSpPr>
          <p:cNvPr id="10" name="Title 3">
            <a:extLst>
              <a:ext uri="{FF2B5EF4-FFF2-40B4-BE49-F238E27FC236}">
                <a16:creationId xmlns:a16="http://schemas.microsoft.com/office/drawing/2014/main" id="{99B958BC-6C53-8F4D-8831-BF388738DDD4}"/>
              </a:ext>
            </a:extLst>
          </p:cNvPr>
          <p:cNvSpPr>
            <a:spLocks noGrp="1"/>
          </p:cNvSpPr>
          <p:nvPr>
            <p:ph type="title"/>
          </p:nvPr>
        </p:nvSpPr>
        <p:spPr>
          <a:xfrm>
            <a:off x="504000" y="620202"/>
            <a:ext cx="6840000" cy="244579"/>
          </a:xfrm>
        </p:spPr>
        <p:txBody>
          <a:bodyPr>
            <a:noAutofit/>
          </a:bodyPr>
          <a:lstStyle/>
          <a:p>
            <a:r>
              <a:rPr lang="en-US" sz="3200" b="1" cap="none" dirty="0">
                <a:solidFill>
                  <a:srgbClr val="003764"/>
                </a:solidFill>
                <a:latin typeface="IBM Plex Serif SemiBold" panose="02060503050406000203" pitchFamily="18" charset="77"/>
              </a:rPr>
              <a:t>Wash-up</a:t>
            </a:r>
          </a:p>
        </p:txBody>
      </p:sp>
    </p:spTree>
    <p:extLst>
      <p:ext uri="{BB962C8B-B14F-4D97-AF65-F5344CB8AC3E}">
        <p14:creationId xmlns:p14="http://schemas.microsoft.com/office/powerpoint/2010/main" val="759543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511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979</TotalTime>
  <Words>336</Words>
  <Application>Microsoft Office PowerPoint</Application>
  <PresentationFormat>On-screen Show (4:3)</PresentationFormat>
  <Paragraphs>40</Paragraphs>
  <Slides>8</Slides>
  <Notes>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Frutiger 45 Light</vt:lpstr>
      <vt:lpstr>Frutiger 65 Bold</vt:lpstr>
      <vt:lpstr>Humanist 521 Light</vt:lpstr>
      <vt:lpstr>IBM Plex Serif SemiBold</vt:lpstr>
      <vt:lpstr>Open Sans</vt:lpstr>
      <vt:lpstr>Prometo W04 Black Italic</vt:lpstr>
      <vt:lpstr>Wingdings</vt:lpstr>
      <vt:lpstr>Office Theme</vt:lpstr>
      <vt:lpstr>PowerPoint Presentation</vt:lpstr>
      <vt:lpstr>Introduction</vt:lpstr>
      <vt:lpstr>What is an interview?</vt:lpstr>
      <vt:lpstr>Every interview is different</vt:lpstr>
      <vt:lpstr>Interview checklist</vt:lpstr>
      <vt:lpstr>Interview practice questions</vt:lpstr>
      <vt:lpstr>Wash-up</vt:lpstr>
      <vt:lpstr>PowerPoint Presentation</vt:lpstr>
    </vt:vector>
  </TitlesOfParts>
  <Company>Penrose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Penrose</dc:creator>
  <cp:lastModifiedBy>Suzanne Chilvers</cp:lastModifiedBy>
  <cp:revision>70</cp:revision>
  <dcterms:created xsi:type="dcterms:W3CDTF">2019-09-09T20:28:32Z</dcterms:created>
  <dcterms:modified xsi:type="dcterms:W3CDTF">2022-03-17T15:18:00Z</dcterms:modified>
</cp:coreProperties>
</file>