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61" r:id="rId3"/>
    <p:sldId id="266" r:id="rId4"/>
    <p:sldId id="269" r:id="rId5"/>
    <p:sldId id="270" r:id="rId6"/>
    <p:sldId id="271" r:id="rId7"/>
    <p:sldId id="272" r:id="rId8"/>
    <p:sldId id="265"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ting, Vicky (WorldSkills UK)" initials="PV(U" lastIdx="3" clrIdx="0">
    <p:extLst>
      <p:ext uri="{19B8F6BF-5375-455C-9EA6-DF929625EA0E}">
        <p15:presenceInfo xmlns:p15="http://schemas.microsoft.com/office/powerpoint/2012/main" userId="S::VParting@worldskillsuk.org::145b6069-8810-47b5-b596-757b6bf82c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0B4A8D"/>
    <a:srgbClr val="0097D6"/>
    <a:srgbClr val="A9669C"/>
    <a:srgbClr val="ABC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1A02F-CD2F-41A5-0B19-04A6E0A5769C}" v="24" dt="2022-09-21T13:28:39.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p:restoredTop sz="62176"/>
  </p:normalViewPr>
  <p:slideViewPr>
    <p:cSldViewPr snapToGrid="0" snapToObjects="1">
      <p:cViewPr varScale="1">
        <p:scale>
          <a:sx n="85" d="100"/>
          <a:sy n="85" d="100"/>
        </p:scale>
        <p:origin x="1147"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persad, Daisy (WorldSkills UK)" userId="S::dseepersad@worldskillsuk.org::b78571b1-b4b9-41b4-b2d6-59ffa001567a" providerId="AD" clId="Web-{B3B1A02F-CD2F-41A5-0B19-04A6E0A5769C}"/>
    <pc:docChg chg="modSld">
      <pc:chgData name="Seepersad, Daisy (WorldSkills UK)" userId="S::dseepersad@worldskillsuk.org::b78571b1-b4b9-41b4-b2d6-59ffa001567a" providerId="AD" clId="Web-{B3B1A02F-CD2F-41A5-0B19-04A6E0A5769C}" dt="2022-09-21T13:28:37.654" v="22" actId="20577"/>
      <pc:docMkLst>
        <pc:docMk/>
      </pc:docMkLst>
      <pc:sldChg chg="modSp">
        <pc:chgData name="Seepersad, Daisy (WorldSkills UK)" userId="S::dseepersad@worldskillsuk.org::b78571b1-b4b9-41b4-b2d6-59ffa001567a" providerId="AD" clId="Web-{B3B1A02F-CD2F-41A5-0B19-04A6E0A5769C}" dt="2022-09-21T13:28:37.654" v="22" actId="20577"/>
        <pc:sldMkLst>
          <pc:docMk/>
          <pc:sldMk cId="1045132672" sldId="266"/>
        </pc:sldMkLst>
        <pc:spChg chg="mod">
          <ac:chgData name="Seepersad, Daisy (WorldSkills UK)" userId="S::dseepersad@worldskillsuk.org::b78571b1-b4b9-41b4-b2d6-59ffa001567a" providerId="AD" clId="Web-{B3B1A02F-CD2F-41A5-0B19-04A6E0A5769C}" dt="2022-09-21T13:28:37.654" v="22" actId="20577"/>
          <ac:spMkLst>
            <pc:docMk/>
            <pc:sldMk cId="1045132672" sldId="26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EB0532-B0B9-534D-A7C6-14FBD04EDA28}" type="datetimeFigureOut">
              <a:rPr lang="en-US" smtClean="0"/>
              <a:pPr/>
              <a:t>9/21/2022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341EE-4739-604A-879B-796E66DF5FE5}" type="slidenum">
              <a:rPr lang="en-US" smtClean="0"/>
              <a:pPr/>
              <a:t>‹#›</a:t>
            </a:fld>
            <a:endParaRPr lang="en-US"/>
          </a:p>
        </p:txBody>
      </p:sp>
    </p:spTree>
    <p:extLst>
      <p:ext uri="{BB962C8B-B14F-4D97-AF65-F5344CB8AC3E}">
        <p14:creationId xmlns:p14="http://schemas.microsoft.com/office/powerpoint/2010/main" val="237816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AD7F5-6B50-E549-853F-204AE812B82F}" type="datetimeFigureOut">
              <a:rPr lang="en-US" smtClean="0"/>
              <a:pPr/>
              <a:t>9/21/2022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FF07C-9D73-E842-B064-4F8E076CF806}" type="slidenum">
              <a:rPr lang="en-US" smtClean="0"/>
              <a:pPr/>
              <a:t>‹#›</a:t>
            </a:fld>
            <a:endParaRPr lang="en-US"/>
          </a:p>
        </p:txBody>
      </p:sp>
    </p:spTree>
    <p:extLst>
      <p:ext uri="{BB962C8B-B14F-4D97-AF65-F5344CB8AC3E}">
        <p14:creationId xmlns:p14="http://schemas.microsoft.com/office/powerpoint/2010/main" val="6672456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a:t>
            </a:fld>
            <a:endParaRPr lang="en-US"/>
          </a:p>
        </p:txBody>
      </p:sp>
    </p:spTree>
    <p:extLst>
      <p:ext uri="{BB962C8B-B14F-4D97-AF65-F5344CB8AC3E}">
        <p14:creationId xmlns:p14="http://schemas.microsoft.com/office/powerpoint/2010/main" val="7477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2</a:t>
            </a:fld>
            <a:endParaRPr lang="en-US"/>
          </a:p>
        </p:txBody>
      </p:sp>
    </p:spTree>
    <p:extLst>
      <p:ext uri="{BB962C8B-B14F-4D97-AF65-F5344CB8AC3E}">
        <p14:creationId xmlns:p14="http://schemas.microsoft.com/office/powerpoint/2010/main" val="16238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3</a:t>
            </a:fld>
            <a:endParaRPr lang="en-US"/>
          </a:p>
        </p:txBody>
      </p:sp>
    </p:spTree>
    <p:extLst>
      <p:ext uri="{BB962C8B-B14F-4D97-AF65-F5344CB8AC3E}">
        <p14:creationId xmlns:p14="http://schemas.microsoft.com/office/powerpoint/2010/main" val="127606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4</a:t>
            </a:fld>
            <a:endParaRPr lang="en-US"/>
          </a:p>
        </p:txBody>
      </p:sp>
    </p:spTree>
    <p:extLst>
      <p:ext uri="{BB962C8B-B14F-4D97-AF65-F5344CB8AC3E}">
        <p14:creationId xmlns:p14="http://schemas.microsoft.com/office/powerpoint/2010/main" val="100121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5</a:t>
            </a:fld>
            <a:endParaRPr lang="en-US"/>
          </a:p>
        </p:txBody>
      </p:sp>
    </p:spTree>
    <p:extLst>
      <p:ext uri="{BB962C8B-B14F-4D97-AF65-F5344CB8AC3E}">
        <p14:creationId xmlns:p14="http://schemas.microsoft.com/office/powerpoint/2010/main" val="9903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6</a:t>
            </a:fld>
            <a:endParaRPr lang="en-US"/>
          </a:p>
        </p:txBody>
      </p:sp>
    </p:spTree>
    <p:extLst>
      <p:ext uri="{BB962C8B-B14F-4D97-AF65-F5344CB8AC3E}">
        <p14:creationId xmlns:p14="http://schemas.microsoft.com/office/powerpoint/2010/main" val="21374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7</a:t>
            </a:fld>
            <a:endParaRPr lang="en-US"/>
          </a:p>
        </p:txBody>
      </p:sp>
    </p:spTree>
    <p:extLst>
      <p:ext uri="{BB962C8B-B14F-4D97-AF65-F5344CB8AC3E}">
        <p14:creationId xmlns:p14="http://schemas.microsoft.com/office/powerpoint/2010/main" val="1216505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1540675"/>
            <a:ext cx="8136000" cy="4633000"/>
          </a:xfrm>
          <a:prstGeom prst="rect">
            <a:avLst/>
          </a:prstGeom>
        </p:spPr>
      </p:pic>
      <p:sp>
        <p:nvSpPr>
          <p:cNvPr id="2" name="Title 1"/>
          <p:cNvSpPr>
            <a:spLocks noGrp="1"/>
          </p:cNvSpPr>
          <p:nvPr>
            <p:ph type="title"/>
          </p:nvPr>
        </p:nvSpPr>
        <p:spPr>
          <a:xfrm>
            <a:off x="504000" y="619200"/>
            <a:ext cx="6840000" cy="244800"/>
          </a:xfrm>
        </p:spPr>
        <p:txBody>
          <a:bodyPr>
            <a:noAutofit/>
          </a:bodyPr>
          <a:lstStyle>
            <a:lvl1pPr>
              <a:defRPr sz="2400" baseline="0"/>
            </a:lvl1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1895" y="1260001"/>
            <a:ext cx="8121415" cy="4504696"/>
          </a:xfrm>
          <a:prstGeom prst="rect">
            <a:avLst/>
          </a:prstGeom>
        </p:spPr>
        <p:txBody>
          <a:bodyPr vert="horz" lIns="0" tIns="0" rIns="0" bIns="0">
            <a:normAutofit/>
          </a:bodyPr>
          <a:lstStyle>
            <a:lvl1pPr indent="-216000">
              <a:lnSpc>
                <a:spcPct val="100000"/>
              </a:lnSpc>
              <a:spcBef>
                <a:spcPts val="0"/>
              </a:spcBef>
              <a:spcAft>
                <a:spcPts val="600"/>
              </a:spcAft>
              <a:defRPr sz="1800" b="0" i="0" spc="0" baseline="0">
                <a:latin typeface="Frutiger 45 Light" charset="0"/>
                <a:cs typeface="Humanst521 Lt BT"/>
              </a:defRPr>
            </a:lvl1pPr>
            <a:lvl2pPr indent="-216000">
              <a:lnSpc>
                <a:spcPct val="100000"/>
              </a:lnSpc>
              <a:spcBef>
                <a:spcPts val="0"/>
              </a:spcBef>
              <a:spcAft>
                <a:spcPts val="600"/>
              </a:spcAft>
              <a:defRPr sz="1800" b="0" i="0" baseline="0">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2"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8"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Activity">
    <p:spTree>
      <p:nvGrpSpPr>
        <p:cNvPr id="1" name=""/>
        <p:cNvGrpSpPr/>
        <p:nvPr/>
      </p:nvGrpSpPr>
      <p:grpSpPr>
        <a:xfrm>
          <a:off x="0" y="0"/>
          <a:ext cx="0" cy="0"/>
          <a:chOff x="0" y="0"/>
          <a:chExt cx="0" cy="0"/>
        </a:xfrm>
      </p:grpSpPr>
      <p:sp>
        <p:nvSpPr>
          <p:cNvPr id="3" name="Rounded Rectangle 2"/>
          <p:cNvSpPr/>
          <p:nvPr userDrawn="1"/>
        </p:nvSpPr>
        <p:spPr>
          <a:xfrm>
            <a:off x="1403498" y="1538184"/>
            <a:ext cx="6337004" cy="3671776"/>
          </a:xfrm>
          <a:prstGeom prst="roundRect">
            <a:avLst>
              <a:gd name="adj" fmla="val 0"/>
            </a:avLst>
          </a:prstGeom>
          <a:solidFill>
            <a:srgbClr val="0097D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6"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
        <p:nvSpPr>
          <p:cNvPr id="9" name="Content Placeholder 8"/>
          <p:cNvSpPr>
            <a:spLocks noGrp="1"/>
          </p:cNvSpPr>
          <p:nvPr>
            <p:ph sz="quarter" idx="13"/>
          </p:nvPr>
        </p:nvSpPr>
        <p:spPr>
          <a:xfrm>
            <a:off x="1800001" y="1956397"/>
            <a:ext cx="5543998" cy="2814084"/>
          </a:xfrm>
          <a:prstGeom prst="rect">
            <a:avLst/>
          </a:prstGeom>
        </p:spPr>
        <p:txBody>
          <a:bodyPr vert="horz" lIns="0" tIns="0" rIns="0" bIns="0">
            <a:normAutofit/>
          </a:bodyPr>
          <a:lstStyle>
            <a:lvl1pPr marL="285750" indent="-285750">
              <a:lnSpc>
                <a:spcPct val="100000"/>
              </a:lnSpc>
              <a:spcBef>
                <a:spcPts val="0"/>
              </a:spcBef>
              <a:spcAft>
                <a:spcPts val="1200"/>
              </a:spcAft>
              <a:buFont typeface="Arial" charset="0"/>
              <a:buChar char="•"/>
              <a:defRPr sz="2100" b="0" i="0" spc="0" baseline="0">
                <a:solidFill>
                  <a:schemeClr val="bg1"/>
                </a:solidFill>
                <a:latin typeface="Frutiger 65 Bold" charset="0"/>
                <a:cs typeface="Humanst521 Lt BT"/>
              </a:defRPr>
            </a:lvl1pPr>
            <a:lvl2pPr marL="270900" indent="-270900">
              <a:lnSpc>
                <a:spcPct val="100000"/>
              </a:lnSpc>
              <a:spcBef>
                <a:spcPts val="0"/>
              </a:spcBef>
              <a:spcAft>
                <a:spcPts val="0"/>
              </a:spcAft>
              <a:buClr>
                <a:schemeClr val="bg1"/>
              </a:buClr>
              <a:buFont typeface="+mj-lt"/>
              <a:buAutoNum type="arabicPeriod"/>
              <a:defRPr sz="1800" b="0" i="0" baseline="0">
                <a:solidFill>
                  <a:schemeClr val="bg1"/>
                </a:solidFill>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Tree>
    <p:extLst>
      <p:ext uri="{BB962C8B-B14F-4D97-AF65-F5344CB8AC3E}">
        <p14:creationId xmlns:p14="http://schemas.microsoft.com/office/powerpoint/2010/main" val="8516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9"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extBox 4"/>
          <p:cNvSpPr txBox="1"/>
          <p:nvPr userDrawn="1"/>
        </p:nvSpPr>
        <p:spPr>
          <a:xfrm>
            <a:off x="0" y="3166172"/>
            <a:ext cx="9143999" cy="1015663"/>
          </a:xfrm>
          <a:prstGeom prst="rect">
            <a:avLst/>
          </a:prstGeom>
          <a:noFill/>
        </p:spPr>
        <p:txBody>
          <a:bodyPr wrap="square" rtlCol="0">
            <a:spAutoFit/>
          </a:bodyPr>
          <a:lstStyle/>
          <a:p>
            <a:pPr algn="ctr"/>
            <a:r>
              <a:rPr lang="en-GB" sz="6000" b="1" i="0" cap="all" baseline="0" dirty="0">
                <a:solidFill>
                  <a:srgbClr val="003764"/>
                </a:solidFill>
                <a:latin typeface="IBM Plex Serif SemiBold" panose="02060503050406000203" pitchFamily="18" charset="77"/>
              </a:rPr>
              <a:t>THANK YOU</a:t>
            </a:r>
          </a:p>
        </p:txBody>
      </p:sp>
    </p:spTree>
    <p:extLst>
      <p:ext uri="{BB962C8B-B14F-4D97-AF65-F5344CB8AC3E}">
        <p14:creationId xmlns:p14="http://schemas.microsoft.com/office/powerpoint/2010/main" val="19024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884" y="418216"/>
            <a:ext cx="6798365" cy="446566"/>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08884" y="1260000"/>
            <a:ext cx="8134428" cy="486250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D6EBB1A6-8479-6542-B808-4713B01AF77B}"/>
              </a:ext>
            </a:extLst>
          </p:cNvPr>
          <p:cNvPicPr>
            <a:picLocks noChangeAspect="1"/>
          </p:cNvPicPr>
          <p:nvPr userDrawn="1"/>
        </p:nvPicPr>
        <p:blipFill>
          <a:blip r:embed="rId7"/>
          <a:stretch>
            <a:fillRect/>
          </a:stretch>
        </p:blipFill>
        <p:spPr>
          <a:xfrm>
            <a:off x="7418456" y="144962"/>
            <a:ext cx="1337918" cy="917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61" r:id="rId5"/>
  </p:sldLayoutIdLst>
  <p:hf hdr="0" ftr="0" dt="0"/>
  <p:txStyles>
    <p:title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p:titleStyle>
    <p:bodyStyle>
      <a:lvl1pPr marL="216000" indent="-2160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1pPr>
      <a:lvl2pPr marL="648000" indent="-2304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2pPr>
      <a:lvl3pPr marL="900000" indent="-228600" algn="l" defTabSz="457200" rtl="0" eaLnBrk="1" latinLnBrk="0" hangingPunct="1">
        <a:spcBef>
          <a:spcPct val="20000"/>
        </a:spcBef>
        <a:buFont typeface="Wingdings" charset="2"/>
        <a:buChar char="ü"/>
        <a:defRPr sz="1600" kern="1200" baseline="0">
          <a:solidFill>
            <a:schemeClr val="tx1"/>
          </a:solidFill>
          <a:latin typeface="Frutiger 45 Light"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ED6D6A8-A4CC-C240-983E-6C9B5545BF82}"/>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Preparing your first CV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2</a:t>
            </a:fld>
            <a:endParaRPr lang="en-US" dirty="0"/>
          </a:p>
        </p:txBody>
      </p:sp>
      <p:sp>
        <p:nvSpPr>
          <p:cNvPr id="3" name="Content Placeholder 2"/>
          <p:cNvSpPr>
            <a:spLocks noGrp="1"/>
          </p:cNvSpPr>
          <p:nvPr>
            <p:ph sz="quarter" idx="13"/>
          </p:nvPr>
        </p:nvSpPr>
        <p:spPr>
          <a:xfrm>
            <a:off x="521895" y="1352450"/>
            <a:ext cx="8121415" cy="4216521"/>
          </a:xfrm>
        </p:spPr>
        <p:txBody>
          <a:bodyPr>
            <a:normAutofit/>
          </a:bodyPr>
          <a:lstStyle/>
          <a:p>
            <a:pPr marL="0" indent="0">
              <a:lnSpc>
                <a:spcPct val="150000"/>
              </a:lnSpc>
              <a:spcAft>
                <a:spcPts val="1800"/>
              </a:spcAft>
              <a:buNone/>
            </a:pPr>
            <a:r>
              <a:rPr lang="en-US" dirty="0">
                <a:latin typeface="Open Sans" panose="020B0606030504020204" pitchFamily="34" charset="0"/>
                <a:ea typeface="Open Sans" panose="020B0606030504020204" pitchFamily="34" charset="0"/>
                <a:cs typeface="Open Sans" panose="020B0606030504020204" pitchFamily="34" charset="0"/>
              </a:rPr>
              <a:t>In this session you will learn about: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what a CV is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how to create your own CV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about online job applications and sending a CV on spec.</a:t>
            </a:r>
          </a:p>
        </p:txBody>
      </p:sp>
      <p:pic>
        <p:nvPicPr>
          <p:cNvPr id="7" name="Picture 6" descr="A computer sitting on top of a table&#10;&#10;Description automatically generated">
            <a:extLst>
              <a:ext uri="{FF2B5EF4-FFF2-40B4-BE49-F238E27FC236}">
                <a16:creationId xmlns:a16="http://schemas.microsoft.com/office/drawing/2014/main" id="{EA69676E-507D-4E7E-8531-BECC73CEC89B}"/>
              </a:ext>
            </a:extLst>
          </p:cNvPr>
          <p:cNvPicPr>
            <a:picLocks noChangeAspect="1"/>
          </p:cNvPicPr>
          <p:nvPr/>
        </p:nvPicPr>
        <p:blipFill>
          <a:blip r:embed="rId3"/>
          <a:stretch>
            <a:fillRect/>
          </a:stretch>
        </p:blipFill>
        <p:spPr>
          <a:xfrm>
            <a:off x="2840477" y="4049747"/>
            <a:ext cx="3656575" cy="2439126"/>
          </a:xfrm>
          <a:prstGeom prst="rect">
            <a:avLst/>
          </a:prstGeom>
        </p:spPr>
      </p:pic>
      <p:sp>
        <p:nvSpPr>
          <p:cNvPr id="9" name="Title 3">
            <a:extLst>
              <a:ext uri="{FF2B5EF4-FFF2-40B4-BE49-F238E27FC236}">
                <a16:creationId xmlns:a16="http://schemas.microsoft.com/office/drawing/2014/main" id="{517502EE-1E79-9144-9674-D2B7AB057A0B}"/>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Introduction</a:t>
            </a:r>
          </a:p>
        </p:txBody>
      </p:sp>
    </p:spTree>
    <p:extLst>
      <p:ext uri="{BB962C8B-B14F-4D97-AF65-F5344CB8AC3E}">
        <p14:creationId xmlns:p14="http://schemas.microsoft.com/office/powerpoint/2010/main" val="15977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547005"/>
            <a:ext cx="8121415" cy="4273228"/>
          </a:xfrm>
        </p:spPr>
        <p:txBody>
          <a:bodyPr vert="horz" lIns="0" tIns="0" rIns="0" bIns="0" rtlCol="0" anchor="t">
            <a:normAutofit/>
          </a:bodyPr>
          <a:lstStyle/>
          <a:p>
            <a:pPr marL="0" indent="0">
              <a:lnSpc>
                <a:spcPts val="2900"/>
              </a:lnSpc>
              <a:spcAft>
                <a:spcPts val="24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A CV is a document that details a person’s skills, education and work </a:t>
            </a:r>
            <a:r>
              <a:rPr lang="en-US" sz="2000" spc="-10" dirty="0">
                <a:latin typeface="Open Sans" panose="020B0606030504020204" pitchFamily="34" charset="0"/>
                <a:ea typeface="Open Sans" panose="020B0606030504020204" pitchFamily="34" charset="0"/>
                <a:cs typeface="Open Sans" panose="020B0606030504020204" pitchFamily="34" charset="0"/>
              </a:rPr>
              <a:t>history. It is used by employers to understand a person’s capability for a job.  </a:t>
            </a:r>
          </a:p>
          <a:p>
            <a:pPr marL="0" indent="0">
              <a:lnSpc>
                <a:spcPts val="2900"/>
              </a:lnSpc>
              <a:spcAft>
                <a:spcPts val="24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CVs are almost always required when you are applying for a job, even if it is a part-time job whilst you are still in education.  </a:t>
            </a:r>
          </a:p>
          <a:p>
            <a:pPr marL="0" indent="0">
              <a:lnSpc>
                <a:spcPts val="2900"/>
              </a:lnSpc>
              <a:spcAft>
                <a:spcPts val="24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Often there will be multiple people applying for the same job, so a good CV can make all the difference in how successful you are. </a:t>
            </a:r>
          </a:p>
          <a:p>
            <a:pPr marL="0" indent="0">
              <a:lnSpc>
                <a:spcPts val="2900"/>
              </a:lnSpc>
              <a:spcAft>
                <a:spcPts val="2400"/>
              </a:spcAft>
              <a:buNone/>
            </a:pPr>
            <a:r>
              <a:rPr lang="en-US" sz="2000" dirty="0">
                <a:latin typeface="Open Sans"/>
                <a:ea typeface="Open Sans"/>
                <a:cs typeface="Open Sans"/>
              </a:rPr>
              <a:t>What do you think are the key elements of a CV?</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p:txBody>
          <a:bodyPr/>
          <a:lstStyle/>
          <a:p>
            <a:fld id="{26774BF5-9B92-C44E-BC08-5AB25B2665C8}" type="slidenum">
              <a:rPr lang="en-US" smtClean="0"/>
              <a:pPr/>
              <a:t>3</a:t>
            </a:fld>
            <a:endParaRPr lang="en-US" dirty="0"/>
          </a:p>
        </p:txBody>
      </p:sp>
      <p:sp>
        <p:nvSpPr>
          <p:cNvPr id="8" name="Title 3">
            <a:extLst>
              <a:ext uri="{FF2B5EF4-FFF2-40B4-BE49-F238E27FC236}">
                <a16:creationId xmlns:a16="http://schemas.microsoft.com/office/drawing/2014/main" id="{00B63671-7912-624C-A021-67F7B59EA638}"/>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What is a CV – Curriculum Vitae?</a:t>
            </a:r>
          </a:p>
        </p:txBody>
      </p:sp>
    </p:spTree>
    <p:extLst>
      <p:ext uri="{BB962C8B-B14F-4D97-AF65-F5344CB8AC3E}">
        <p14:creationId xmlns:p14="http://schemas.microsoft.com/office/powerpoint/2010/main" val="104513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4</a:t>
            </a:fld>
            <a:endParaRPr lang="en-US" dirty="0"/>
          </a:p>
        </p:txBody>
      </p:sp>
      <p:sp>
        <p:nvSpPr>
          <p:cNvPr id="3" name="Content Placeholder 2"/>
          <p:cNvSpPr>
            <a:spLocks noGrp="1"/>
          </p:cNvSpPr>
          <p:nvPr>
            <p:ph sz="quarter" idx="13"/>
          </p:nvPr>
        </p:nvSpPr>
        <p:spPr>
          <a:xfrm>
            <a:off x="521895" y="1440000"/>
            <a:ext cx="3359441" cy="4797798"/>
          </a:xfrm>
        </p:spPr>
        <p:txBody>
          <a:bodyPr>
            <a:normAutofit fontScale="92500" lnSpcReduction="20000"/>
          </a:bodyPr>
          <a:lstStyle/>
          <a:p>
            <a:pPr marL="0" indent="0">
              <a:spcAft>
                <a:spcPts val="1200"/>
              </a:spcAft>
              <a:buNone/>
            </a:pPr>
            <a:r>
              <a:rPr lang="en-US" dirty="0">
                <a:latin typeface="Open Sans" panose="020B0606030504020204" pitchFamily="34" charset="0"/>
                <a:ea typeface="Open Sans" panose="020B0606030504020204" pitchFamily="34" charset="0"/>
                <a:cs typeface="Open Sans" panose="020B0606030504020204" pitchFamily="34" charset="0"/>
              </a:rPr>
              <a:t>A CV has to include some key information: </a:t>
            </a:r>
          </a:p>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name and contact details  </a:t>
            </a:r>
          </a:p>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a short statement  </a:t>
            </a:r>
          </a:p>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key skills  </a:t>
            </a:r>
          </a:p>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work experience  </a:t>
            </a:r>
          </a:p>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education experience  </a:t>
            </a:r>
          </a:p>
          <a:p>
            <a:pPr>
              <a:spcAft>
                <a:spcPts val="1200"/>
              </a:spcAft>
            </a:pPr>
            <a:r>
              <a:rPr lang="en-US" dirty="0">
                <a:latin typeface="Open Sans" panose="020B0606030504020204" pitchFamily="34" charset="0"/>
                <a:ea typeface="Open Sans" panose="020B0606030504020204" pitchFamily="34" charset="0"/>
                <a:cs typeface="Open Sans" panose="020B0606030504020204" pitchFamily="34" charset="0"/>
              </a:rPr>
              <a:t>hobbies  </a:t>
            </a:r>
          </a:p>
          <a:p>
            <a:pPr>
              <a:spcAft>
                <a:spcPts val="2400"/>
              </a:spcAft>
            </a:pPr>
            <a:r>
              <a:rPr lang="en-US" dirty="0">
                <a:latin typeface="Open Sans" panose="020B0606030504020204" pitchFamily="34" charset="0"/>
                <a:ea typeface="Open Sans" panose="020B0606030504020204" pitchFamily="34" charset="0"/>
                <a:cs typeface="Open Sans" panose="020B0606030504020204" pitchFamily="34" charset="0"/>
              </a:rPr>
              <a:t>references.   </a:t>
            </a:r>
          </a:p>
          <a:p>
            <a:pPr marL="0" indent="0">
              <a:spcAft>
                <a:spcPts val="1200"/>
              </a:spcAft>
              <a:buNone/>
            </a:pPr>
            <a:r>
              <a:rPr lang="en-US" dirty="0">
                <a:latin typeface="Open Sans" panose="020B0606030504020204" pitchFamily="34" charset="0"/>
                <a:ea typeface="Open Sans" panose="020B0606030504020204" pitchFamily="34" charset="0"/>
                <a:cs typeface="Open Sans" panose="020B0606030504020204" pitchFamily="34" charset="0"/>
              </a:rPr>
              <a:t>As you get older and have more </a:t>
            </a:r>
          </a:p>
          <a:p>
            <a:pPr marL="0" indent="0">
              <a:spcAft>
                <a:spcPts val="1200"/>
              </a:spcAft>
              <a:buNone/>
            </a:pPr>
            <a:r>
              <a:rPr lang="en-US" dirty="0">
                <a:latin typeface="Open Sans" panose="020B0606030504020204" pitchFamily="34" charset="0"/>
                <a:ea typeface="Open Sans" panose="020B0606030504020204" pitchFamily="34" charset="0"/>
                <a:cs typeface="Open Sans" panose="020B0606030504020204" pitchFamily="34" charset="0"/>
              </a:rPr>
              <a:t>experiences, your CV will change. </a:t>
            </a:r>
          </a:p>
          <a:p>
            <a:pPr marL="0" indent="0">
              <a:spcAft>
                <a:spcPts val="1200"/>
              </a:spcAft>
              <a:buNone/>
            </a:pP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It is important that you keep it up to date! </a:t>
            </a:r>
          </a:p>
        </p:txBody>
      </p:sp>
      <p:pic>
        <p:nvPicPr>
          <p:cNvPr id="5" name="CV written out">
            <a:hlinkClick r:id="" action="ppaction://media"/>
            <a:extLst>
              <a:ext uri="{FF2B5EF4-FFF2-40B4-BE49-F238E27FC236}">
                <a16:creationId xmlns:a16="http://schemas.microsoft.com/office/drawing/2014/main" id="{74D23B59-6DEF-4FDC-9F26-222EE842CE0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31532" y="1404680"/>
            <a:ext cx="4912468" cy="4216473"/>
          </a:xfrm>
          <a:prstGeom prst="rect">
            <a:avLst/>
          </a:prstGeom>
        </p:spPr>
      </p:pic>
      <p:sp>
        <p:nvSpPr>
          <p:cNvPr id="9" name="Title 3">
            <a:extLst>
              <a:ext uri="{FF2B5EF4-FFF2-40B4-BE49-F238E27FC236}">
                <a16:creationId xmlns:a16="http://schemas.microsoft.com/office/drawing/2014/main" id="{AB684263-8355-DC4E-A39D-8DD19D7BCBE6}"/>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What do you include in your CV?</a:t>
            </a:r>
          </a:p>
        </p:txBody>
      </p:sp>
    </p:spTree>
    <p:extLst>
      <p:ext uri="{BB962C8B-B14F-4D97-AF65-F5344CB8AC3E}">
        <p14:creationId xmlns:p14="http://schemas.microsoft.com/office/powerpoint/2010/main" val="4012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3999" y="1196888"/>
            <a:ext cx="8139311" cy="5129462"/>
          </a:xfrm>
        </p:spPr>
        <p:txBody>
          <a:bodyPr>
            <a:noAutofit/>
          </a:bodyPr>
          <a:lstStyle/>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Imagine that you are applying for a customer service job in your local cinema. It is going to be a great job, will fit around school, the wages are good and you get free access to films.  </a:t>
            </a:r>
          </a:p>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Because it is a good job, the cinema is going to get more than 20 CVs in for one job. </a:t>
            </a:r>
            <a:r>
              <a:rPr lang="en-US" spc="-10" dirty="0">
                <a:latin typeface="Open Sans" panose="020B0606030504020204" pitchFamily="34" charset="0"/>
                <a:ea typeface="Open Sans" panose="020B0606030504020204" pitchFamily="34" charset="0"/>
                <a:cs typeface="Open Sans" panose="020B0606030504020204" pitchFamily="34" charset="0"/>
              </a:rPr>
              <a:t>Do you think a CV can help you get the job, or do you not think it matters?</a:t>
            </a:r>
          </a:p>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Imagine being the manager of the cinema and compare the two CVs you have in front of you – who would you pick and why? </a:t>
            </a:r>
          </a:p>
        </p:txBody>
      </p:sp>
      <p:sp>
        <p:nvSpPr>
          <p:cNvPr id="2" name="Slide Number Placeholder 1"/>
          <p:cNvSpPr>
            <a:spLocks noGrp="1"/>
          </p:cNvSpPr>
          <p:nvPr>
            <p:ph type="sldNum" sz="quarter" idx="12"/>
          </p:nvPr>
        </p:nvSpPr>
        <p:spPr/>
        <p:txBody>
          <a:bodyPr/>
          <a:lstStyle/>
          <a:p>
            <a:fld id="{26774BF5-9B92-C44E-BC08-5AB25B2665C8}" type="slidenum">
              <a:rPr lang="en-US" smtClean="0"/>
              <a:pPr/>
              <a:t>5</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3B91CD0D-02A1-4B83-8460-D32AACE39F10}"/>
              </a:ext>
            </a:extLst>
          </p:cNvPr>
          <p:cNvPicPr>
            <a:picLocks noChangeAspect="1"/>
          </p:cNvPicPr>
          <p:nvPr/>
        </p:nvPicPr>
        <p:blipFill>
          <a:blip r:embed="rId3"/>
          <a:stretch>
            <a:fillRect/>
          </a:stretch>
        </p:blipFill>
        <p:spPr>
          <a:xfrm>
            <a:off x="2665378" y="4312446"/>
            <a:ext cx="3409770" cy="2273180"/>
          </a:xfrm>
          <a:prstGeom prst="rect">
            <a:avLst/>
          </a:prstGeom>
        </p:spPr>
      </p:pic>
      <p:sp>
        <p:nvSpPr>
          <p:cNvPr id="9" name="Title 3">
            <a:extLst>
              <a:ext uri="{FF2B5EF4-FFF2-40B4-BE49-F238E27FC236}">
                <a16:creationId xmlns:a16="http://schemas.microsoft.com/office/drawing/2014/main" id="{7B19639D-28DB-314C-BFBC-206C8B87E294}"/>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Can you get a CV wrong?</a:t>
            </a:r>
          </a:p>
        </p:txBody>
      </p:sp>
    </p:spTree>
    <p:extLst>
      <p:ext uri="{BB962C8B-B14F-4D97-AF65-F5344CB8AC3E}">
        <p14:creationId xmlns:p14="http://schemas.microsoft.com/office/powerpoint/2010/main" val="90923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39999"/>
            <a:ext cx="8121415" cy="4639787"/>
          </a:xfrm>
        </p:spPr>
        <p:txBody>
          <a:bodyPr>
            <a:normAutofit fontScale="92500" lnSpcReduction="20000"/>
          </a:bodyPr>
          <a:lstStyle/>
          <a:p>
            <a:pPr marL="0" indent="0">
              <a:spcAft>
                <a:spcPts val="1800"/>
              </a:spcAft>
              <a:buNone/>
            </a:pPr>
            <a:r>
              <a:rPr lang="en-US" u="sng" dirty="0">
                <a:latin typeface="Open Sans" panose="020B0606030504020204" pitchFamily="34" charset="0"/>
                <a:ea typeface="Open Sans" panose="020B0606030504020204" pitchFamily="34" charset="0"/>
                <a:cs typeface="Open Sans" panose="020B0606030504020204" pitchFamily="34" charset="0"/>
              </a:rPr>
              <a:t>Example 1  </a:t>
            </a:r>
          </a:p>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A great CV, with lots of information that the cinema manager can use to make a hiring decision.  </a:t>
            </a:r>
          </a:p>
          <a:p>
            <a:pPr marL="0" indent="0">
              <a:spcAft>
                <a:spcPts val="1800"/>
              </a:spcAft>
              <a:buNone/>
            </a:pPr>
            <a:r>
              <a:rPr lang="en-US" u="sng" dirty="0">
                <a:latin typeface="Open Sans" panose="020B0606030504020204" pitchFamily="34" charset="0"/>
                <a:ea typeface="Open Sans" panose="020B0606030504020204" pitchFamily="34" charset="0"/>
                <a:cs typeface="Open Sans" panose="020B0606030504020204" pitchFamily="34" charset="0"/>
              </a:rPr>
              <a:t>Example 2 - Did you spot…?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email address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no phone number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personal statement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spelling mistakes  </a:t>
            </a:r>
          </a:p>
          <a:p>
            <a:pPr>
              <a:spcAft>
                <a:spcPts val="1800"/>
              </a:spcAft>
            </a:pPr>
            <a:r>
              <a:rPr lang="en-US" dirty="0">
                <a:latin typeface="Open Sans" panose="020B0606030504020204" pitchFamily="34" charset="0"/>
                <a:ea typeface="Open Sans" panose="020B0606030504020204" pitchFamily="34" charset="0"/>
                <a:cs typeface="Open Sans" panose="020B0606030504020204" pitchFamily="34" charset="0"/>
              </a:rPr>
              <a:t>Hobbies</a:t>
            </a:r>
          </a:p>
          <a:p>
            <a:pPr marL="0" indent="0">
              <a:spcAft>
                <a:spcPts val="1800"/>
              </a:spcAft>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800"/>
              </a:spcAft>
              <a:buNone/>
            </a:pPr>
            <a:r>
              <a:rPr lang="en-GB" b="1" dirty="0">
                <a:latin typeface="Open Sans" panose="020B0606030504020204" pitchFamily="34" charset="0"/>
                <a:ea typeface="Open Sans" panose="020B0606030504020204" pitchFamily="34" charset="0"/>
                <a:cs typeface="Open Sans" panose="020B0606030504020204" pitchFamily="34" charset="0"/>
              </a:rPr>
              <a:t>You get one shot at making a good impression with a CV. </a:t>
            </a:r>
          </a:p>
        </p:txBody>
      </p:sp>
      <p:sp>
        <p:nvSpPr>
          <p:cNvPr id="2" name="Slide Number Placeholder 1"/>
          <p:cNvSpPr>
            <a:spLocks noGrp="1"/>
          </p:cNvSpPr>
          <p:nvPr>
            <p:ph type="sldNum" sz="quarter" idx="12"/>
          </p:nvPr>
        </p:nvSpPr>
        <p:spPr/>
        <p:txBody>
          <a:bodyPr/>
          <a:lstStyle/>
          <a:p>
            <a:fld id="{26774BF5-9B92-C44E-BC08-5AB25B2665C8}" type="slidenum">
              <a:rPr lang="en-US" smtClean="0"/>
              <a:pPr/>
              <a:t>6</a:t>
            </a:fld>
            <a:endParaRPr lang="en-US" dirty="0"/>
          </a:p>
        </p:txBody>
      </p:sp>
      <p:sp>
        <p:nvSpPr>
          <p:cNvPr id="7" name="Content Placeholder 1"/>
          <p:cNvSpPr txBox="1">
            <a:spLocks/>
          </p:cNvSpPr>
          <p:nvPr/>
        </p:nvSpPr>
        <p:spPr>
          <a:xfrm>
            <a:off x="5613991" y="4671237"/>
            <a:ext cx="3029319" cy="1093460"/>
          </a:xfrm>
          <a:prstGeom prst="rect">
            <a:avLst/>
          </a:prstGeom>
        </p:spPr>
        <p:txBody>
          <a:bodyPr vert="horz" lIns="0" tIns="0" rIns="0" bIns="0" rtlCol="0">
            <a:normAutofit/>
          </a:bodyPr>
          <a:lstStyle>
            <a:lvl1pPr marL="216000" indent="-216000" algn="l" defTabSz="457200" rtl="0" eaLnBrk="1" latinLnBrk="0" hangingPunct="1">
              <a:lnSpc>
                <a:spcPct val="100000"/>
              </a:lnSpc>
              <a:spcBef>
                <a:spcPts val="0"/>
              </a:spcBef>
              <a:spcAft>
                <a:spcPts val="600"/>
              </a:spcAft>
              <a:buFont typeface="Arial"/>
              <a:buChar char="•"/>
              <a:defRPr sz="1800" b="0" i="0" kern="1200" spc="0" baseline="0">
                <a:solidFill>
                  <a:schemeClr val="tx1"/>
                </a:solidFill>
                <a:latin typeface="Frutiger 45 Light" charset="0"/>
                <a:ea typeface="+mn-ea"/>
                <a:cs typeface="Humanst521 Lt BT"/>
              </a:defRPr>
            </a:lvl1pPr>
            <a:lvl2pPr marL="648000" indent="-216000" algn="l" defTabSz="457200" rtl="0" eaLnBrk="1" latinLnBrk="0" hangingPunct="1">
              <a:lnSpc>
                <a:spcPct val="100000"/>
              </a:lnSpc>
              <a:spcBef>
                <a:spcPts val="0"/>
              </a:spcBef>
              <a:spcAft>
                <a:spcPts val="600"/>
              </a:spcAft>
              <a:buFont typeface="Arial"/>
              <a:buChar char="–"/>
              <a:defRPr sz="1800" b="0" i="0" kern="1200" baseline="0">
                <a:solidFill>
                  <a:schemeClr val="tx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3">
            <a:extLst>
              <a:ext uri="{FF2B5EF4-FFF2-40B4-BE49-F238E27FC236}">
                <a16:creationId xmlns:a16="http://schemas.microsoft.com/office/drawing/2014/main" id="{0CC19838-F452-7243-A658-D1EEB2978243}"/>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Can you get a CV wrong?</a:t>
            </a:r>
          </a:p>
        </p:txBody>
      </p:sp>
    </p:spTree>
    <p:extLst>
      <p:ext uri="{BB962C8B-B14F-4D97-AF65-F5344CB8AC3E}">
        <p14:creationId xmlns:p14="http://schemas.microsoft.com/office/powerpoint/2010/main" val="50024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40000"/>
            <a:ext cx="8121415" cy="4273228"/>
          </a:xfrm>
        </p:spPr>
        <p:txBody>
          <a:bodyPr>
            <a:normAutofit/>
          </a:bodyPr>
          <a:lstStyle/>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Some employers will not want you to send in a CV – this is because they have automated recruitment processes and so need the information provided to be in the same format as every applicant.</a:t>
            </a:r>
          </a:p>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This might be major retailers such as Tesco, Primark, Next, etc. who get lots of interest in their jobs.</a:t>
            </a:r>
          </a:p>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You usually apply online through the company’s website. </a:t>
            </a:r>
          </a:p>
          <a:p>
            <a:pPr marL="0" indent="0">
              <a:spcAft>
                <a:spcPts val="2400"/>
              </a:spcAft>
              <a:buNone/>
            </a:pPr>
            <a:r>
              <a:rPr lang="en-US" dirty="0">
                <a:latin typeface="Open Sans" panose="020B0606030504020204" pitchFamily="34" charset="0"/>
                <a:ea typeface="Open Sans" panose="020B0606030504020204" pitchFamily="34" charset="0"/>
                <a:cs typeface="Open Sans" panose="020B0606030504020204" pitchFamily="34" charset="0"/>
              </a:rPr>
              <a:t>You can use the information from your CV to fill in the application form, as often they require the same data. </a:t>
            </a:r>
          </a:p>
        </p:txBody>
      </p:sp>
      <p:sp>
        <p:nvSpPr>
          <p:cNvPr id="2" name="Slide Number Placeholder 1"/>
          <p:cNvSpPr>
            <a:spLocks noGrp="1"/>
          </p:cNvSpPr>
          <p:nvPr>
            <p:ph type="sldNum" sz="quarter" idx="12"/>
          </p:nvPr>
        </p:nvSpPr>
        <p:spPr/>
        <p:txBody>
          <a:bodyPr/>
          <a:lstStyle/>
          <a:p>
            <a:fld id="{26774BF5-9B92-C44E-BC08-5AB25B2665C8}" type="slidenum">
              <a:rPr lang="en-US" smtClean="0"/>
              <a:pPr/>
              <a:t>7</a:t>
            </a:fld>
            <a:endParaRPr lang="en-US" dirty="0"/>
          </a:p>
        </p:txBody>
      </p:sp>
      <p:sp>
        <p:nvSpPr>
          <p:cNvPr id="9" name="Title 3">
            <a:extLst>
              <a:ext uri="{FF2B5EF4-FFF2-40B4-BE49-F238E27FC236}">
                <a16:creationId xmlns:a16="http://schemas.microsoft.com/office/drawing/2014/main" id="{B3212D44-3A1B-A74F-ACE1-142734F81739}"/>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Online applications</a:t>
            </a:r>
          </a:p>
        </p:txBody>
      </p:sp>
    </p:spTree>
    <p:extLst>
      <p:ext uri="{BB962C8B-B14F-4D97-AF65-F5344CB8AC3E}">
        <p14:creationId xmlns:p14="http://schemas.microsoft.com/office/powerpoint/2010/main" val="110569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08805" y="3771015"/>
            <a:ext cx="6214957" cy="1993682"/>
          </a:xfrm>
        </p:spPr>
        <p:txBody>
          <a:bodyPr/>
          <a:lstStyle/>
          <a:p>
            <a:pPr marL="0" indent="0" algn="ctr">
              <a:lnSpc>
                <a:spcPct val="150000"/>
              </a:lnSpc>
              <a:buNone/>
            </a:pPr>
            <a:r>
              <a:rPr lang="en-GB" dirty="0">
                <a:latin typeface="Open Sans" panose="020B0606030504020204" pitchFamily="34" charset="0"/>
                <a:ea typeface="Open Sans" panose="020B0606030504020204" pitchFamily="34" charset="0"/>
                <a:cs typeface="Open Sans" panose="020B0606030504020204" pitchFamily="34" charset="0"/>
              </a:rPr>
              <a:t>If you have a Young Professional account, do not forget you can use the reflection area to store your own reflections of this careers activity and record the skills you have used and have been developing. </a:t>
            </a:r>
          </a:p>
        </p:txBody>
      </p:sp>
      <p:sp>
        <p:nvSpPr>
          <p:cNvPr id="4" name="Slide Number Placeholder 3"/>
          <p:cNvSpPr>
            <a:spLocks noGrp="1"/>
          </p:cNvSpPr>
          <p:nvPr>
            <p:ph type="sldNum" sz="quarter" idx="12"/>
          </p:nvPr>
        </p:nvSpPr>
        <p:spPr/>
        <p:txBody>
          <a:bodyPr/>
          <a:lstStyle/>
          <a:p>
            <a:fld id="{26774BF5-9B92-C44E-BC08-5AB25B2665C8}" type="slidenum">
              <a:rPr lang="en-US" smtClean="0"/>
              <a:pPr/>
              <a:t>8</a:t>
            </a:fld>
            <a:endParaRPr lang="en-US" dirty="0"/>
          </a:p>
        </p:txBody>
      </p:sp>
      <p:sp>
        <p:nvSpPr>
          <p:cNvPr id="7" name="Rounded Rectangle 6"/>
          <p:cNvSpPr/>
          <p:nvPr/>
        </p:nvSpPr>
        <p:spPr>
          <a:xfrm>
            <a:off x="1508805" y="1666746"/>
            <a:ext cx="6125372" cy="1566530"/>
          </a:xfrm>
          <a:prstGeom prst="roundRect">
            <a:avLst>
              <a:gd name="adj" fmla="val 0"/>
            </a:avLst>
          </a:prstGeom>
          <a:solidFill>
            <a:srgbClr val="00376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8"/>
          <p:cNvSpPr txBox="1">
            <a:spLocks/>
          </p:cNvSpPr>
          <p:nvPr/>
        </p:nvSpPr>
        <p:spPr>
          <a:xfrm>
            <a:off x="1800001" y="1936110"/>
            <a:ext cx="5543998" cy="1091603"/>
          </a:xfrm>
          <a:prstGeom prst="rect">
            <a:avLst/>
          </a:prstGeom>
        </p:spPr>
        <p:txBody>
          <a:bodyPr vert="horz" lIns="0" tIns="0" rIns="0" bIns="0" rtlCol="0">
            <a:normAutofit/>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dirty="0">
                <a:latin typeface="Open Sans" panose="020B0606030504020204" pitchFamily="34" charset="0"/>
                <a:ea typeface="Open Sans" panose="020B0606030504020204" pitchFamily="34" charset="0"/>
                <a:cs typeface="Open Sans" panose="020B0606030504020204" pitchFamily="34" charset="0"/>
              </a:rPr>
              <a:t>Activity</a:t>
            </a:r>
          </a:p>
          <a:p>
            <a:pPr marL="0" lvl="1"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Complete the reflection sheet to show what it is you have learnt from the session today. </a:t>
            </a:r>
          </a:p>
        </p:txBody>
      </p:sp>
      <p:sp>
        <p:nvSpPr>
          <p:cNvPr id="10" name="Title 3">
            <a:extLst>
              <a:ext uri="{FF2B5EF4-FFF2-40B4-BE49-F238E27FC236}">
                <a16:creationId xmlns:a16="http://schemas.microsoft.com/office/drawing/2014/main" id="{E47DCB55-02BE-3E4A-9A1C-8E4B8BD19240}"/>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Wash-up</a:t>
            </a:r>
          </a:p>
        </p:txBody>
      </p:sp>
    </p:spTree>
    <p:extLst>
      <p:ext uri="{BB962C8B-B14F-4D97-AF65-F5344CB8AC3E}">
        <p14:creationId xmlns:p14="http://schemas.microsoft.com/office/powerpoint/2010/main" val="75954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1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975</TotalTime>
  <Words>525</Words>
  <Application>Microsoft Office PowerPoint</Application>
  <PresentationFormat>On-screen Show (4:3)</PresentationFormat>
  <Paragraphs>60</Paragraphs>
  <Slides>9</Slides>
  <Notes>7</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Preparing your first CV</vt:lpstr>
      <vt:lpstr>Introduction</vt:lpstr>
      <vt:lpstr>What is a CV – Curriculum Vitae?</vt:lpstr>
      <vt:lpstr>What do you include in your CV?</vt:lpstr>
      <vt:lpstr>Can you get a CV wrong?</vt:lpstr>
      <vt:lpstr>Can you get a CV wrong?</vt:lpstr>
      <vt:lpstr>Online applications</vt:lpstr>
      <vt:lpstr>Wash-up</vt:lpstr>
      <vt:lpstr>PowerPoint Presentation</vt:lpstr>
    </vt:vector>
  </TitlesOfParts>
  <Company>Penrose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Penrose</dc:creator>
  <cp:lastModifiedBy>Suzanne Chilvers</cp:lastModifiedBy>
  <cp:revision>75</cp:revision>
  <dcterms:created xsi:type="dcterms:W3CDTF">2019-09-09T20:28:32Z</dcterms:created>
  <dcterms:modified xsi:type="dcterms:W3CDTF">2022-09-21T13:28:44Z</dcterms:modified>
</cp:coreProperties>
</file>