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1" r:id="rId3"/>
    <p:sldId id="261" r:id="rId4"/>
    <p:sldId id="265" r:id="rId5"/>
    <p:sldId id="266" r:id="rId6"/>
    <p:sldId id="298" r:id="rId7"/>
    <p:sldId id="26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  <a:srgbClr val="0B4A8D"/>
    <a:srgbClr val="0097D6"/>
    <a:srgbClr val="A9669C"/>
    <a:srgbClr val="ABC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4619B-251E-4029-8608-98E4F762B709}" v="3" dt="2022-03-31T11:18:28.750"/>
    <p1510:client id="{9BC472DF-2327-8E0A-E172-10A9F9AC9D9D}" v="6" dt="2022-09-21T13:44:3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/>
    <p:restoredTop sz="95340"/>
  </p:normalViewPr>
  <p:slideViewPr>
    <p:cSldViewPr snapToGrid="0" snapToObjects="1">
      <p:cViewPr varScale="1">
        <p:scale>
          <a:sx n="80" d="100"/>
          <a:sy n="80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persad, Daisy (WorldSkills UK)" userId="S::dseepersad@worldskillsuk.org::b78571b1-b4b9-41b4-b2d6-59ffa001567a" providerId="AD" clId="Web-{9BC472DF-2327-8E0A-E172-10A9F9AC9D9D}"/>
    <pc:docChg chg="modSld">
      <pc:chgData name="Seepersad, Daisy (WorldSkills UK)" userId="S::dseepersad@worldskillsuk.org::b78571b1-b4b9-41b4-b2d6-59ffa001567a" providerId="AD" clId="Web-{9BC472DF-2327-8E0A-E172-10A9F9AC9D9D}" dt="2022-09-21T13:44:29.839" v="2" actId="20577"/>
      <pc:docMkLst>
        <pc:docMk/>
      </pc:docMkLst>
      <pc:sldChg chg="modSp">
        <pc:chgData name="Seepersad, Daisy (WorldSkills UK)" userId="S::dseepersad@worldskillsuk.org::b78571b1-b4b9-41b4-b2d6-59ffa001567a" providerId="AD" clId="Web-{9BC472DF-2327-8E0A-E172-10A9F9AC9D9D}" dt="2022-09-21T13:44:29.839" v="2" actId="20577"/>
        <pc:sldMkLst>
          <pc:docMk/>
          <pc:sldMk cId="0" sldId="257"/>
        </pc:sldMkLst>
        <pc:spChg chg="mod">
          <ac:chgData name="Seepersad, Daisy (WorldSkills UK)" userId="S::dseepersad@worldskillsuk.org::b78571b1-b4b9-41b4-b2d6-59ffa001567a" providerId="AD" clId="Web-{9BC472DF-2327-8E0A-E172-10A9F9AC9D9D}" dt="2022-09-21T13:44:29.839" v="2" actId="20577"/>
          <ac:spMkLst>
            <pc:docMk/>
            <pc:sldMk cId="0" sldId="257"/>
            <ac:spMk id="3077" creationId="{A6D187A5-2723-48A4-B9AE-EFDB36C6A77D}"/>
          </ac:spMkLst>
        </pc:spChg>
      </pc:sldChg>
    </pc:docChg>
  </pc:docChgLst>
  <pc:docChgLst>
    <pc:chgData name="Suzanne Chilvers" userId="611e602df2f6a62c" providerId="LiveId" clId="{2FB4619B-251E-4029-8608-98E4F762B709}"/>
    <pc:docChg chg="custSel addSld delSld modSld">
      <pc:chgData name="Suzanne Chilvers" userId="611e602df2f6a62c" providerId="LiveId" clId="{2FB4619B-251E-4029-8608-98E4F762B709}" dt="2022-03-31T11:18:28.798" v="55" actId="27636"/>
      <pc:docMkLst>
        <pc:docMk/>
      </pc:docMkLst>
      <pc:sldChg chg="modSp mod">
        <pc:chgData name="Suzanne Chilvers" userId="611e602df2f6a62c" providerId="LiveId" clId="{2FB4619B-251E-4029-8608-98E4F762B709}" dt="2022-03-31T10:12:43.730" v="49" actId="255"/>
        <pc:sldMkLst>
          <pc:docMk/>
          <pc:sldMk cId="0" sldId="257"/>
        </pc:sldMkLst>
        <pc:spChg chg="mod">
          <ac:chgData name="Suzanne Chilvers" userId="611e602df2f6a62c" providerId="LiveId" clId="{2FB4619B-251E-4029-8608-98E4F762B709}" dt="2022-03-31T10:12:43.730" v="49" actId="255"/>
          <ac:spMkLst>
            <pc:docMk/>
            <pc:sldMk cId="0" sldId="257"/>
            <ac:spMk id="3077" creationId="{A6D187A5-2723-48A4-B9AE-EFDB36C6A77D}"/>
          </ac:spMkLst>
        </pc:spChg>
      </pc:sldChg>
      <pc:sldChg chg="addSp modSp mod">
        <pc:chgData name="Suzanne Chilvers" userId="611e602df2f6a62c" providerId="LiveId" clId="{2FB4619B-251E-4029-8608-98E4F762B709}" dt="2022-03-31T10:17:20.828" v="52" actId="1076"/>
        <pc:sldMkLst>
          <pc:docMk/>
          <pc:sldMk cId="1887511274" sldId="264"/>
        </pc:sldMkLst>
        <pc:spChg chg="add mod">
          <ac:chgData name="Suzanne Chilvers" userId="611e602df2f6a62c" providerId="LiveId" clId="{2FB4619B-251E-4029-8608-98E4F762B709}" dt="2022-03-31T10:17:20.828" v="52" actId="1076"/>
          <ac:spMkLst>
            <pc:docMk/>
            <pc:sldMk cId="1887511274" sldId="264"/>
            <ac:spMk id="2" creationId="{6D7BEED3-AAD7-4692-9547-AA85DB5D5CAA}"/>
          </ac:spMkLst>
        </pc:spChg>
      </pc:sldChg>
      <pc:sldChg chg="modSp del mod">
        <pc:chgData name="Suzanne Chilvers" userId="611e602df2f6a62c" providerId="LiveId" clId="{2FB4619B-251E-4029-8608-98E4F762B709}" dt="2022-03-31T10:17:27.289" v="53" actId="47"/>
        <pc:sldMkLst>
          <pc:docMk/>
          <pc:sldMk cId="1638172428" sldId="270"/>
        </pc:sldMkLst>
        <pc:spChg chg="mod">
          <ac:chgData name="Suzanne Chilvers" userId="611e602df2f6a62c" providerId="LiveId" clId="{2FB4619B-251E-4029-8608-98E4F762B709}" dt="2022-03-31T10:17:05.427" v="50" actId="6549"/>
          <ac:spMkLst>
            <pc:docMk/>
            <pc:sldMk cId="1638172428" sldId="270"/>
            <ac:spMk id="2" creationId="{00000000-0000-0000-0000-000000000000}"/>
          </ac:spMkLst>
        </pc:spChg>
      </pc:sldChg>
      <pc:sldChg chg="add">
        <pc:chgData name="Suzanne Chilvers" userId="611e602df2f6a62c" providerId="LiveId" clId="{2FB4619B-251E-4029-8608-98E4F762B709}" dt="2022-03-31T10:10:25.084" v="0"/>
        <pc:sldMkLst>
          <pc:docMk/>
          <pc:sldMk cId="0" sldId="271"/>
        </pc:sldMkLst>
      </pc:sldChg>
      <pc:sldChg chg="modSp add mod">
        <pc:chgData name="Suzanne Chilvers" userId="611e602df2f6a62c" providerId="LiveId" clId="{2FB4619B-251E-4029-8608-98E4F762B709}" dt="2022-03-31T11:18:28.798" v="55" actId="27636"/>
        <pc:sldMkLst>
          <pc:docMk/>
          <pc:sldMk cId="133191586" sldId="298"/>
        </pc:sldMkLst>
        <pc:spChg chg="mod">
          <ac:chgData name="Suzanne Chilvers" userId="611e602df2f6a62c" providerId="LiveId" clId="{2FB4619B-251E-4029-8608-98E4F762B709}" dt="2022-03-31T11:18:28.798" v="55" actId="27636"/>
          <ac:spMkLst>
            <pc:docMk/>
            <pc:sldMk cId="133191586" sldId="298"/>
            <ac:spMk id="2" creationId="{FAD4608C-C61F-4FB1-8C89-4F4A39128B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0532-B0B9-534D-A7C6-14FBD04EDA28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41EE-4739-604A-879B-796E66DF5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AD7F5-6B50-E549-853F-204AE812B82F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FF07C-9D73-E842-B064-4F8E076CF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37BECED-694C-4990-A42F-6EFBCB181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DE84525-6A1C-4AFF-9B2B-DC817E09A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Title slide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660A588-97AC-4AEF-A02A-D7E43DB226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F32BF3-9A22-4C7E-A4B9-78A16D0AA55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587879B-3F4B-4B34-A5D0-77C1EEA17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23E88B-4139-4344-9A4D-D7395F4F4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Standard slide and pic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986901-3EC7-46F2-AECE-13DAC2A45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048EA-ADE9-418F-9C4B-E8209175E12E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F07C-9D73-E842-B064-4F8E076CF8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F07C-9D73-E842-B064-4F8E076CF8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FF07C-9D73-E842-B064-4F8E076CF8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540675"/>
            <a:ext cx="8136000" cy="463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619200"/>
            <a:ext cx="6840000" cy="244800"/>
          </a:xfrm>
        </p:spPr>
        <p:txBody>
          <a:bodyPr>
            <a:noAutofit/>
          </a:bodyPr>
          <a:lstStyle>
            <a:lvl1pPr>
              <a:defRPr sz="2400" baseline="0"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1895" y="1260001"/>
            <a:ext cx="8121415" cy="450469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 spc="0" baseline="0">
                <a:latin typeface="Frutiger 45 Light" charset="0"/>
                <a:cs typeface="Humanst521 Lt BT"/>
              </a:defRPr>
            </a:lvl1pPr>
            <a:lvl2pPr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 i="0" baseline="0">
                <a:latin typeface="Frutiger 45 Light" charset="0"/>
                <a:cs typeface="Humanst521 Lt BT"/>
              </a:defRPr>
            </a:lvl2pPr>
            <a:lvl3pPr>
              <a:defRPr b="0" i="0">
                <a:latin typeface="Humanist 521 Light"/>
                <a:cs typeface="Humanst521 Lt BT"/>
              </a:defRPr>
            </a:lvl3pPr>
            <a:lvl4pPr>
              <a:defRPr b="0" i="0">
                <a:latin typeface="Humanist 521 Light"/>
                <a:cs typeface="Humanst521 Lt BT"/>
              </a:defRPr>
            </a:lvl4pPr>
            <a:lvl5pPr>
              <a:defRPr b="0" i="0">
                <a:latin typeface="Humanist 521 Light"/>
                <a:cs typeface="Humanst521 Lt B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03498" y="1538184"/>
            <a:ext cx="6337004" cy="3671776"/>
          </a:xfrm>
          <a:prstGeom prst="roundRect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00001" y="1956397"/>
            <a:ext cx="5543998" cy="281408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900" indent="-270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Humanist 521 Light"/>
                <a:cs typeface="Humanst521 Lt BT"/>
              </a:defRPr>
            </a:lvl3pPr>
            <a:lvl4pPr>
              <a:defRPr b="0" i="0">
                <a:latin typeface="Humanist 521 Light"/>
                <a:cs typeface="Humanst521 Lt BT"/>
              </a:defRPr>
            </a:lvl4pPr>
            <a:lvl5pPr>
              <a:defRPr b="0" i="0">
                <a:latin typeface="Humanist 521 Light"/>
                <a:cs typeface="Humanst521 Lt B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0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03999" y="619200"/>
            <a:ext cx="6840000" cy="244800"/>
          </a:xfrm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008" y="6295348"/>
            <a:ext cx="54130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 b="1" i="0" baseline="0">
                <a:solidFill>
                  <a:srgbClr val="003764"/>
                </a:solidFill>
                <a:latin typeface="IBM Plex Serif SemiBold" panose="02060503050406000203" pitchFamily="18" charset="77"/>
                <a:cs typeface="IBM Plex Serif SemiBold" panose="02060503050406000203" pitchFamily="18" charset="77"/>
              </a:defRPr>
            </a:lvl1pPr>
          </a:lstStyle>
          <a:p>
            <a:fld id="{26774BF5-9B92-C44E-BC08-5AB25B2665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3166172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0" cap="all" baseline="0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82E9-9D41-490B-8440-4C65EE54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D8B5-7D46-4953-A836-A9DA9BC48F36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7EA9-A341-48F4-84C9-58F8E14A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9BD7-968C-4EA1-99BC-3A0678C5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51ED-B989-47F3-930B-32CAEAF1C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4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37B-FAAD-41D5-B1F9-E6111BCC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9BE-6CBD-4383-9EEF-D0FD2B74E1B2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AB89-DFB4-4900-9272-AD6A05DF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579E-9E71-4C3C-9CDA-7004A68A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1DD9-8F87-4C05-B3F4-73407D8A9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884" y="418216"/>
            <a:ext cx="6798365" cy="4465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884" y="1260000"/>
            <a:ext cx="8134428" cy="4862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18B7B-D2E2-D544-8CCC-A75235DA3B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18456" y="144962"/>
            <a:ext cx="1337918" cy="917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62" r:id="rId6"/>
    <p:sldLayoutId id="214748366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bg1"/>
          </a:solidFill>
          <a:latin typeface="Prometo W04 Black Italic" charset="0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1pPr>
      <a:lvl2pPr marL="648000" indent="-2304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2pPr>
      <a:lvl3pPr marL="900000" indent="-228600" algn="l" defTabSz="457200" rtl="0" eaLnBrk="1" latinLnBrk="0" hangingPunct="1">
        <a:spcBef>
          <a:spcPct val="20000"/>
        </a:spcBef>
        <a:buFont typeface="Wingdings" charset="2"/>
        <a:buChar char="ü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tx1"/>
          </a:solidFill>
          <a:latin typeface="Frutiger 45 Light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OeK1V7Aa9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064C59-9BCE-4EF7-BD5F-A632ED337920}"/>
              </a:ext>
            </a:extLst>
          </p:cNvPr>
          <p:cNvSpPr/>
          <p:nvPr/>
        </p:nvSpPr>
        <p:spPr>
          <a:xfrm>
            <a:off x="0" y="4336256"/>
            <a:ext cx="7400925" cy="2521743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8596EE-D92C-4FEC-8C5B-FA1012F36BFF}"/>
              </a:ext>
            </a:extLst>
          </p:cNvPr>
          <p:cNvSpPr/>
          <p:nvPr/>
        </p:nvSpPr>
        <p:spPr>
          <a:xfrm>
            <a:off x="0" y="0"/>
            <a:ext cx="7400925" cy="4336257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id="{A6D187A5-2723-48A4-B9AE-EFDB36C6A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743076"/>
            <a:ext cx="6910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IBM Plex Serif SemiBold"/>
              </a:rPr>
              <a:t>Stereotypes within Careers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B2F27-4C2D-4092-AA5D-971E7F2DAFE4}"/>
              </a:ext>
            </a:extLst>
          </p:cNvPr>
          <p:cNvSpPr/>
          <p:nvPr/>
        </p:nvSpPr>
        <p:spPr>
          <a:xfrm>
            <a:off x="-9525" y="2003823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F8BF-4840-479D-A915-E568DFAF7555}"/>
              </a:ext>
            </a:extLst>
          </p:cNvPr>
          <p:cNvSpPr/>
          <p:nvPr/>
        </p:nvSpPr>
        <p:spPr>
          <a:xfrm>
            <a:off x="0" y="4573191"/>
            <a:ext cx="2951560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1268" name="TextBox 7">
            <a:extLst>
              <a:ext uri="{FF2B5EF4-FFF2-40B4-BE49-F238E27FC236}">
                <a16:creationId xmlns:a16="http://schemas.microsoft.com/office/drawing/2014/main" id="{A3F49EC5-E919-43CC-BD55-5220D574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7" y="1291234"/>
            <a:ext cx="27245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700" b="1">
                <a:solidFill>
                  <a:srgbClr val="003764"/>
                </a:solidFill>
                <a:latin typeface="IBM Plex Serif SemiBold" pitchFamily="18" charset="0"/>
              </a:rPr>
              <a:t>What we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F3E63-02E4-4A2F-BF17-BB6AB8E6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244" y="2058592"/>
            <a:ext cx="296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Inspire excellence</a:t>
            </a:r>
          </a:p>
          <a:p>
            <a:pPr algn="ctr" eaLnBrk="1" hangingPunct="1"/>
            <a:endParaRPr lang="en-GB" altLang="en-US" sz="1500" b="1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48334-3C3B-4A02-88F9-F9DBE5A897BE}"/>
              </a:ext>
            </a:extLst>
          </p:cNvPr>
          <p:cNvSpPr/>
          <p:nvPr/>
        </p:nvSpPr>
        <p:spPr>
          <a:xfrm>
            <a:off x="3111104" y="4568429"/>
            <a:ext cx="2958703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AB817-DCDE-4323-B995-6F80CE2D4391}"/>
              </a:ext>
            </a:extLst>
          </p:cNvPr>
          <p:cNvSpPr/>
          <p:nvPr/>
        </p:nvSpPr>
        <p:spPr>
          <a:xfrm>
            <a:off x="3103960" y="1999060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DF6557-706D-44F6-9C34-ACB9F00489F0}"/>
              </a:ext>
            </a:extLst>
          </p:cNvPr>
          <p:cNvSpPr/>
          <p:nvPr/>
        </p:nvSpPr>
        <p:spPr>
          <a:xfrm>
            <a:off x="6182916" y="4573191"/>
            <a:ext cx="2969419" cy="1427559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37FC3B-4C47-4634-8D4C-D08948ACA625}"/>
              </a:ext>
            </a:extLst>
          </p:cNvPr>
          <p:cNvSpPr/>
          <p:nvPr/>
        </p:nvSpPr>
        <p:spPr>
          <a:xfrm>
            <a:off x="6184107" y="2006204"/>
            <a:ext cx="2969419" cy="2569369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E4607A-3DC6-494D-92E4-91559D72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32" y="2053828"/>
            <a:ext cx="2969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Develop excellence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F82F14-2F30-4F05-BB68-05412BA62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037160"/>
            <a:ext cx="2969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1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Innovate excellence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361A8-79E5-49F2-A253-5DD91571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7" y="4598194"/>
            <a:ext cx="28515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inspire young people via our careers advice resources to choose excellence through apprenticeships and technical education as a prestigious career route on their path to reaching their potential, whatever their background.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BF13E-2EDB-4901-A405-327DE523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4598194"/>
            <a:ext cx="29158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develop excellence in young people by testing and assessing their skills and knowledge against their peers through our national and international competitions programmes, improving their confidence and potential.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CA972-2277-4457-9CC2-55A79D79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919" y="4580335"/>
            <a:ext cx="2827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We innovate to mainstream global excellence to help improve standards of teaching, training and assessment through international benchmarking to help young people, employers and the UK economy succeed.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F3B73B-1FA5-489C-A061-FF90A08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7519" r="42331" b="32767"/>
          <a:stretch>
            <a:fillRect/>
          </a:stretch>
        </p:blipFill>
        <p:spPr bwMode="auto">
          <a:xfrm>
            <a:off x="6186488" y="2501503"/>
            <a:ext cx="296584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927D4C-0EB4-4CA2-A3E6-ACA60529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1163" r="21336" b="19269"/>
          <a:stretch>
            <a:fillRect/>
          </a:stretch>
        </p:blipFill>
        <p:spPr bwMode="auto">
          <a:xfrm>
            <a:off x="3120629" y="2512219"/>
            <a:ext cx="2943225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50AC73-1235-437A-A5E6-306E18DB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2" t="18449" r="24509" b="11008"/>
          <a:stretch>
            <a:fillRect/>
          </a:stretch>
        </p:blipFill>
        <p:spPr bwMode="auto">
          <a:xfrm>
            <a:off x="-10716" y="2547938"/>
            <a:ext cx="2962276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678B47-E8FA-4AAA-BA4F-4DDD87DF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912019"/>
            <a:ext cx="1528763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895" y="1856560"/>
            <a:ext cx="8121415" cy="4280316"/>
          </a:xfrm>
        </p:spPr>
        <p:txBody>
          <a:bodyPr>
            <a:normAutofit/>
          </a:bodyPr>
          <a:lstStyle/>
          <a:p>
            <a:pPr marL="0" indent="0">
              <a:lnSpc>
                <a:spcPts val="2900"/>
              </a:lnSpc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world has come along way in terms of equality, but not all things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equal when it comes to careers.</a:t>
            </a:r>
          </a:p>
          <a:p>
            <a:pPr marL="0" indent="0">
              <a:lnSpc>
                <a:spcPts val="2900"/>
              </a:lnSpc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Sometimes the person we are can have a positive or negative impact on the choices available to us.  </a:t>
            </a:r>
          </a:p>
          <a:p>
            <a:pPr marL="0" indent="0">
              <a:lnSpc>
                <a:spcPts val="2900"/>
              </a:lnSpc>
              <a:spcAft>
                <a:spcPts val="24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certain sectors such as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&amp; Construction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Hair &amp; Beauty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 you think that gender matters in these careers?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508E295-085E-FD47-AF74-5DB0B35D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5" y="823402"/>
            <a:ext cx="6183705" cy="244579"/>
          </a:xfrm>
        </p:spPr>
        <p:txBody>
          <a:bodyPr>
            <a:noAutofit/>
          </a:bodyPr>
          <a:lstStyle/>
          <a:p>
            <a:r>
              <a:rPr lang="en-US" sz="3200" b="1" cap="none" dirty="0">
                <a:solidFill>
                  <a:srgbClr val="C00000"/>
                </a:solidFill>
                <a:latin typeface="IBM Plex Serif SemiBold" panose="02060503050406000203" pitchFamily="18" charset="77"/>
              </a:rPr>
              <a:t>Are you free to choose your future career?</a:t>
            </a:r>
          </a:p>
        </p:txBody>
      </p:sp>
    </p:spTree>
    <p:extLst>
      <p:ext uri="{BB962C8B-B14F-4D97-AF65-F5344CB8AC3E}">
        <p14:creationId xmlns:p14="http://schemas.microsoft.com/office/powerpoint/2010/main" val="15977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09314" y="2372039"/>
            <a:ext cx="6125372" cy="156653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</a:p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ctr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pairs complete the ‘Gender Matching Games’ worksheet. 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1800001" y="2063701"/>
            <a:ext cx="5607348" cy="10916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 sz="2100" b="0" i="0" kern="1200" spc="0" baseline="0">
                <a:solidFill>
                  <a:schemeClr val="bg1"/>
                </a:solidFill>
                <a:latin typeface="Frutiger 65 Bold" charset="0"/>
                <a:ea typeface="+mn-ea"/>
                <a:cs typeface="Humanst521 Lt BT"/>
              </a:defRPr>
            </a:lvl1pPr>
            <a:lvl2pPr marL="270900" indent="-270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800" b="0" i="0" kern="1200" baseline="0">
                <a:solidFill>
                  <a:schemeClr val="bg1"/>
                </a:solidFill>
                <a:latin typeface="Frutiger 45 Light" charset="0"/>
                <a:ea typeface="+mn-ea"/>
                <a:cs typeface="Humanst521 Lt BT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D21C1F3-0E61-9C4B-81C5-B33C23FF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5" y="823402"/>
            <a:ext cx="6183705" cy="244579"/>
          </a:xfrm>
        </p:spPr>
        <p:txBody>
          <a:bodyPr>
            <a:noAutofit/>
          </a:bodyPr>
          <a:lstStyle/>
          <a:p>
            <a:r>
              <a:rPr lang="en-US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Can you match the gender split to the career?</a:t>
            </a:r>
          </a:p>
        </p:txBody>
      </p:sp>
    </p:spTree>
    <p:extLst>
      <p:ext uri="{BB962C8B-B14F-4D97-AF65-F5344CB8AC3E}">
        <p14:creationId xmlns:p14="http://schemas.microsoft.com/office/powerpoint/2010/main" val="7595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895" y="1815920"/>
            <a:ext cx="3965045" cy="428031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LGBT+ 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race 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disability 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8264" y="1815920"/>
            <a:ext cx="3965045" cy="42803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i="0" kern="1200" spc="0" baseline="0">
                <a:solidFill>
                  <a:schemeClr val="tx1"/>
                </a:solidFill>
                <a:latin typeface="Frutiger 45 Light" charset="0"/>
                <a:ea typeface="+mn-ea"/>
                <a:cs typeface="Humanst521 Lt BT"/>
              </a:defRPr>
            </a:lvl1pPr>
            <a:lvl2pPr marL="648000" indent="-21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800" b="0" i="0" kern="1200" baseline="0">
                <a:solidFill>
                  <a:schemeClr val="tx1"/>
                </a:solidFill>
                <a:latin typeface="Frutiger 45 Light" charset="0"/>
                <a:ea typeface="+mn-ea"/>
                <a:cs typeface="Humanst521 Lt BT"/>
              </a:defRPr>
            </a:lvl2pPr>
            <a:lvl3pPr marL="900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baseline="0">
                <a:solidFill>
                  <a:schemeClr val="tx1"/>
                </a:solidFill>
                <a:latin typeface="Humanist 521 Light"/>
                <a:ea typeface="+mn-ea"/>
                <a:cs typeface="Humanst521 Lt B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religion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qualifications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 </a:t>
            </a:r>
          </a:p>
          <a:p>
            <a:pPr>
              <a:spcAft>
                <a:spcPts val="30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networks 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AF5C188-74C2-A444-873C-589C006B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5" y="823402"/>
            <a:ext cx="6183705" cy="244579"/>
          </a:xfrm>
        </p:spPr>
        <p:txBody>
          <a:bodyPr>
            <a:noAutofit/>
          </a:bodyPr>
          <a:lstStyle/>
          <a:p>
            <a:r>
              <a:rPr lang="en-US" sz="3000" b="1" cap="none" dirty="0">
                <a:solidFill>
                  <a:srgbClr val="C00000"/>
                </a:solidFill>
                <a:latin typeface="IBM Plex Serif SemiBold" panose="02060503050406000203" pitchFamily="18" charset="77"/>
              </a:rPr>
              <a:t>What other forms of stereotypes and discrimination exist?</a:t>
            </a:r>
          </a:p>
        </p:txBody>
      </p:sp>
    </p:spTree>
    <p:extLst>
      <p:ext uri="{BB962C8B-B14F-4D97-AF65-F5344CB8AC3E}">
        <p14:creationId xmlns:p14="http://schemas.microsoft.com/office/powerpoint/2010/main" val="104513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608C-C61F-4FB1-8C89-4F4A391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095" y="1265649"/>
            <a:ext cx="5343204" cy="61644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>
                <a:solidFill>
                  <a:srgbClr val="003764"/>
                </a:solidFill>
                <a:latin typeface="IBM Plex Serif SemiBold" panose="02060503050406000203"/>
              </a:rPr>
              <a:t>Let’s hear from a role model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8A84D-30D2-49F5-9E29-E48FB1FC4697}"/>
              </a:ext>
            </a:extLst>
          </p:cNvPr>
          <p:cNvSpPr/>
          <p:nvPr/>
        </p:nvSpPr>
        <p:spPr>
          <a:xfrm>
            <a:off x="7520683" y="857250"/>
            <a:ext cx="1623317" cy="5143500"/>
          </a:xfrm>
          <a:prstGeom prst="rect">
            <a:avLst/>
          </a:prstGeom>
          <a:solidFill>
            <a:srgbClr val="DA29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/>
              <a:t>Name: </a:t>
            </a:r>
          </a:p>
          <a:p>
            <a:pPr algn="ctr"/>
            <a:r>
              <a:rPr lang="en-GB" sz="1350" dirty="0"/>
              <a:t>Kim Reid  </a:t>
            </a:r>
          </a:p>
          <a:p>
            <a:pPr algn="ctr"/>
            <a:endParaRPr lang="en-GB" sz="1350" dirty="0"/>
          </a:p>
          <a:p>
            <a:pPr algn="ctr"/>
            <a:r>
              <a:rPr lang="en-GB" sz="1350" b="1" dirty="0"/>
              <a:t>Occupation: </a:t>
            </a:r>
            <a:r>
              <a:rPr lang="en-GB" sz="1350" dirty="0"/>
              <a:t>Software Engineer   </a:t>
            </a:r>
          </a:p>
          <a:p>
            <a:pPr algn="ctr"/>
            <a:endParaRPr lang="en-GB" sz="1350" dirty="0"/>
          </a:p>
          <a:p>
            <a:pPr algn="ctr"/>
            <a:r>
              <a:rPr lang="en-GB" sz="1350" b="1" dirty="0"/>
              <a:t>Employer: </a:t>
            </a:r>
          </a:p>
          <a:p>
            <a:pPr algn="ctr"/>
            <a:r>
              <a:rPr lang="en-GB" sz="1350" dirty="0" err="1"/>
              <a:t>Northropp</a:t>
            </a:r>
            <a:r>
              <a:rPr lang="en-GB" sz="1350" dirty="0"/>
              <a:t> </a:t>
            </a:r>
            <a:r>
              <a:rPr lang="en-GB" sz="1350" dirty="0" err="1"/>
              <a:t>Grunmann</a:t>
            </a:r>
            <a:r>
              <a:rPr lang="en-GB" sz="1350" dirty="0"/>
              <a:t>  </a:t>
            </a:r>
          </a:p>
          <a:p>
            <a:pPr algn="ctr"/>
            <a:endParaRPr lang="en-GB" sz="1350" dirty="0"/>
          </a:p>
          <a:p>
            <a:pPr algn="ctr"/>
            <a:r>
              <a:rPr lang="en-GB" sz="1350" b="1" dirty="0"/>
              <a:t>Location: </a:t>
            </a:r>
          </a:p>
          <a:p>
            <a:pPr algn="ctr"/>
            <a:r>
              <a:rPr lang="en-GB" sz="1350" dirty="0"/>
              <a:t>London</a:t>
            </a:r>
          </a:p>
        </p:txBody>
      </p:sp>
      <p:pic>
        <p:nvPicPr>
          <p:cNvPr id="5" name="Online Media 4" title="Kim - IT Software">
            <a:hlinkClick r:id="" action="ppaction://media"/>
            <a:extLst>
              <a:ext uri="{FF2B5EF4-FFF2-40B4-BE49-F238E27FC236}">
                <a16:creationId xmlns:a16="http://schemas.microsoft.com/office/drawing/2014/main" id="{1557489C-569F-4F08-8171-CFA21B89D3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9912" y="2182904"/>
            <a:ext cx="5257569" cy="29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1895" y="1694000"/>
            <a:ext cx="8121415" cy="208552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think you will face forms of discrimination in the future?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individuals do to prepare for and combat that discrimination?</a:t>
            </a:r>
          </a:p>
          <a:p>
            <a:pPr marL="0" indent="0">
              <a:spcAft>
                <a:spcPts val="2400"/>
              </a:spcAft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we all do to tackle discrimination and challenge stereotyping?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4BF5-9B92-C44E-BC08-5AB25B2665C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0919834-2776-9042-95D6-B9D133AE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5" y="681162"/>
            <a:ext cx="6183705" cy="244579"/>
          </a:xfrm>
        </p:spPr>
        <p:txBody>
          <a:bodyPr>
            <a:noAutofit/>
          </a:bodyPr>
          <a:lstStyle/>
          <a:p>
            <a:r>
              <a:rPr lang="en-US" sz="3200" b="1" cap="none" dirty="0">
                <a:solidFill>
                  <a:srgbClr val="003764"/>
                </a:solidFill>
                <a:latin typeface="IBM Plex Serif SemiBold" panose="02060503050406000203" pitchFamily="18" charset="77"/>
              </a:rPr>
              <a:t>Challenge the status quo</a:t>
            </a:r>
          </a:p>
        </p:txBody>
      </p:sp>
    </p:spTree>
    <p:extLst>
      <p:ext uri="{BB962C8B-B14F-4D97-AF65-F5344CB8AC3E}">
        <p14:creationId xmlns:p14="http://schemas.microsoft.com/office/powerpoint/2010/main" val="40126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D7BEED3-AAD7-4692-9547-AA85DB5D5CAA}"/>
              </a:ext>
            </a:extLst>
          </p:cNvPr>
          <p:cNvSpPr/>
          <p:nvPr/>
        </p:nvSpPr>
        <p:spPr>
          <a:xfrm>
            <a:off x="1623105" y="1323846"/>
            <a:ext cx="6125372" cy="1566530"/>
          </a:xfrm>
          <a:prstGeom prst="roundRect">
            <a:avLst>
              <a:gd name="adj" fmla="val 0"/>
            </a:avLst>
          </a:prstGeom>
          <a:solidFill>
            <a:srgbClr val="00376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</a:p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ctr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reflection sheet to show what it is you have learnt from the session today. </a:t>
            </a:r>
          </a:p>
        </p:txBody>
      </p:sp>
    </p:spTree>
    <p:extLst>
      <p:ext uri="{BB962C8B-B14F-4D97-AF65-F5344CB8AC3E}">
        <p14:creationId xmlns:p14="http://schemas.microsoft.com/office/powerpoint/2010/main" val="188751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329</Words>
  <Application>Microsoft Office PowerPoint</Application>
  <PresentationFormat>On-screen Show (4:3)</PresentationFormat>
  <Paragraphs>57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Are you free to choose your future career?</vt:lpstr>
      <vt:lpstr>Can you match the gender split to the career?</vt:lpstr>
      <vt:lpstr>What other forms of stereotypes and discrimination exist?</vt:lpstr>
      <vt:lpstr> Let’s hear from a role model </vt:lpstr>
      <vt:lpstr>Challenge the status quo</vt:lpstr>
      <vt:lpstr>PowerPoint Presentation</vt:lpstr>
    </vt:vector>
  </TitlesOfParts>
  <Company>Penrose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Penrose</dc:creator>
  <cp:lastModifiedBy>Suzanne Chilvers</cp:lastModifiedBy>
  <cp:revision>67</cp:revision>
  <dcterms:created xsi:type="dcterms:W3CDTF">2019-09-09T20:28:32Z</dcterms:created>
  <dcterms:modified xsi:type="dcterms:W3CDTF">2022-09-21T13:44:38Z</dcterms:modified>
</cp:coreProperties>
</file>