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76" r:id="rId2"/>
    <p:sldId id="266" r:id="rId3"/>
    <p:sldId id="261" r:id="rId4"/>
    <p:sldId id="258" r:id="rId5"/>
    <p:sldId id="265" r:id="rId6"/>
    <p:sldId id="267" r:id="rId7"/>
    <p:sldId id="268" r:id="rId8"/>
    <p:sldId id="269" r:id="rId9"/>
    <p:sldId id="270" r:id="rId10"/>
    <p:sldId id="274" r:id="rId11"/>
    <p:sldId id="275" r:id="rId12"/>
    <p:sldId id="263" r:id="rId13"/>
    <p:sldId id="264" r:id="rId14"/>
  </p:sldIdLst>
  <p:sldSz cx="9144000" cy="6858000" type="screen4x3"/>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ting, Vicky (WorldSkills UK)" initials="PV(U" lastIdx="1" clrIdx="0">
    <p:extLst>
      <p:ext uri="{19B8F6BF-5375-455C-9EA6-DF929625EA0E}">
        <p15:presenceInfo xmlns:p15="http://schemas.microsoft.com/office/powerpoint/2012/main" userId="S::VParting@worldskillsuk.org::145b6069-8810-47b5-b596-757b6bf82c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3764"/>
    <a:srgbClr val="0B4A8D"/>
    <a:srgbClr val="0097D6"/>
    <a:srgbClr val="A9669C"/>
    <a:srgbClr val="ABCC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5395C0-0804-437F-A1C6-EC6961FB9D97}" v="15" dt="2022-03-30T15:38:44.7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32"/>
    <p:restoredTop sz="60181"/>
  </p:normalViewPr>
  <p:slideViewPr>
    <p:cSldViewPr snapToGrid="0" snapToObjects="1">
      <p:cViewPr varScale="1">
        <p:scale>
          <a:sx n="85" d="100"/>
          <a:sy n="85" d="100"/>
        </p:scale>
        <p:origin x="1080"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zanne Chilvers" userId="611e602df2f6a62c" providerId="LiveId" clId="{8A5395C0-0804-437F-A1C6-EC6961FB9D97}"/>
    <pc:docChg chg="addSld delSld modSld">
      <pc:chgData name="Suzanne Chilvers" userId="611e602df2f6a62c" providerId="LiveId" clId="{8A5395C0-0804-437F-A1C6-EC6961FB9D97}" dt="2022-03-30T15:38:54.650" v="30" actId="255"/>
      <pc:docMkLst>
        <pc:docMk/>
      </pc:docMkLst>
      <pc:sldChg chg="delSp modSp add del mod">
        <pc:chgData name="Suzanne Chilvers" userId="611e602df2f6a62c" providerId="LiveId" clId="{8A5395C0-0804-437F-A1C6-EC6961FB9D97}" dt="2022-03-30T14:22:54.378" v="17" actId="2696"/>
        <pc:sldMkLst>
          <pc:docMk/>
          <pc:sldMk cId="0" sldId="259"/>
        </pc:sldMkLst>
        <pc:spChg chg="mod">
          <ac:chgData name="Suzanne Chilvers" userId="611e602df2f6a62c" providerId="LiveId" clId="{8A5395C0-0804-437F-A1C6-EC6961FB9D97}" dt="2022-03-30T14:20:35.785" v="6" actId="1076"/>
          <ac:spMkLst>
            <pc:docMk/>
            <pc:sldMk cId="0" sldId="259"/>
            <ac:spMk id="2" creationId="{35B45340-8F78-40F0-934E-9D5AFE07482F}"/>
          </ac:spMkLst>
        </pc:spChg>
        <pc:spChg chg="mod">
          <ac:chgData name="Suzanne Chilvers" userId="611e602df2f6a62c" providerId="LiveId" clId="{8A5395C0-0804-437F-A1C6-EC6961FB9D97}" dt="2022-03-30T14:21:53.219" v="14" actId="255"/>
          <ac:spMkLst>
            <pc:docMk/>
            <pc:sldMk cId="0" sldId="259"/>
            <ac:spMk id="8" creationId="{85D44D18-8CA6-4B5A-AC11-5384DA5964E4}"/>
          </ac:spMkLst>
        </pc:spChg>
        <pc:spChg chg="mod">
          <ac:chgData name="Suzanne Chilvers" userId="611e602df2f6a62c" providerId="LiveId" clId="{8A5395C0-0804-437F-A1C6-EC6961FB9D97}" dt="2022-03-30T14:22:46.571" v="16" actId="1076"/>
          <ac:spMkLst>
            <pc:docMk/>
            <pc:sldMk cId="0" sldId="259"/>
            <ac:spMk id="9" creationId="{6C911976-C843-40A6-8E8F-F5AFD25ED869}"/>
          </ac:spMkLst>
        </pc:spChg>
        <pc:spChg chg="mod">
          <ac:chgData name="Suzanne Chilvers" userId="611e602df2f6a62c" providerId="LiveId" clId="{8A5395C0-0804-437F-A1C6-EC6961FB9D97}" dt="2022-03-30T14:20:30.116" v="5" actId="1076"/>
          <ac:spMkLst>
            <pc:docMk/>
            <pc:sldMk cId="0" sldId="259"/>
            <ac:spMk id="13315" creationId="{6A92FFB1-6A6C-461C-9EDF-7E420196F22E}"/>
          </ac:spMkLst>
        </pc:spChg>
        <pc:picChg chg="del">
          <ac:chgData name="Suzanne Chilvers" userId="611e602df2f6a62c" providerId="LiveId" clId="{8A5395C0-0804-437F-A1C6-EC6961FB9D97}" dt="2022-03-30T14:20:24.504" v="4" actId="478"/>
          <ac:picMkLst>
            <pc:docMk/>
            <pc:sldMk cId="0" sldId="259"/>
            <ac:picMk id="13314" creationId="{144AA59F-B104-4203-90BF-B1D79FD88EEE}"/>
          </ac:picMkLst>
        </pc:picChg>
      </pc:sldChg>
      <pc:sldChg chg="modSp mod">
        <pc:chgData name="Suzanne Chilvers" userId="611e602df2f6a62c" providerId="LiveId" clId="{8A5395C0-0804-437F-A1C6-EC6961FB9D97}" dt="2022-03-30T14:23:23.202" v="26" actId="20577"/>
        <pc:sldMkLst>
          <pc:docMk/>
          <pc:sldMk cId="1597742316" sldId="261"/>
        </pc:sldMkLst>
        <pc:spChg chg="mod">
          <ac:chgData name="Suzanne Chilvers" userId="611e602df2f6a62c" providerId="LiveId" clId="{8A5395C0-0804-437F-A1C6-EC6961FB9D97}" dt="2022-03-30T14:23:23.202" v="26" actId="20577"/>
          <ac:spMkLst>
            <pc:docMk/>
            <pc:sldMk cId="1597742316" sldId="261"/>
            <ac:spMk id="3" creationId="{00000000-0000-0000-0000-000000000000}"/>
          </ac:spMkLst>
        </pc:spChg>
      </pc:sldChg>
      <pc:sldChg chg="delSp modSp add mod">
        <pc:chgData name="Suzanne Chilvers" userId="611e602df2f6a62c" providerId="LiveId" clId="{8A5395C0-0804-437F-A1C6-EC6961FB9D97}" dt="2022-03-30T15:38:54.650" v="30" actId="255"/>
        <pc:sldMkLst>
          <pc:docMk/>
          <pc:sldMk cId="0" sldId="266"/>
        </pc:sldMkLst>
        <pc:spChg chg="mod">
          <ac:chgData name="Suzanne Chilvers" userId="611e602df2f6a62c" providerId="LiveId" clId="{8A5395C0-0804-437F-A1C6-EC6961FB9D97}" dt="2022-03-30T15:38:54.650" v="30" actId="255"/>
          <ac:spMkLst>
            <pc:docMk/>
            <pc:sldMk cId="0" sldId="266"/>
            <ac:spMk id="11268" creationId="{A3F49EC5-E919-43CC-BD55-5220D5745451}"/>
          </ac:spMkLst>
        </pc:spChg>
        <pc:picChg chg="del">
          <ac:chgData name="Suzanne Chilvers" userId="611e602df2f6a62c" providerId="LiveId" clId="{8A5395C0-0804-437F-A1C6-EC6961FB9D97}" dt="2022-03-30T15:38:35.216" v="27" actId="478"/>
          <ac:picMkLst>
            <pc:docMk/>
            <pc:sldMk cId="0" sldId="266"/>
            <ac:picMk id="22" creationId="{D4678B47-E8FA-4AAA-BA4F-4DDD87DF68A0}"/>
          </ac:picMkLst>
        </pc:picChg>
      </pc:sldChg>
    </pc:docChg>
  </pc:docChgLst>
  <pc:docChgLst>
    <pc:chgData name="Suzanne Chilvers" userId="611e602df2f6a62c" providerId="LiveId" clId="{C8E62166-234D-430D-86DF-900257143F53}"/>
    <pc:docChg chg="modSld sldOrd">
      <pc:chgData name="Suzanne Chilvers" userId="611e602df2f6a62c" providerId="LiveId" clId="{C8E62166-234D-430D-86DF-900257143F53}" dt="2022-03-13T21:37:03.043" v="1"/>
      <pc:docMkLst>
        <pc:docMk/>
      </pc:docMkLst>
      <pc:sldChg chg="ord">
        <pc:chgData name="Suzanne Chilvers" userId="611e602df2f6a62c" providerId="LiveId" clId="{C8E62166-234D-430D-86DF-900257143F53}" dt="2022-03-13T21:37:03.043" v="1"/>
        <pc:sldMkLst>
          <pc:docMk/>
          <pc:sldMk cId="0" sldId="25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41EB0532-B0B9-534D-A7C6-14FBD04EDA28}" type="datetimeFigureOut">
              <a:rPr lang="en-US" smtClean="0"/>
              <a:pPr/>
              <a:t>3/30/2022</a:t>
            </a:fld>
            <a:endParaRPr lang="en-US"/>
          </a:p>
        </p:txBody>
      </p:sp>
      <p:sp>
        <p:nvSpPr>
          <p:cNvPr id="4" name="Footer Placeholder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F1E341EE-4739-604A-879B-796E66DF5FE5}" type="slidenum">
              <a:rPr lang="en-US" smtClean="0"/>
              <a:pPr/>
              <a:t>‹#›</a:t>
            </a:fld>
            <a:endParaRPr lang="en-US"/>
          </a:p>
        </p:txBody>
      </p:sp>
    </p:spTree>
    <p:extLst>
      <p:ext uri="{BB962C8B-B14F-4D97-AF65-F5344CB8AC3E}">
        <p14:creationId xmlns:p14="http://schemas.microsoft.com/office/powerpoint/2010/main" val="237816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3FEAD7F5-6B50-E549-853F-204AE812B82F}" type="datetimeFigureOut">
              <a:rPr lang="en-US" smtClean="0"/>
              <a:pPr/>
              <a:t>3/30/2022</a:t>
            </a:fld>
            <a:endParaRPr lang="en-US"/>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B57FF07C-9D73-E842-B064-4F8E076CF806}" type="slidenum">
              <a:rPr lang="en-US" smtClean="0"/>
              <a:pPr/>
              <a:t>‹#›</a:t>
            </a:fld>
            <a:endParaRPr lang="en-US"/>
          </a:p>
        </p:txBody>
      </p:sp>
    </p:spTree>
    <p:extLst>
      <p:ext uri="{BB962C8B-B14F-4D97-AF65-F5344CB8AC3E}">
        <p14:creationId xmlns:p14="http://schemas.microsoft.com/office/powerpoint/2010/main" val="66724563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587879B-3F4B-4B34-A5D0-77C1EEA17B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2F23E88B-4139-4344-9A4D-D7395F4F4A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Standard slide and pic</a:t>
            </a:r>
          </a:p>
        </p:txBody>
      </p:sp>
      <p:sp>
        <p:nvSpPr>
          <p:cNvPr id="12292" name="Slide Number Placeholder 3">
            <a:extLst>
              <a:ext uri="{FF2B5EF4-FFF2-40B4-BE49-F238E27FC236}">
                <a16:creationId xmlns:a16="http://schemas.microsoft.com/office/drawing/2014/main" id="{82986901-3EC7-46F2-AECE-13DAC2A45E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40048EA-ADE9-418F-9C4B-E8209175E12E}" type="slidenum">
              <a:rPr lang="en-GB" altLang="en-US"/>
              <a:pPr fontAlgn="base">
                <a:spcBef>
                  <a:spcPct val="0"/>
                </a:spcBef>
                <a:spcAft>
                  <a:spcPct val="0"/>
                </a:spcAft>
              </a:pPr>
              <a:t>2</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FF07C-9D73-E842-B064-4F8E076CF806}" type="slidenum">
              <a:rPr lang="en-US" smtClean="0"/>
              <a:pPr/>
              <a:t>3</a:t>
            </a:fld>
            <a:endParaRPr lang="en-US"/>
          </a:p>
        </p:txBody>
      </p:sp>
    </p:spTree>
    <p:extLst>
      <p:ext uri="{BB962C8B-B14F-4D97-AF65-F5344CB8AC3E}">
        <p14:creationId xmlns:p14="http://schemas.microsoft.com/office/powerpoint/2010/main" val="1623829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FF07C-9D73-E842-B064-4F8E076CF806}" type="slidenum">
              <a:rPr lang="en-US" smtClean="0"/>
              <a:pPr/>
              <a:t>8</a:t>
            </a:fld>
            <a:endParaRPr lang="en-US"/>
          </a:p>
        </p:txBody>
      </p:sp>
    </p:spTree>
    <p:extLst>
      <p:ext uri="{BB962C8B-B14F-4D97-AF65-F5344CB8AC3E}">
        <p14:creationId xmlns:p14="http://schemas.microsoft.com/office/powerpoint/2010/main" val="1001212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FF07C-9D73-E842-B064-4F8E076CF806}" type="slidenum">
              <a:rPr lang="en-US" smtClean="0"/>
              <a:pPr/>
              <a:t>11</a:t>
            </a:fld>
            <a:endParaRPr lang="en-US"/>
          </a:p>
        </p:txBody>
      </p:sp>
    </p:spTree>
    <p:extLst>
      <p:ext uri="{BB962C8B-B14F-4D97-AF65-F5344CB8AC3E}">
        <p14:creationId xmlns:p14="http://schemas.microsoft.com/office/powerpoint/2010/main" val="1161411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000" y="1540675"/>
            <a:ext cx="8136000" cy="4633000"/>
          </a:xfrm>
          <a:prstGeom prst="rect">
            <a:avLst/>
          </a:prstGeom>
        </p:spPr>
      </p:pic>
      <p:sp>
        <p:nvSpPr>
          <p:cNvPr id="2" name="Title 1"/>
          <p:cNvSpPr>
            <a:spLocks noGrp="1"/>
          </p:cNvSpPr>
          <p:nvPr>
            <p:ph type="title"/>
          </p:nvPr>
        </p:nvSpPr>
        <p:spPr>
          <a:xfrm>
            <a:off x="504000" y="619200"/>
            <a:ext cx="6840000" cy="244800"/>
          </a:xfrm>
        </p:spPr>
        <p:txBody>
          <a:bodyPr>
            <a:noAutofit/>
          </a:bodyPr>
          <a:lstStyle>
            <a:lvl1pPr>
              <a:defRPr sz="2400" baseline="0"/>
            </a:lvl1pPr>
          </a:lstStyle>
          <a:p>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21895" y="1260001"/>
            <a:ext cx="8121415" cy="4504696"/>
          </a:xfrm>
          <a:prstGeom prst="rect">
            <a:avLst/>
          </a:prstGeom>
        </p:spPr>
        <p:txBody>
          <a:bodyPr vert="horz" lIns="0" tIns="0" rIns="0" bIns="0">
            <a:normAutofit/>
          </a:bodyPr>
          <a:lstStyle>
            <a:lvl1pPr indent="-216000">
              <a:lnSpc>
                <a:spcPct val="100000"/>
              </a:lnSpc>
              <a:spcBef>
                <a:spcPts val="0"/>
              </a:spcBef>
              <a:spcAft>
                <a:spcPts val="600"/>
              </a:spcAft>
              <a:defRPr sz="1800" b="0" i="0" spc="0" baseline="0">
                <a:latin typeface="Frutiger 45 Light" charset="0"/>
                <a:cs typeface="Humanst521 Lt BT"/>
              </a:defRPr>
            </a:lvl1pPr>
            <a:lvl2pPr indent="-216000">
              <a:lnSpc>
                <a:spcPct val="100000"/>
              </a:lnSpc>
              <a:spcBef>
                <a:spcPts val="0"/>
              </a:spcBef>
              <a:spcAft>
                <a:spcPts val="600"/>
              </a:spcAft>
              <a:defRPr sz="1800" b="0" i="0" baseline="0">
                <a:latin typeface="Frutiger 45 Light" charset="0"/>
                <a:cs typeface="Humanst521 Lt BT"/>
              </a:defRPr>
            </a:lvl2pPr>
            <a:lvl3pPr>
              <a:defRPr b="0" i="0">
                <a:latin typeface="Humanist 521 Light"/>
                <a:cs typeface="Humanst521 Lt BT"/>
              </a:defRPr>
            </a:lvl3pPr>
            <a:lvl4pPr>
              <a:defRPr b="0" i="0">
                <a:latin typeface="Humanist 521 Light"/>
                <a:cs typeface="Humanst521 Lt BT"/>
              </a:defRPr>
            </a:lvl4pPr>
            <a:lvl5pPr>
              <a:defRPr b="0" i="0">
                <a:latin typeface="Humanist 521 Light"/>
                <a:cs typeface="Humanst521 Lt BT"/>
              </a:defRPr>
            </a:lvl5pPr>
          </a:lstStyle>
          <a:p>
            <a:pPr lvl="0"/>
            <a:r>
              <a:rPr lang="en-GB" dirty="0"/>
              <a:t>Click to edit Master text styles</a:t>
            </a:r>
          </a:p>
          <a:p>
            <a:pPr lvl="1"/>
            <a:r>
              <a:rPr lang="en-GB" dirty="0"/>
              <a:t>Second level</a:t>
            </a:r>
          </a:p>
        </p:txBody>
      </p:sp>
      <p:sp>
        <p:nvSpPr>
          <p:cNvPr id="2" name="Title 1"/>
          <p:cNvSpPr>
            <a:spLocks noGrp="1"/>
          </p:cNvSpPr>
          <p:nvPr>
            <p:ph type="title" hasCustomPrompt="1"/>
          </p:nvPr>
        </p:nvSpPr>
        <p:spPr>
          <a:xfrm>
            <a:off x="503999" y="619200"/>
            <a:ext cx="6840000" cy="244800"/>
          </a:xfrm>
        </p:spPr>
        <p:txBody>
          <a:bodyPr/>
          <a:lstStyle/>
          <a:p>
            <a:r>
              <a:rPr lang="en-GB" dirty="0"/>
              <a:t>INTRODUCTION</a:t>
            </a:r>
            <a:endParaRPr lang="en-US" dirty="0"/>
          </a:p>
        </p:txBody>
      </p:sp>
      <p:sp>
        <p:nvSpPr>
          <p:cNvPr id="8" name="Slide Number Placeholder 5"/>
          <p:cNvSpPr>
            <a:spLocks noGrp="1"/>
          </p:cNvSpPr>
          <p:nvPr>
            <p:ph type="sldNum" sz="quarter" idx="12"/>
          </p:nvPr>
        </p:nvSpPr>
        <p:spPr>
          <a:xfrm>
            <a:off x="8102008" y="6295348"/>
            <a:ext cx="541301" cy="365125"/>
          </a:xfrm>
          <a:prstGeom prst="rect">
            <a:avLst/>
          </a:prstGeom>
        </p:spPr>
        <p:txBody>
          <a:bodyPr lIns="0" tIns="0" rIns="0" bIns="0"/>
          <a:lstStyle>
            <a:lvl1pPr algn="r">
              <a:defRPr sz="1600" b="1" i="0" baseline="0">
                <a:solidFill>
                  <a:srgbClr val="003764"/>
                </a:solidFill>
                <a:latin typeface="IBM Plex Serif SemiBold" panose="02060503050406000203" pitchFamily="18" charset="77"/>
                <a:cs typeface="IBM Plex Serif SemiBold" panose="02060503050406000203" pitchFamily="18" charset="77"/>
              </a:defRPr>
            </a:lvl1pPr>
          </a:lstStyle>
          <a:p>
            <a:fld id="{26774BF5-9B92-C44E-BC08-5AB25B2665C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Activity">
    <p:spTree>
      <p:nvGrpSpPr>
        <p:cNvPr id="1" name=""/>
        <p:cNvGrpSpPr/>
        <p:nvPr/>
      </p:nvGrpSpPr>
      <p:grpSpPr>
        <a:xfrm>
          <a:off x="0" y="0"/>
          <a:ext cx="0" cy="0"/>
          <a:chOff x="0" y="0"/>
          <a:chExt cx="0" cy="0"/>
        </a:xfrm>
      </p:grpSpPr>
      <p:sp>
        <p:nvSpPr>
          <p:cNvPr id="3" name="Rounded Rectangle 2"/>
          <p:cNvSpPr/>
          <p:nvPr userDrawn="1"/>
        </p:nvSpPr>
        <p:spPr>
          <a:xfrm>
            <a:off x="1403498" y="1538184"/>
            <a:ext cx="6337004" cy="3671776"/>
          </a:xfrm>
          <a:prstGeom prst="roundRect">
            <a:avLst>
              <a:gd name="adj" fmla="val 0"/>
            </a:avLst>
          </a:prstGeom>
          <a:solidFill>
            <a:srgbClr val="00376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noProof="0" dirty="0"/>
          </a:p>
        </p:txBody>
      </p:sp>
      <p:sp>
        <p:nvSpPr>
          <p:cNvPr id="6" name="Slide Number Placeholder 5"/>
          <p:cNvSpPr>
            <a:spLocks noGrp="1"/>
          </p:cNvSpPr>
          <p:nvPr>
            <p:ph type="sldNum" sz="quarter" idx="12"/>
          </p:nvPr>
        </p:nvSpPr>
        <p:spPr>
          <a:xfrm>
            <a:off x="8102008" y="6295348"/>
            <a:ext cx="541301" cy="365125"/>
          </a:xfrm>
          <a:prstGeom prst="rect">
            <a:avLst/>
          </a:prstGeom>
        </p:spPr>
        <p:txBody>
          <a:bodyPr lIns="0" tIns="0" rIns="0" bIns="0"/>
          <a:lstStyle>
            <a:lvl1pPr algn="r">
              <a:defRPr sz="1600" b="1" i="0" baseline="0">
                <a:solidFill>
                  <a:srgbClr val="003764"/>
                </a:solidFill>
                <a:latin typeface="IBM Plex Serif SemiBold" panose="02060503050406000203" pitchFamily="18" charset="77"/>
                <a:cs typeface="IBM Plex Serif SemiBold" panose="02060503050406000203" pitchFamily="18" charset="77"/>
              </a:defRPr>
            </a:lvl1pPr>
          </a:lstStyle>
          <a:p>
            <a:fld id="{26774BF5-9B92-C44E-BC08-5AB25B2665C8}" type="slidenum">
              <a:rPr lang="en-US" smtClean="0"/>
              <a:pPr/>
              <a:t>‹#›</a:t>
            </a:fld>
            <a:endParaRPr lang="en-US" dirty="0"/>
          </a:p>
        </p:txBody>
      </p:sp>
      <p:sp>
        <p:nvSpPr>
          <p:cNvPr id="9" name="Content Placeholder 8"/>
          <p:cNvSpPr>
            <a:spLocks noGrp="1"/>
          </p:cNvSpPr>
          <p:nvPr>
            <p:ph sz="quarter" idx="13"/>
          </p:nvPr>
        </p:nvSpPr>
        <p:spPr>
          <a:xfrm>
            <a:off x="1800001" y="1956397"/>
            <a:ext cx="5543998" cy="2814084"/>
          </a:xfrm>
          <a:prstGeom prst="rect">
            <a:avLst/>
          </a:prstGeom>
        </p:spPr>
        <p:txBody>
          <a:bodyPr vert="horz" lIns="0" tIns="0" rIns="0" bIns="0">
            <a:normAutofit/>
          </a:bodyPr>
          <a:lstStyle>
            <a:lvl1pPr marL="285750" indent="-285750">
              <a:lnSpc>
                <a:spcPct val="100000"/>
              </a:lnSpc>
              <a:spcBef>
                <a:spcPts val="0"/>
              </a:spcBef>
              <a:spcAft>
                <a:spcPts val="1200"/>
              </a:spcAft>
              <a:buFont typeface="Arial" charset="0"/>
              <a:buChar char="•"/>
              <a:defRPr sz="2100" b="0" i="0" spc="0" baseline="0">
                <a:solidFill>
                  <a:schemeClr val="bg1"/>
                </a:solidFill>
                <a:latin typeface="Frutiger 65 Bold" charset="0"/>
                <a:cs typeface="Humanst521 Lt BT"/>
              </a:defRPr>
            </a:lvl1pPr>
            <a:lvl2pPr marL="270900" indent="-270900">
              <a:lnSpc>
                <a:spcPct val="100000"/>
              </a:lnSpc>
              <a:spcBef>
                <a:spcPts val="0"/>
              </a:spcBef>
              <a:spcAft>
                <a:spcPts val="0"/>
              </a:spcAft>
              <a:buClr>
                <a:schemeClr val="bg1"/>
              </a:buClr>
              <a:buFont typeface="+mj-lt"/>
              <a:buAutoNum type="arabicPeriod"/>
              <a:defRPr sz="1800" b="0" i="0" baseline="0">
                <a:solidFill>
                  <a:schemeClr val="bg1"/>
                </a:solidFill>
                <a:latin typeface="Frutiger 45 Light" charset="0"/>
                <a:cs typeface="Humanst521 Lt BT"/>
              </a:defRPr>
            </a:lvl2pPr>
            <a:lvl3pPr>
              <a:defRPr b="0" i="0">
                <a:latin typeface="Humanist 521 Light"/>
                <a:cs typeface="Humanst521 Lt BT"/>
              </a:defRPr>
            </a:lvl3pPr>
            <a:lvl4pPr>
              <a:defRPr b="0" i="0">
                <a:latin typeface="Humanist 521 Light"/>
                <a:cs typeface="Humanst521 Lt BT"/>
              </a:defRPr>
            </a:lvl4pPr>
            <a:lvl5pPr>
              <a:defRPr b="0" i="0">
                <a:latin typeface="Humanist 521 Light"/>
                <a:cs typeface="Humanst521 Lt BT"/>
              </a:defRPr>
            </a:lvl5pPr>
          </a:lstStyle>
          <a:p>
            <a:pPr lvl="0"/>
            <a:r>
              <a:rPr lang="en-GB" dirty="0"/>
              <a:t>Click to edit Master text styles</a:t>
            </a:r>
          </a:p>
          <a:p>
            <a:pPr lvl="1"/>
            <a:r>
              <a:rPr lang="en-GB" dirty="0"/>
              <a:t>Second level</a:t>
            </a:r>
          </a:p>
        </p:txBody>
      </p:sp>
      <p:sp>
        <p:nvSpPr>
          <p:cNvPr id="7" name="Title 1"/>
          <p:cNvSpPr>
            <a:spLocks noGrp="1"/>
          </p:cNvSpPr>
          <p:nvPr>
            <p:ph type="title" hasCustomPrompt="1"/>
          </p:nvPr>
        </p:nvSpPr>
        <p:spPr>
          <a:xfrm>
            <a:off x="503999" y="619200"/>
            <a:ext cx="6840000" cy="244800"/>
          </a:xfrm>
        </p:spPr>
        <p:txBody>
          <a:bodyPr/>
          <a:lstStyle/>
          <a:p>
            <a:r>
              <a:rPr lang="en-GB" dirty="0"/>
              <a:t>INTRODUCTION</a:t>
            </a:r>
            <a:endParaRPr lang="en-US" dirty="0"/>
          </a:p>
        </p:txBody>
      </p:sp>
    </p:spTree>
    <p:extLst>
      <p:ext uri="{BB962C8B-B14F-4D97-AF65-F5344CB8AC3E}">
        <p14:creationId xmlns:p14="http://schemas.microsoft.com/office/powerpoint/2010/main" val="85160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03999" y="619200"/>
            <a:ext cx="6840000" cy="244800"/>
          </a:xfrm>
        </p:spPr>
        <p:txBody>
          <a:bodyPr/>
          <a:lstStyle/>
          <a:p>
            <a:r>
              <a:rPr lang="en-GB" dirty="0"/>
              <a:t>INTRODUCTION</a:t>
            </a:r>
            <a:endParaRPr lang="en-US" dirty="0"/>
          </a:p>
        </p:txBody>
      </p:sp>
      <p:sp>
        <p:nvSpPr>
          <p:cNvPr id="9" name="Slide Number Placeholder 5"/>
          <p:cNvSpPr>
            <a:spLocks noGrp="1"/>
          </p:cNvSpPr>
          <p:nvPr>
            <p:ph type="sldNum" sz="quarter" idx="12"/>
          </p:nvPr>
        </p:nvSpPr>
        <p:spPr>
          <a:xfrm>
            <a:off x="8102008" y="6295348"/>
            <a:ext cx="541301" cy="365125"/>
          </a:xfrm>
          <a:prstGeom prst="rect">
            <a:avLst/>
          </a:prstGeom>
        </p:spPr>
        <p:txBody>
          <a:bodyPr lIns="0" tIns="0" rIns="0" bIns="0"/>
          <a:lstStyle>
            <a:lvl1pPr algn="r">
              <a:defRPr sz="1600" b="1" i="0" baseline="0">
                <a:solidFill>
                  <a:srgbClr val="003764"/>
                </a:solidFill>
                <a:latin typeface="IBM Plex Serif SemiBold" panose="02060503050406000203" pitchFamily="18" charset="77"/>
                <a:cs typeface="IBM Plex Serif SemiBold" panose="02060503050406000203" pitchFamily="18" charset="77"/>
              </a:defRPr>
            </a:lvl1pPr>
          </a:lstStyle>
          <a:p>
            <a:fld id="{26774BF5-9B92-C44E-BC08-5AB25B2665C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5" name="TextBox 4"/>
          <p:cNvSpPr txBox="1"/>
          <p:nvPr userDrawn="1"/>
        </p:nvSpPr>
        <p:spPr>
          <a:xfrm>
            <a:off x="0" y="3166172"/>
            <a:ext cx="9143999" cy="923330"/>
          </a:xfrm>
          <a:prstGeom prst="rect">
            <a:avLst/>
          </a:prstGeom>
          <a:noFill/>
        </p:spPr>
        <p:txBody>
          <a:bodyPr wrap="square" rtlCol="0">
            <a:spAutoFit/>
          </a:bodyPr>
          <a:lstStyle/>
          <a:p>
            <a:pPr algn="ctr"/>
            <a:r>
              <a:rPr lang="en-GB" sz="5400" b="1" i="0" cap="all" baseline="0" dirty="0">
                <a:solidFill>
                  <a:srgbClr val="003764"/>
                </a:solidFill>
                <a:latin typeface="IBM Plex Serif SemiBold" panose="02060503050406000203" pitchFamily="18" charset="77"/>
              </a:rPr>
              <a:t>THANK YOU</a:t>
            </a:r>
          </a:p>
        </p:txBody>
      </p:sp>
    </p:spTree>
    <p:extLst>
      <p:ext uri="{BB962C8B-B14F-4D97-AF65-F5344CB8AC3E}">
        <p14:creationId xmlns:p14="http://schemas.microsoft.com/office/powerpoint/2010/main" val="19024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FBE405-7358-48C1-843B-CB2C8F7D1845}"/>
              </a:ext>
            </a:extLst>
          </p:cNvPr>
          <p:cNvSpPr>
            <a:spLocks noGrp="1"/>
          </p:cNvSpPr>
          <p:nvPr>
            <p:ph type="dt" sz="half" idx="10"/>
          </p:nvPr>
        </p:nvSpPr>
        <p:spPr/>
        <p:txBody>
          <a:bodyPr/>
          <a:lstStyle>
            <a:lvl1pPr>
              <a:defRPr/>
            </a:lvl1pPr>
          </a:lstStyle>
          <a:p>
            <a:pPr>
              <a:defRPr/>
            </a:pPr>
            <a:fld id="{E9AB35C6-E954-40D4-A458-42A9DFFC98E7}" type="datetimeFigureOut">
              <a:rPr lang="en-GB"/>
              <a:pPr>
                <a:defRPr/>
              </a:pPr>
              <a:t>30/03/2022</a:t>
            </a:fld>
            <a:endParaRPr lang="en-GB"/>
          </a:p>
        </p:txBody>
      </p:sp>
      <p:sp>
        <p:nvSpPr>
          <p:cNvPr id="5" name="Footer Placeholder 4">
            <a:extLst>
              <a:ext uri="{FF2B5EF4-FFF2-40B4-BE49-F238E27FC236}">
                <a16:creationId xmlns:a16="http://schemas.microsoft.com/office/drawing/2014/main" id="{668DD316-052F-4E76-B305-398A3EF98D9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1E5C36D-8DB4-4C16-A2D2-92A43BEB9115}"/>
              </a:ext>
            </a:extLst>
          </p:cNvPr>
          <p:cNvSpPr>
            <a:spLocks noGrp="1"/>
          </p:cNvSpPr>
          <p:nvPr>
            <p:ph type="sldNum" sz="quarter" idx="12"/>
          </p:nvPr>
        </p:nvSpPr>
        <p:spPr/>
        <p:txBody>
          <a:bodyPr/>
          <a:lstStyle>
            <a:lvl1pPr>
              <a:defRPr/>
            </a:lvl1pPr>
          </a:lstStyle>
          <a:p>
            <a:pPr>
              <a:defRPr/>
            </a:pPr>
            <a:fld id="{8E1C4753-CEA7-4662-9537-BAAB887C3612}" type="slidenum">
              <a:rPr lang="en-GB"/>
              <a:pPr>
                <a:defRPr/>
              </a:pPr>
              <a:t>‹#›</a:t>
            </a:fld>
            <a:endParaRPr lang="en-GB"/>
          </a:p>
        </p:txBody>
      </p:sp>
    </p:spTree>
    <p:extLst>
      <p:ext uri="{BB962C8B-B14F-4D97-AF65-F5344CB8AC3E}">
        <p14:creationId xmlns:p14="http://schemas.microsoft.com/office/powerpoint/2010/main" val="1635749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884" y="418216"/>
            <a:ext cx="6798365" cy="446566"/>
          </a:xfrm>
          <a:prstGeom prst="rect">
            <a:avLst/>
          </a:prstGeom>
        </p:spPr>
        <p:txBody>
          <a:bodyPr vert="horz" lIns="0" tIns="0" rIns="0" bIns="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508884" y="1260000"/>
            <a:ext cx="8134428" cy="4862504"/>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229B437F-4B20-144C-A005-9B6A62E03893}"/>
              </a:ext>
            </a:extLst>
          </p:cNvPr>
          <p:cNvPicPr>
            <a:picLocks noChangeAspect="1"/>
          </p:cNvPicPr>
          <p:nvPr userDrawn="1"/>
        </p:nvPicPr>
        <p:blipFill>
          <a:blip r:embed="rId8"/>
          <a:stretch>
            <a:fillRect/>
          </a:stretch>
        </p:blipFill>
        <p:spPr>
          <a:xfrm>
            <a:off x="7418456" y="144962"/>
            <a:ext cx="1337918" cy="91742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5" r:id="rId4"/>
    <p:sldLayoutId id="2147483661" r:id="rId5"/>
    <p:sldLayoutId id="2147483662" r:id="rId6"/>
  </p:sldLayoutIdLst>
  <p:hf hdr="0" ftr="0" dt="0"/>
  <p:txStyles>
    <p:titleStyle>
      <a:lvl1pPr algn="l" defTabSz="457200" rtl="0" eaLnBrk="1" latinLnBrk="0" hangingPunct="1">
        <a:spcBef>
          <a:spcPct val="0"/>
        </a:spcBef>
        <a:buNone/>
        <a:defRPr sz="2100" kern="1200" cap="all" baseline="0">
          <a:solidFill>
            <a:schemeClr val="bg1"/>
          </a:solidFill>
          <a:latin typeface="Prometo W04 Black Italic" charset="0"/>
          <a:ea typeface="+mj-ea"/>
          <a:cs typeface="+mj-cs"/>
        </a:defRPr>
      </a:lvl1pPr>
    </p:titleStyle>
    <p:bodyStyle>
      <a:lvl1pPr marL="216000" indent="-216000" algn="l" defTabSz="457200" rtl="0" eaLnBrk="1" latinLnBrk="0" hangingPunct="1">
        <a:spcBef>
          <a:spcPct val="20000"/>
        </a:spcBef>
        <a:buFont typeface="Arial"/>
        <a:buChar char="•"/>
        <a:defRPr sz="1800" kern="1200" baseline="0">
          <a:solidFill>
            <a:schemeClr val="tx1"/>
          </a:solidFill>
          <a:latin typeface="Frutiger 45 Light" charset="0"/>
          <a:ea typeface="+mn-ea"/>
          <a:cs typeface="+mn-cs"/>
        </a:defRPr>
      </a:lvl1pPr>
      <a:lvl2pPr marL="648000" indent="-230400" algn="l" defTabSz="457200" rtl="0" eaLnBrk="1" latinLnBrk="0" hangingPunct="1">
        <a:spcBef>
          <a:spcPct val="20000"/>
        </a:spcBef>
        <a:buFont typeface="Arial"/>
        <a:buChar char="–"/>
        <a:defRPr sz="1800" kern="1200" baseline="0">
          <a:solidFill>
            <a:schemeClr val="tx1"/>
          </a:solidFill>
          <a:latin typeface="Frutiger 45 Light" charset="0"/>
          <a:ea typeface="+mn-ea"/>
          <a:cs typeface="+mn-cs"/>
        </a:defRPr>
      </a:lvl2pPr>
      <a:lvl3pPr marL="900000" indent="-228600" algn="l" defTabSz="457200" rtl="0" eaLnBrk="1" latinLnBrk="0" hangingPunct="1">
        <a:spcBef>
          <a:spcPct val="20000"/>
        </a:spcBef>
        <a:buFont typeface="Wingdings" charset="2"/>
        <a:buChar char="ü"/>
        <a:defRPr sz="1600" kern="1200" baseline="0">
          <a:solidFill>
            <a:schemeClr val="tx1"/>
          </a:solidFill>
          <a:latin typeface="Frutiger 45 Light" charset="0"/>
          <a:ea typeface="+mn-ea"/>
          <a:cs typeface="+mn-cs"/>
        </a:defRPr>
      </a:lvl3pPr>
      <a:lvl4pPr marL="1600200" indent="-228600" algn="l" defTabSz="457200" rtl="0" eaLnBrk="1" latinLnBrk="0" hangingPunct="1">
        <a:spcBef>
          <a:spcPct val="20000"/>
        </a:spcBef>
        <a:buFont typeface="Arial"/>
        <a:buChar char="–"/>
        <a:defRPr sz="1600" kern="1200" baseline="0">
          <a:solidFill>
            <a:schemeClr val="tx1"/>
          </a:solidFill>
          <a:latin typeface="Frutiger 45 Light" charset="0"/>
          <a:ea typeface="+mn-ea"/>
          <a:cs typeface="+mn-cs"/>
        </a:defRPr>
      </a:lvl4pPr>
      <a:lvl5pPr marL="2057400" indent="-228600" algn="l" defTabSz="457200" rtl="0" eaLnBrk="1" latinLnBrk="0" hangingPunct="1">
        <a:spcBef>
          <a:spcPct val="20000"/>
        </a:spcBef>
        <a:buFont typeface="Arial"/>
        <a:buChar char="»"/>
        <a:defRPr sz="1600" kern="1200" baseline="0">
          <a:solidFill>
            <a:schemeClr val="tx1"/>
          </a:solidFill>
          <a:latin typeface="Frutiger 45 Light"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nationalcareers.service.gov.uk/explore-career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MAG9q_W966s"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E54227-A83B-44A7-B780-1F147EEAF2AC}"/>
              </a:ext>
            </a:extLst>
          </p:cNvPr>
          <p:cNvSpPr>
            <a:spLocks noGrp="1"/>
          </p:cNvSpPr>
          <p:nvPr>
            <p:ph type="sldNum" sz="quarter" idx="12"/>
          </p:nvPr>
        </p:nvSpPr>
        <p:spPr/>
        <p:txBody>
          <a:bodyPr/>
          <a:lstStyle/>
          <a:p>
            <a:fld id="{26774BF5-9B92-C44E-BC08-5AB25B2665C8}" type="slidenum">
              <a:rPr lang="en-US" smtClean="0"/>
              <a:pPr/>
              <a:t>1</a:t>
            </a:fld>
            <a:endParaRPr lang="en-US" dirty="0"/>
          </a:p>
        </p:txBody>
      </p:sp>
      <p:sp>
        <p:nvSpPr>
          <p:cNvPr id="6" name="Rectangle 5">
            <a:extLst>
              <a:ext uri="{FF2B5EF4-FFF2-40B4-BE49-F238E27FC236}">
                <a16:creationId xmlns:a16="http://schemas.microsoft.com/office/drawing/2014/main" id="{B5B0F471-027B-44E7-9EBA-6C50AC9FD282}"/>
              </a:ext>
            </a:extLst>
          </p:cNvPr>
          <p:cNvSpPr/>
          <p:nvPr/>
        </p:nvSpPr>
        <p:spPr>
          <a:xfrm>
            <a:off x="0" y="4621212"/>
            <a:ext cx="7035800" cy="221932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Rectangle 6">
            <a:extLst>
              <a:ext uri="{FF2B5EF4-FFF2-40B4-BE49-F238E27FC236}">
                <a16:creationId xmlns:a16="http://schemas.microsoft.com/office/drawing/2014/main" id="{14C4BBEE-D7E6-44C5-A41B-7A7F0A9455E8}"/>
              </a:ext>
            </a:extLst>
          </p:cNvPr>
          <p:cNvSpPr/>
          <p:nvPr/>
        </p:nvSpPr>
        <p:spPr>
          <a:xfrm>
            <a:off x="0" y="0"/>
            <a:ext cx="7035800" cy="463867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TextBox 7">
            <a:extLst>
              <a:ext uri="{FF2B5EF4-FFF2-40B4-BE49-F238E27FC236}">
                <a16:creationId xmlns:a16="http://schemas.microsoft.com/office/drawing/2014/main" id="{03A7B194-4BC0-4D0D-B510-853CBD7D6166}"/>
              </a:ext>
            </a:extLst>
          </p:cNvPr>
          <p:cNvSpPr txBox="1">
            <a:spLocks noChangeArrowheads="1"/>
          </p:cNvSpPr>
          <p:nvPr/>
        </p:nvSpPr>
        <p:spPr bwMode="auto">
          <a:xfrm>
            <a:off x="647700" y="1181100"/>
            <a:ext cx="56007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4800" dirty="0">
                <a:solidFill>
                  <a:schemeClr val="bg1"/>
                </a:solidFill>
                <a:latin typeface="IBM Plex Serif SemiBold" panose="02060703050406000203" pitchFamily="18" charset="0"/>
              </a:rPr>
              <a:t>Thinking about your future</a:t>
            </a:r>
            <a:endParaRPr lang="en-GB" altLang="en-US" sz="3600" dirty="0">
              <a:solidFill>
                <a:srgbClr val="003764"/>
              </a:solidFill>
              <a:latin typeface="IBM Plex Serif SemiBold" panose="02060703050406000203" pitchFamily="18" charset="0"/>
            </a:endParaRPr>
          </a:p>
        </p:txBody>
      </p:sp>
    </p:spTree>
    <p:extLst>
      <p:ext uri="{BB962C8B-B14F-4D97-AF65-F5344CB8AC3E}">
        <p14:creationId xmlns:p14="http://schemas.microsoft.com/office/powerpoint/2010/main" val="1813088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21895" y="1478910"/>
            <a:ext cx="2185863" cy="4386642"/>
          </a:xfrm>
        </p:spPr>
        <p:txBody>
          <a:bodyPr>
            <a:normAutofit/>
          </a:bodyPr>
          <a:lstStyle/>
          <a:p>
            <a:pPr marL="0" indent="0">
              <a:spcAft>
                <a:spcPts val="6000"/>
              </a:spcAft>
              <a:buNone/>
            </a:pPr>
            <a:r>
              <a:rPr lang="en-GB" sz="1600" b="1" dirty="0">
                <a:latin typeface="Open Sans" panose="020B0606030504020204" pitchFamily="34" charset="0"/>
                <a:ea typeface="Open Sans" panose="020B0606030504020204" pitchFamily="34" charset="0"/>
                <a:cs typeface="Open Sans" panose="020B0606030504020204" pitchFamily="34" charset="0"/>
              </a:rPr>
              <a:t>How to learn about your skills.    </a:t>
            </a:r>
          </a:p>
          <a:p>
            <a:pPr marL="0" indent="0">
              <a:spcAft>
                <a:spcPts val="7200"/>
              </a:spcAft>
              <a:buNone/>
            </a:pPr>
            <a:r>
              <a:rPr lang="en-GB" sz="1600" b="1" dirty="0">
                <a:latin typeface="Open Sans" panose="020B0606030504020204" pitchFamily="34" charset="0"/>
                <a:ea typeface="Open Sans" panose="020B0606030504020204" pitchFamily="34" charset="0"/>
                <a:cs typeface="Open Sans" panose="020B0606030504020204" pitchFamily="34" charset="0"/>
              </a:rPr>
              <a:t>Which careers may interest you?    </a:t>
            </a:r>
          </a:p>
          <a:p>
            <a:pPr marL="0" indent="0">
              <a:spcAft>
                <a:spcPts val="6000"/>
              </a:spcAft>
              <a:buNone/>
            </a:pPr>
            <a:r>
              <a:rPr lang="en-GB" sz="1600" b="1" dirty="0">
                <a:latin typeface="Open Sans" panose="020B0606030504020204" pitchFamily="34" charset="0"/>
                <a:ea typeface="Open Sans" panose="020B0606030504020204" pitchFamily="34" charset="0"/>
                <a:cs typeface="Open Sans" panose="020B0606030504020204" pitchFamily="34" charset="0"/>
              </a:rPr>
              <a:t>How do you get a job in your chosen career? </a:t>
            </a:r>
          </a:p>
        </p:txBody>
      </p:sp>
      <p:sp>
        <p:nvSpPr>
          <p:cNvPr id="4" name="Slide Number Placeholder 3"/>
          <p:cNvSpPr>
            <a:spLocks noGrp="1"/>
          </p:cNvSpPr>
          <p:nvPr>
            <p:ph type="sldNum" sz="quarter" idx="12"/>
          </p:nvPr>
        </p:nvSpPr>
        <p:spPr/>
        <p:txBody>
          <a:bodyPr/>
          <a:lstStyle/>
          <a:p>
            <a:fld id="{26774BF5-9B92-C44E-BC08-5AB25B2665C8}" type="slidenum">
              <a:rPr lang="en-US" smtClean="0"/>
              <a:pPr/>
              <a:t>10</a:t>
            </a:fld>
            <a:endParaRPr lang="en-US" dirty="0"/>
          </a:p>
        </p:txBody>
      </p:sp>
      <p:sp>
        <p:nvSpPr>
          <p:cNvPr id="11" name="Content Placeholder 1"/>
          <p:cNvSpPr txBox="1">
            <a:spLocks/>
          </p:cNvSpPr>
          <p:nvPr/>
        </p:nvSpPr>
        <p:spPr>
          <a:xfrm>
            <a:off x="3351361" y="1391362"/>
            <a:ext cx="5291948" cy="4578028"/>
          </a:xfrm>
          <a:prstGeom prst="rect">
            <a:avLst/>
          </a:prstGeom>
        </p:spPr>
        <p:txBody>
          <a:bodyPr vert="horz" lIns="0" tIns="0" rIns="0" bIns="0" rtlCol="0">
            <a:normAutofit fontScale="92500"/>
          </a:bodyPr>
          <a:lstStyle>
            <a:lvl1pPr marL="216000" indent="-216000" algn="l" defTabSz="457200" rtl="0" eaLnBrk="1" latinLnBrk="0" hangingPunct="1">
              <a:lnSpc>
                <a:spcPct val="100000"/>
              </a:lnSpc>
              <a:spcBef>
                <a:spcPts val="0"/>
              </a:spcBef>
              <a:spcAft>
                <a:spcPts val="600"/>
              </a:spcAft>
              <a:buFont typeface="Arial"/>
              <a:buChar char="•"/>
              <a:defRPr sz="1800" b="0" i="0" kern="1200" spc="0" baseline="0">
                <a:solidFill>
                  <a:schemeClr val="tx1"/>
                </a:solidFill>
                <a:latin typeface="Frutiger 45 Light" charset="0"/>
                <a:ea typeface="+mn-ea"/>
                <a:cs typeface="Humanst521 Lt BT"/>
              </a:defRPr>
            </a:lvl1pPr>
            <a:lvl2pPr marL="648000" indent="-216000" algn="l" defTabSz="457200" rtl="0" eaLnBrk="1" latinLnBrk="0" hangingPunct="1">
              <a:lnSpc>
                <a:spcPct val="100000"/>
              </a:lnSpc>
              <a:spcBef>
                <a:spcPts val="0"/>
              </a:spcBef>
              <a:spcAft>
                <a:spcPts val="600"/>
              </a:spcAft>
              <a:buFont typeface="Arial"/>
              <a:buChar char="–"/>
              <a:defRPr sz="1800" b="0" i="0" kern="1200" baseline="0">
                <a:solidFill>
                  <a:schemeClr val="tx1"/>
                </a:solidFill>
                <a:latin typeface="Frutiger 45 Light" charset="0"/>
                <a:ea typeface="+mn-ea"/>
                <a:cs typeface="Humanst521 Lt BT"/>
              </a:defRPr>
            </a:lvl2pPr>
            <a:lvl3pPr marL="900000" indent="-228600" algn="l" defTabSz="457200" rtl="0" eaLnBrk="1" latinLnBrk="0" hangingPunct="1">
              <a:spcBef>
                <a:spcPct val="20000"/>
              </a:spcBef>
              <a:buFont typeface="Wingdings" charset="2"/>
              <a:buChar char="ü"/>
              <a:defRPr sz="1600" b="0" i="0" kern="1200" baseline="0">
                <a:solidFill>
                  <a:schemeClr val="tx1"/>
                </a:solidFill>
                <a:latin typeface="Humanist 521 Light"/>
                <a:ea typeface="+mn-ea"/>
                <a:cs typeface="Humanst521 Lt BT"/>
              </a:defRPr>
            </a:lvl3pPr>
            <a:lvl4pPr marL="1600200" indent="-228600" algn="l" defTabSz="457200" rtl="0" eaLnBrk="1" latinLnBrk="0" hangingPunct="1">
              <a:spcBef>
                <a:spcPct val="20000"/>
              </a:spcBef>
              <a:buFont typeface="Arial"/>
              <a:buChar char="–"/>
              <a:defRPr sz="1600" b="0" i="0" kern="1200" baseline="0">
                <a:solidFill>
                  <a:schemeClr val="tx1"/>
                </a:solidFill>
                <a:latin typeface="Humanist 521 Light"/>
                <a:ea typeface="+mn-ea"/>
                <a:cs typeface="Humanst521 Lt BT"/>
              </a:defRPr>
            </a:lvl4pPr>
            <a:lvl5pPr marL="2057400" indent="-228600" algn="l" defTabSz="457200" rtl="0" eaLnBrk="1" latinLnBrk="0" hangingPunct="1">
              <a:spcBef>
                <a:spcPct val="20000"/>
              </a:spcBef>
              <a:buFont typeface="Arial"/>
              <a:buChar char="»"/>
              <a:defRPr sz="1600" b="0" i="0" kern="1200" baseline="0">
                <a:solidFill>
                  <a:schemeClr val="tx1"/>
                </a:solidFill>
                <a:latin typeface="Humanist 521 Light"/>
                <a:ea typeface="+mn-ea"/>
                <a:cs typeface="Humanst521 Lt B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Aft>
                <a:spcPts val="1200"/>
              </a:spcAft>
              <a:buNone/>
            </a:pPr>
            <a:r>
              <a:rPr lang="en-GB" sz="1600" dirty="0">
                <a:latin typeface="Open Sans" panose="020B0606030504020204" pitchFamily="34" charset="0"/>
                <a:ea typeface="Open Sans" panose="020B0606030504020204" pitchFamily="34" charset="0"/>
                <a:cs typeface="Open Sans" panose="020B0606030504020204" pitchFamily="34" charset="0"/>
              </a:rPr>
              <a:t>You may want to ask people you know as they have experience of you. </a:t>
            </a:r>
          </a:p>
          <a:p>
            <a:pPr marL="0" indent="0">
              <a:lnSpc>
                <a:spcPct val="110000"/>
              </a:lnSpc>
              <a:spcAft>
                <a:spcPts val="3000"/>
              </a:spcAft>
              <a:buNone/>
            </a:pPr>
            <a:r>
              <a:rPr lang="en-GB" sz="1600" dirty="0">
                <a:latin typeface="Open Sans" panose="020B0606030504020204" pitchFamily="34" charset="0"/>
                <a:ea typeface="Open Sans" panose="020B0606030504020204" pitchFamily="34" charset="0"/>
                <a:cs typeface="Open Sans" panose="020B0606030504020204" pitchFamily="34" charset="0"/>
              </a:rPr>
              <a:t>You could also do an online skills quiz.   </a:t>
            </a:r>
          </a:p>
          <a:p>
            <a:pPr marL="0" indent="0">
              <a:lnSpc>
                <a:spcPct val="110000"/>
              </a:lnSpc>
              <a:spcAft>
                <a:spcPts val="3000"/>
              </a:spcAft>
              <a:buNone/>
            </a:pPr>
            <a:r>
              <a:rPr lang="en-GB" sz="1600" dirty="0">
                <a:latin typeface="Open Sans" panose="020B0606030504020204" pitchFamily="34" charset="0"/>
                <a:ea typeface="Open Sans" panose="020B0606030504020204" pitchFamily="34" charset="0"/>
                <a:cs typeface="Open Sans" panose="020B0606030504020204" pitchFamily="34" charset="0"/>
              </a:rPr>
              <a:t>You may choose to use online information and complete a careers quiz, or simply look through careers websites to learn about different careers and whether they sound interesting to you.   </a:t>
            </a:r>
          </a:p>
          <a:p>
            <a:pPr marL="0" indent="0">
              <a:lnSpc>
                <a:spcPct val="110000"/>
              </a:lnSpc>
              <a:spcAft>
                <a:spcPts val="1200"/>
              </a:spcAft>
              <a:buNone/>
            </a:pPr>
            <a:r>
              <a:rPr lang="en-GB" sz="1600" dirty="0">
                <a:latin typeface="Open Sans" panose="020B0606030504020204" pitchFamily="34" charset="0"/>
                <a:ea typeface="Open Sans" panose="020B0606030504020204" pitchFamily="34" charset="0"/>
                <a:cs typeface="Open Sans" panose="020B0606030504020204" pitchFamily="34" charset="0"/>
              </a:rPr>
              <a:t>A careers adviser could provide you with lots of information about apprenticeships, university and other options into </a:t>
            </a:r>
            <a:br>
              <a:rPr lang="en-GB" sz="1600" dirty="0">
                <a:latin typeface="Open Sans" panose="020B0606030504020204" pitchFamily="34" charset="0"/>
                <a:ea typeface="Open Sans" panose="020B0606030504020204" pitchFamily="34" charset="0"/>
                <a:cs typeface="Open Sans" panose="020B0606030504020204" pitchFamily="34" charset="0"/>
              </a:rPr>
            </a:br>
            <a:r>
              <a:rPr lang="en-GB" sz="1600" dirty="0">
                <a:latin typeface="Open Sans" panose="020B0606030504020204" pitchFamily="34" charset="0"/>
                <a:ea typeface="Open Sans" panose="020B0606030504020204" pitchFamily="34" charset="0"/>
                <a:cs typeface="Open Sans" panose="020B0606030504020204" pitchFamily="34" charset="0"/>
              </a:rPr>
              <a:t>that career. </a:t>
            </a:r>
          </a:p>
          <a:p>
            <a:pPr marL="0" indent="0">
              <a:lnSpc>
                <a:spcPct val="110000"/>
              </a:lnSpc>
              <a:spcAft>
                <a:spcPts val="1200"/>
              </a:spcAft>
              <a:buNone/>
            </a:pPr>
            <a:r>
              <a:rPr lang="en-GB" sz="1600" dirty="0">
                <a:latin typeface="Open Sans" panose="020B0606030504020204" pitchFamily="34" charset="0"/>
                <a:ea typeface="Open Sans" panose="020B0606030504020204" pitchFamily="34" charset="0"/>
                <a:cs typeface="Open Sans" panose="020B0606030504020204" pitchFamily="34" charset="0"/>
              </a:rPr>
              <a:t>They will know what qualification you need to get to progress and where you can study.  </a:t>
            </a:r>
          </a:p>
          <a:p>
            <a:pPr marL="0" indent="0">
              <a:lnSpc>
                <a:spcPct val="110000"/>
              </a:lnSpc>
              <a:spcAft>
                <a:spcPts val="1200"/>
              </a:spcAft>
              <a:buNone/>
            </a:pPr>
            <a:r>
              <a:rPr lang="en-GB" sz="1600" dirty="0">
                <a:latin typeface="Open Sans" panose="020B0606030504020204" pitchFamily="34" charset="0"/>
                <a:ea typeface="Open Sans" panose="020B0606030504020204" pitchFamily="34" charset="0"/>
                <a:cs typeface="Open Sans" panose="020B0606030504020204" pitchFamily="34" charset="0"/>
              </a:rPr>
              <a:t>You can also research this information online. </a:t>
            </a:r>
          </a:p>
        </p:txBody>
      </p:sp>
      <p:cxnSp>
        <p:nvCxnSpPr>
          <p:cNvPr id="13" name="Straight Connector 12"/>
          <p:cNvCxnSpPr/>
          <p:nvPr/>
        </p:nvCxnSpPr>
        <p:spPr>
          <a:xfrm>
            <a:off x="3021420" y="1534556"/>
            <a:ext cx="0" cy="782140"/>
          </a:xfrm>
          <a:prstGeom prst="line">
            <a:avLst/>
          </a:prstGeom>
          <a:ln>
            <a:solidFill>
              <a:srgbClr val="003764"/>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a:off x="521894" y="3857413"/>
            <a:ext cx="8052008" cy="0"/>
          </a:xfrm>
          <a:prstGeom prst="line">
            <a:avLst/>
          </a:prstGeom>
          <a:ln>
            <a:solidFill>
              <a:srgbClr val="003764"/>
            </a:solidFill>
          </a:ln>
        </p:spPr>
        <p:style>
          <a:lnRef idx="1">
            <a:schemeClr val="accent6"/>
          </a:lnRef>
          <a:fillRef idx="0">
            <a:schemeClr val="accent6"/>
          </a:fillRef>
          <a:effectRef idx="0">
            <a:schemeClr val="accent6"/>
          </a:effectRef>
          <a:fontRef idx="minor">
            <a:schemeClr val="tx1"/>
          </a:fontRef>
        </p:style>
      </p:cxnSp>
      <p:cxnSp>
        <p:nvCxnSpPr>
          <p:cNvPr id="15" name="Straight Connector 14"/>
          <p:cNvCxnSpPr/>
          <p:nvPr/>
        </p:nvCxnSpPr>
        <p:spPr>
          <a:xfrm>
            <a:off x="521895" y="2513344"/>
            <a:ext cx="8052007" cy="0"/>
          </a:xfrm>
          <a:prstGeom prst="line">
            <a:avLst/>
          </a:prstGeom>
          <a:ln>
            <a:solidFill>
              <a:srgbClr val="003764"/>
            </a:solidFill>
          </a:ln>
        </p:spPr>
        <p:style>
          <a:lnRef idx="1">
            <a:schemeClr val="accent6"/>
          </a:lnRef>
          <a:fillRef idx="0">
            <a:schemeClr val="accent6"/>
          </a:fillRef>
          <a:effectRef idx="0">
            <a:schemeClr val="accent6"/>
          </a:effectRef>
          <a:fontRef idx="minor">
            <a:schemeClr val="tx1"/>
          </a:fontRef>
        </p:style>
      </p:cxnSp>
      <p:cxnSp>
        <p:nvCxnSpPr>
          <p:cNvPr id="16" name="Straight Connector 15"/>
          <p:cNvCxnSpPr/>
          <p:nvPr/>
        </p:nvCxnSpPr>
        <p:spPr>
          <a:xfrm>
            <a:off x="3021420" y="2789197"/>
            <a:ext cx="0" cy="864480"/>
          </a:xfrm>
          <a:prstGeom prst="line">
            <a:avLst/>
          </a:prstGeom>
          <a:ln>
            <a:solidFill>
              <a:srgbClr val="003764"/>
            </a:solidFill>
          </a:ln>
        </p:spPr>
        <p:style>
          <a:lnRef idx="1">
            <a:schemeClr val="accent6"/>
          </a:lnRef>
          <a:fillRef idx="0">
            <a:schemeClr val="accent6"/>
          </a:fillRef>
          <a:effectRef idx="0">
            <a:schemeClr val="accent6"/>
          </a:effectRef>
          <a:fontRef idx="minor">
            <a:schemeClr val="tx1"/>
          </a:fontRef>
        </p:style>
      </p:cxnSp>
      <p:cxnSp>
        <p:nvCxnSpPr>
          <p:cNvPr id="17" name="Straight Connector 16"/>
          <p:cNvCxnSpPr/>
          <p:nvPr/>
        </p:nvCxnSpPr>
        <p:spPr>
          <a:xfrm>
            <a:off x="3021420" y="4134994"/>
            <a:ext cx="0" cy="1730557"/>
          </a:xfrm>
          <a:prstGeom prst="line">
            <a:avLst/>
          </a:prstGeom>
          <a:ln>
            <a:solidFill>
              <a:srgbClr val="003764"/>
            </a:solidFill>
          </a:ln>
        </p:spPr>
        <p:style>
          <a:lnRef idx="1">
            <a:schemeClr val="accent6"/>
          </a:lnRef>
          <a:fillRef idx="0">
            <a:schemeClr val="accent6"/>
          </a:fillRef>
          <a:effectRef idx="0">
            <a:schemeClr val="accent6"/>
          </a:effectRef>
          <a:fontRef idx="minor">
            <a:schemeClr val="tx1"/>
          </a:fontRef>
        </p:style>
      </p:cxnSp>
      <p:sp>
        <p:nvSpPr>
          <p:cNvPr id="19" name="Title 2">
            <a:extLst>
              <a:ext uri="{FF2B5EF4-FFF2-40B4-BE49-F238E27FC236}">
                <a16:creationId xmlns:a16="http://schemas.microsoft.com/office/drawing/2014/main" id="{0BD36E74-0A46-0F4B-8387-1E019411CD5C}"/>
              </a:ext>
            </a:extLst>
          </p:cNvPr>
          <p:cNvSpPr>
            <a:spLocks noGrp="1"/>
          </p:cNvSpPr>
          <p:nvPr>
            <p:ph type="title"/>
          </p:nvPr>
        </p:nvSpPr>
        <p:spPr>
          <a:xfrm>
            <a:off x="504000" y="619200"/>
            <a:ext cx="7034936" cy="244800"/>
          </a:xfrm>
        </p:spPr>
        <p:txBody>
          <a:bodyPr>
            <a:noAutofit/>
          </a:bodyPr>
          <a:lstStyle/>
          <a:p>
            <a:r>
              <a:rPr lang="en-GB" sz="3200" b="1" cap="none" dirty="0">
                <a:solidFill>
                  <a:srgbClr val="C00000"/>
                </a:solidFill>
                <a:latin typeface="IBM Plex Serif SemiBold" panose="02060503050406000203" pitchFamily="18" charset="77"/>
              </a:rPr>
              <a:t>What information you need</a:t>
            </a:r>
          </a:p>
        </p:txBody>
      </p:sp>
    </p:spTree>
    <p:extLst>
      <p:ext uri="{BB962C8B-B14F-4D97-AF65-F5344CB8AC3E}">
        <p14:creationId xmlns:p14="http://schemas.microsoft.com/office/powerpoint/2010/main" val="1862066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21895" y="1440000"/>
            <a:ext cx="8121415" cy="4386642"/>
          </a:xfrm>
        </p:spPr>
        <p:txBody>
          <a:bodyPr>
            <a:normAutofit/>
          </a:bodyPr>
          <a:lstStyle/>
          <a:p>
            <a:pPr marL="0" indent="0">
              <a:spcAft>
                <a:spcPts val="1800"/>
              </a:spcAft>
              <a:buNone/>
            </a:pPr>
            <a:r>
              <a:rPr lang="en-US" b="1" dirty="0">
                <a:latin typeface="Open Sans" panose="020B0606030504020204" pitchFamily="34" charset="0"/>
                <a:ea typeface="Open Sans" panose="020B0606030504020204" pitchFamily="34" charset="0"/>
                <a:cs typeface="Open Sans" panose="020B0606030504020204" pitchFamily="34" charset="0"/>
              </a:rPr>
              <a:t>To help you decide whether a career is right for you, you can look more closely at careers information and find out key facts such as:  </a:t>
            </a:r>
          </a:p>
          <a:p>
            <a:pPr>
              <a:spcAft>
                <a:spcPts val="1800"/>
              </a:spcAft>
            </a:pPr>
            <a:r>
              <a:rPr lang="en-US" dirty="0">
                <a:latin typeface="Open Sans" panose="020B0606030504020204" pitchFamily="34" charset="0"/>
                <a:ea typeface="Open Sans" panose="020B0606030504020204" pitchFamily="34" charset="0"/>
                <a:cs typeface="Open Sans" panose="020B0606030504020204" pitchFamily="34" charset="0"/>
              </a:rPr>
              <a:t>what the job involves – what you would do in a day</a:t>
            </a:r>
          </a:p>
          <a:p>
            <a:pPr>
              <a:spcAft>
                <a:spcPts val="1800"/>
              </a:spcAft>
            </a:pPr>
            <a:r>
              <a:rPr lang="en-US" dirty="0">
                <a:latin typeface="Open Sans" panose="020B0606030504020204" pitchFamily="34" charset="0"/>
                <a:ea typeface="Open Sans" panose="020B0606030504020204" pitchFamily="34" charset="0"/>
                <a:cs typeface="Open Sans" panose="020B0606030504020204" pitchFamily="34" charset="0"/>
              </a:rPr>
              <a:t>what qualifications you need, what routes are available to you</a:t>
            </a:r>
          </a:p>
          <a:p>
            <a:pPr>
              <a:spcAft>
                <a:spcPts val="1800"/>
              </a:spcAft>
            </a:pPr>
            <a:r>
              <a:rPr lang="en-US" dirty="0">
                <a:latin typeface="Open Sans" panose="020B0606030504020204" pitchFamily="34" charset="0"/>
                <a:ea typeface="Open Sans" panose="020B0606030504020204" pitchFamily="34" charset="0"/>
                <a:cs typeface="Open Sans" panose="020B0606030504020204" pitchFamily="34" charset="0"/>
              </a:rPr>
              <a:t>if there is a demand for this job and where that demand is </a:t>
            </a:r>
          </a:p>
          <a:p>
            <a:pPr>
              <a:spcAft>
                <a:spcPts val="1800"/>
              </a:spcAft>
            </a:pPr>
            <a:r>
              <a:rPr lang="en-US" dirty="0">
                <a:latin typeface="Open Sans" panose="020B0606030504020204" pitchFamily="34" charset="0"/>
                <a:ea typeface="Open Sans" panose="020B0606030504020204" pitchFamily="34" charset="0"/>
                <a:cs typeface="Open Sans" panose="020B0606030504020204" pitchFamily="34" charset="0"/>
              </a:rPr>
              <a:t>what sort of salary you might earn</a:t>
            </a:r>
          </a:p>
          <a:p>
            <a:pPr>
              <a:spcAft>
                <a:spcPts val="1800"/>
              </a:spcAft>
            </a:pPr>
            <a:r>
              <a:rPr lang="en-US" dirty="0">
                <a:latin typeface="Open Sans" panose="020B0606030504020204" pitchFamily="34" charset="0"/>
                <a:ea typeface="Open Sans" panose="020B0606030504020204" pitchFamily="34" charset="0"/>
                <a:cs typeface="Open Sans" panose="020B0606030504020204" pitchFamily="34" charset="0"/>
              </a:rPr>
              <a:t>what career progression there is </a:t>
            </a:r>
          </a:p>
          <a:p>
            <a:pPr>
              <a:spcAft>
                <a:spcPts val="1800"/>
              </a:spcAft>
            </a:pPr>
            <a:r>
              <a:rPr lang="en-US" dirty="0">
                <a:latin typeface="Open Sans" panose="020B0606030504020204" pitchFamily="34" charset="0"/>
                <a:ea typeface="Open Sans" panose="020B0606030504020204" pitchFamily="34" charset="0"/>
                <a:cs typeface="Open Sans" panose="020B0606030504020204" pitchFamily="34" charset="0"/>
              </a:rPr>
              <a:t>why do you think some of these questions are important? </a:t>
            </a:r>
          </a:p>
        </p:txBody>
      </p:sp>
      <p:sp>
        <p:nvSpPr>
          <p:cNvPr id="2" name="Slide Number Placeholder 1"/>
          <p:cNvSpPr>
            <a:spLocks noGrp="1"/>
          </p:cNvSpPr>
          <p:nvPr>
            <p:ph type="sldNum" sz="quarter" idx="12"/>
          </p:nvPr>
        </p:nvSpPr>
        <p:spPr/>
        <p:txBody>
          <a:bodyPr/>
          <a:lstStyle/>
          <a:p>
            <a:fld id="{26774BF5-9B92-C44E-BC08-5AB25B2665C8}" type="slidenum">
              <a:rPr lang="en-US" smtClean="0"/>
              <a:pPr/>
              <a:t>11</a:t>
            </a:fld>
            <a:endParaRPr lang="en-US" dirty="0"/>
          </a:p>
        </p:txBody>
      </p:sp>
      <p:sp>
        <p:nvSpPr>
          <p:cNvPr id="8" name="Title 2">
            <a:extLst>
              <a:ext uri="{FF2B5EF4-FFF2-40B4-BE49-F238E27FC236}">
                <a16:creationId xmlns:a16="http://schemas.microsoft.com/office/drawing/2014/main" id="{BED1D27A-ED9C-0640-8455-6E899F29978B}"/>
              </a:ext>
            </a:extLst>
          </p:cNvPr>
          <p:cNvSpPr>
            <a:spLocks noGrp="1"/>
          </p:cNvSpPr>
          <p:nvPr>
            <p:ph type="title"/>
          </p:nvPr>
        </p:nvSpPr>
        <p:spPr>
          <a:xfrm>
            <a:off x="504000" y="619200"/>
            <a:ext cx="7034936" cy="244800"/>
          </a:xfrm>
        </p:spPr>
        <p:txBody>
          <a:bodyPr>
            <a:noAutofit/>
          </a:bodyPr>
          <a:lstStyle/>
          <a:p>
            <a:r>
              <a:rPr lang="en-GB" sz="3200" b="1" cap="none" dirty="0">
                <a:solidFill>
                  <a:srgbClr val="003764"/>
                </a:solidFill>
                <a:latin typeface="IBM Plex Serif SemiBold" panose="02060503050406000203" pitchFamily="18" charset="77"/>
              </a:rPr>
              <a:t>Useful information about careers</a:t>
            </a:r>
          </a:p>
        </p:txBody>
      </p:sp>
    </p:spTree>
    <p:extLst>
      <p:ext uri="{BB962C8B-B14F-4D97-AF65-F5344CB8AC3E}">
        <p14:creationId xmlns:p14="http://schemas.microsoft.com/office/powerpoint/2010/main" val="268264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lnSpcReduction="10000"/>
          </a:bodyPr>
          <a:lstStyle/>
          <a:p>
            <a:pPr marL="0" indent="0">
              <a:buNone/>
            </a:pPr>
            <a:r>
              <a:rPr lang="en-GB" dirty="0">
                <a:latin typeface="Open Sans" panose="020B0606030504020204" pitchFamily="34" charset="0"/>
                <a:ea typeface="Open Sans" panose="020B0606030504020204" pitchFamily="34" charset="0"/>
                <a:cs typeface="Open Sans" panose="020B0606030504020204" pitchFamily="34" charset="0"/>
              </a:rPr>
              <a:t>The world of work is exciting, the opportunities for your future are endless.</a:t>
            </a:r>
          </a:p>
          <a:p>
            <a:endParaRPr lang="en-GB"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GB" dirty="0">
                <a:latin typeface="Open Sans" panose="020B0606030504020204" pitchFamily="34" charset="0"/>
                <a:ea typeface="Open Sans" panose="020B0606030504020204" pitchFamily="34" charset="0"/>
                <a:cs typeface="Open Sans" panose="020B0606030504020204" pitchFamily="34" charset="0"/>
              </a:rPr>
              <a:t>Do the things you can today, to help prepare you for the possibilities:</a:t>
            </a:r>
          </a:p>
          <a:p>
            <a:pPr>
              <a:buFontTx/>
              <a:buChar char="-"/>
            </a:pPr>
            <a:r>
              <a:rPr lang="en-GB" dirty="0">
                <a:latin typeface="Open Sans" panose="020B0606030504020204" pitchFamily="34" charset="0"/>
                <a:ea typeface="Open Sans" panose="020B0606030504020204" pitchFamily="34" charset="0"/>
                <a:cs typeface="Open Sans" panose="020B0606030504020204" pitchFamily="34" charset="0"/>
              </a:rPr>
              <a:t>skills</a:t>
            </a:r>
          </a:p>
          <a:p>
            <a:pPr>
              <a:buFontTx/>
              <a:buChar char="-"/>
            </a:pPr>
            <a:r>
              <a:rPr lang="en-GB" dirty="0">
                <a:latin typeface="Open Sans" panose="020B0606030504020204" pitchFamily="34" charset="0"/>
                <a:ea typeface="Open Sans" panose="020B0606030504020204" pitchFamily="34" charset="0"/>
                <a:cs typeface="Open Sans" panose="020B0606030504020204" pitchFamily="34" charset="0"/>
              </a:rPr>
              <a:t>experience</a:t>
            </a:r>
          </a:p>
          <a:p>
            <a:pPr>
              <a:buFontTx/>
              <a:buChar char="-"/>
            </a:pPr>
            <a:r>
              <a:rPr lang="en-GB" dirty="0">
                <a:latin typeface="Open Sans" panose="020B0606030504020204" pitchFamily="34" charset="0"/>
                <a:ea typeface="Open Sans" panose="020B0606030504020204" pitchFamily="34" charset="0"/>
                <a:cs typeface="Open Sans" panose="020B0606030504020204" pitchFamily="34" charset="0"/>
              </a:rPr>
              <a:t>explore.</a:t>
            </a:r>
          </a:p>
          <a:p>
            <a:pPr marL="0" indent="0">
              <a:buNone/>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a:buFont typeface="Wingdings" pitchFamily="2" charset="2"/>
              <a:buChar char="ü"/>
            </a:pPr>
            <a:r>
              <a:rPr lang="en-GB" sz="1600" dirty="0">
                <a:latin typeface="Open Sans" panose="020B0606030504020204" pitchFamily="34" charset="0"/>
                <a:ea typeface="Open Sans" panose="020B0606030504020204" pitchFamily="34" charset="0"/>
                <a:cs typeface="Open Sans" panose="020B0606030504020204" pitchFamily="34" charset="0"/>
              </a:rPr>
              <a:t>Take an active part in careers activities, visit events like WorldSkills UK LIVE</a:t>
            </a:r>
          </a:p>
          <a:p>
            <a:pPr>
              <a:buFont typeface="Wingdings" pitchFamily="2" charset="2"/>
              <a:buChar char="ü"/>
            </a:pPr>
            <a:r>
              <a:rPr lang="en-GB" sz="1600" dirty="0">
                <a:latin typeface="Open Sans" panose="020B0606030504020204" pitchFamily="34" charset="0"/>
                <a:ea typeface="Open Sans" panose="020B0606030504020204" pitchFamily="34" charset="0"/>
                <a:cs typeface="Open Sans" panose="020B0606030504020204" pitchFamily="34" charset="0"/>
              </a:rPr>
              <a:t>Attend open days at colleges, universities or career fairs</a:t>
            </a:r>
          </a:p>
          <a:p>
            <a:pPr>
              <a:buFont typeface="Wingdings" pitchFamily="2" charset="2"/>
              <a:buChar char="ü"/>
            </a:pPr>
            <a:r>
              <a:rPr lang="en-GB" sz="1600" dirty="0">
                <a:latin typeface="Open Sans" panose="020B0606030504020204" pitchFamily="34" charset="0"/>
                <a:ea typeface="Open Sans" panose="020B0606030504020204" pitchFamily="34" charset="0"/>
                <a:cs typeface="Open Sans" panose="020B0606030504020204" pitchFamily="34" charset="0"/>
              </a:rPr>
              <a:t>Volunteer, find work experience or part-time job and build your networks and knowledge</a:t>
            </a:r>
          </a:p>
          <a:p>
            <a:pPr>
              <a:buFont typeface="Wingdings" pitchFamily="2" charset="2"/>
              <a:buChar char="ü"/>
            </a:pPr>
            <a:r>
              <a:rPr lang="en-GB" sz="1600" dirty="0">
                <a:latin typeface="Open Sans" panose="020B0606030504020204" pitchFamily="34" charset="0"/>
                <a:ea typeface="Open Sans" panose="020B0606030504020204" pitchFamily="34" charset="0"/>
                <a:cs typeface="Open Sans" panose="020B0606030504020204" pitchFamily="34" charset="0"/>
              </a:rPr>
              <a:t>Apply to become a Young Professional</a:t>
            </a:r>
          </a:p>
          <a:p>
            <a:pPr>
              <a:buFont typeface="Wingdings" pitchFamily="2" charset="2"/>
              <a:buChar char="ü"/>
            </a:pPr>
            <a:r>
              <a:rPr lang="en-GB" sz="1600" dirty="0">
                <a:latin typeface="Open Sans" panose="020B0606030504020204" pitchFamily="34" charset="0"/>
                <a:ea typeface="Open Sans" panose="020B0606030504020204" pitchFamily="34" charset="0"/>
                <a:cs typeface="Open Sans" panose="020B0606030504020204" pitchFamily="34" charset="0"/>
              </a:rPr>
              <a:t>Speak to your careers advisors at school or college</a:t>
            </a:r>
          </a:p>
          <a:p>
            <a:pPr>
              <a:buFont typeface="Wingdings" pitchFamily="2" charset="2"/>
              <a:buChar char="ü"/>
            </a:pPr>
            <a:r>
              <a:rPr lang="en-GB" sz="1600" dirty="0">
                <a:latin typeface="Open Sans" panose="020B0606030504020204" pitchFamily="34" charset="0"/>
                <a:ea typeface="Open Sans" panose="020B0606030504020204" pitchFamily="34" charset="0"/>
                <a:cs typeface="Open Sans" panose="020B0606030504020204" pitchFamily="34" charset="0"/>
              </a:rPr>
              <a:t>Explore careers yourself though the Youth Employment UK Careers Hub or </a:t>
            </a:r>
            <a:r>
              <a:rPr lang="en-GB" sz="1600" dirty="0" err="1">
                <a:latin typeface="Open Sans" panose="020B0606030504020204" pitchFamily="34" charset="0"/>
                <a:ea typeface="Open Sans" panose="020B0606030504020204" pitchFamily="34" charset="0"/>
                <a:cs typeface="Open Sans" panose="020B0606030504020204" pitchFamily="34" charset="0"/>
              </a:rPr>
              <a:t>iCould</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a:buFont typeface="Wingdings" pitchFamily="2" charset="2"/>
              <a:buChar char="ü"/>
            </a:pPr>
            <a:r>
              <a:rPr lang="en-GB" sz="1600" u="sng" dirty="0">
                <a:latin typeface="Open Sans" panose="020B0606030504020204" pitchFamily="34" charset="0"/>
                <a:ea typeface="Open Sans" panose="020B0606030504020204" pitchFamily="34" charset="0"/>
                <a:cs typeface="Open Sans" panose="020B0606030504020204" pitchFamily="34" charset="0"/>
                <a:hlinkClick r:id="rId2"/>
              </a:rPr>
              <a:t>https://nationalcareers.service.gov.uk/explore-careers</a:t>
            </a:r>
            <a:r>
              <a:rPr lang="en-GB" sz="1600" dirty="0">
                <a:latin typeface="Open Sans" panose="020B0606030504020204" pitchFamily="34" charset="0"/>
                <a:ea typeface="Open Sans" panose="020B0606030504020204" pitchFamily="34" charset="0"/>
                <a:cs typeface="Open Sans" panose="020B0606030504020204" pitchFamily="34" charset="0"/>
              </a:rPr>
              <a:t> </a:t>
            </a:r>
          </a:p>
        </p:txBody>
      </p:sp>
      <p:sp>
        <p:nvSpPr>
          <p:cNvPr id="4" name="Title 3"/>
          <p:cNvSpPr>
            <a:spLocks noGrp="1"/>
          </p:cNvSpPr>
          <p:nvPr>
            <p:ph type="title"/>
          </p:nvPr>
        </p:nvSpPr>
        <p:spPr/>
        <p:txBody>
          <a:bodyPr>
            <a:noAutofit/>
          </a:bodyPr>
          <a:lstStyle/>
          <a:p>
            <a:r>
              <a:rPr lang="en-GB" sz="3200" b="1" cap="none" dirty="0">
                <a:solidFill>
                  <a:srgbClr val="DA291C"/>
                </a:solidFill>
                <a:latin typeface="IBM Plex Serif SemiBold" panose="02060503050406000203" pitchFamily="18" charset="77"/>
              </a:rPr>
              <a:t>What next?</a:t>
            </a:r>
          </a:p>
        </p:txBody>
      </p:sp>
      <p:sp>
        <p:nvSpPr>
          <p:cNvPr id="2" name="Slide Number Placeholder 1"/>
          <p:cNvSpPr>
            <a:spLocks noGrp="1"/>
          </p:cNvSpPr>
          <p:nvPr>
            <p:ph type="sldNum" sz="quarter" idx="12"/>
          </p:nvPr>
        </p:nvSpPr>
        <p:spPr/>
        <p:txBody>
          <a:bodyPr/>
          <a:lstStyle/>
          <a:p>
            <a:fld id="{26774BF5-9B92-C44E-BC08-5AB25B2665C8}" type="slidenum">
              <a:rPr lang="en-US" smtClean="0"/>
              <a:pPr/>
              <a:t>12</a:t>
            </a:fld>
            <a:endParaRPr lang="en-US" dirty="0"/>
          </a:p>
        </p:txBody>
      </p:sp>
    </p:spTree>
    <p:extLst>
      <p:ext uri="{BB962C8B-B14F-4D97-AF65-F5344CB8AC3E}">
        <p14:creationId xmlns:p14="http://schemas.microsoft.com/office/powerpoint/2010/main" val="818786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511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6B2F27-4C2D-4092-AA5D-971E7F2DAFE4}"/>
              </a:ext>
            </a:extLst>
          </p:cNvPr>
          <p:cNvSpPr/>
          <p:nvPr/>
        </p:nvSpPr>
        <p:spPr>
          <a:xfrm>
            <a:off x="-9525" y="2003823"/>
            <a:ext cx="2969419" cy="2569369"/>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4" name="Rectangle 13">
            <a:extLst>
              <a:ext uri="{FF2B5EF4-FFF2-40B4-BE49-F238E27FC236}">
                <a16:creationId xmlns:a16="http://schemas.microsoft.com/office/drawing/2014/main" id="{A4C4F8BF-4840-479D-A915-E568DFAF7555}"/>
              </a:ext>
            </a:extLst>
          </p:cNvPr>
          <p:cNvSpPr/>
          <p:nvPr/>
        </p:nvSpPr>
        <p:spPr>
          <a:xfrm>
            <a:off x="0" y="4573191"/>
            <a:ext cx="2951560" cy="1427559"/>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1268" name="TextBox 7">
            <a:extLst>
              <a:ext uri="{FF2B5EF4-FFF2-40B4-BE49-F238E27FC236}">
                <a16:creationId xmlns:a16="http://schemas.microsoft.com/office/drawing/2014/main" id="{A3F49EC5-E919-43CC-BD55-5220D5745451}"/>
              </a:ext>
            </a:extLst>
          </p:cNvPr>
          <p:cNvSpPr txBox="1">
            <a:spLocks noChangeArrowheads="1"/>
          </p:cNvSpPr>
          <p:nvPr/>
        </p:nvSpPr>
        <p:spPr bwMode="auto">
          <a:xfrm>
            <a:off x="235333" y="322349"/>
            <a:ext cx="433666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4400" b="1" dirty="0">
                <a:solidFill>
                  <a:srgbClr val="003764"/>
                </a:solidFill>
                <a:latin typeface="IBM Plex Serif SemiBold" pitchFamily="18" charset="0"/>
              </a:rPr>
              <a:t>What we do</a:t>
            </a:r>
          </a:p>
        </p:txBody>
      </p:sp>
      <p:sp>
        <p:nvSpPr>
          <p:cNvPr id="11" name="TextBox 10">
            <a:extLst>
              <a:ext uri="{FF2B5EF4-FFF2-40B4-BE49-F238E27FC236}">
                <a16:creationId xmlns:a16="http://schemas.microsoft.com/office/drawing/2014/main" id="{76BF3E63-02E4-4A2F-BF17-BB6AB8E60C60}"/>
              </a:ext>
            </a:extLst>
          </p:cNvPr>
          <p:cNvSpPr txBox="1">
            <a:spLocks noChangeArrowheads="1"/>
          </p:cNvSpPr>
          <p:nvPr/>
        </p:nvSpPr>
        <p:spPr bwMode="auto">
          <a:xfrm>
            <a:off x="-45244" y="2058592"/>
            <a:ext cx="29694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2100" b="1">
                <a:solidFill>
                  <a:schemeClr val="bg1"/>
                </a:solidFill>
                <a:latin typeface="Open Sans" pitchFamily="34" charset="0"/>
                <a:cs typeface="Open Sans" pitchFamily="34" charset="0"/>
              </a:rPr>
              <a:t>Inspire excellence</a:t>
            </a:r>
          </a:p>
          <a:p>
            <a:pPr algn="ctr" eaLnBrk="1" hangingPunct="1"/>
            <a:endParaRPr lang="en-GB" altLang="en-US" sz="1500" b="1">
              <a:solidFill>
                <a:schemeClr val="bg1"/>
              </a:solidFill>
              <a:latin typeface="Open Sans" pitchFamily="34" charset="0"/>
              <a:cs typeface="Open Sans" pitchFamily="34" charset="0"/>
            </a:endParaRPr>
          </a:p>
        </p:txBody>
      </p:sp>
      <p:sp>
        <p:nvSpPr>
          <p:cNvPr id="15" name="Rectangle 14">
            <a:extLst>
              <a:ext uri="{FF2B5EF4-FFF2-40B4-BE49-F238E27FC236}">
                <a16:creationId xmlns:a16="http://schemas.microsoft.com/office/drawing/2014/main" id="{35D48334-3C3B-4A02-88F9-F9DBE5A897BE}"/>
              </a:ext>
            </a:extLst>
          </p:cNvPr>
          <p:cNvSpPr/>
          <p:nvPr/>
        </p:nvSpPr>
        <p:spPr>
          <a:xfrm>
            <a:off x="3111104" y="4568429"/>
            <a:ext cx="2958703" cy="1427559"/>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6" name="Rectangle 15">
            <a:extLst>
              <a:ext uri="{FF2B5EF4-FFF2-40B4-BE49-F238E27FC236}">
                <a16:creationId xmlns:a16="http://schemas.microsoft.com/office/drawing/2014/main" id="{D19AB817-DCDE-4323-B995-6F80CE2D4391}"/>
              </a:ext>
            </a:extLst>
          </p:cNvPr>
          <p:cNvSpPr/>
          <p:nvPr/>
        </p:nvSpPr>
        <p:spPr>
          <a:xfrm>
            <a:off x="3103960" y="1999060"/>
            <a:ext cx="2969419" cy="2569369"/>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7" name="Rectangle 16">
            <a:extLst>
              <a:ext uri="{FF2B5EF4-FFF2-40B4-BE49-F238E27FC236}">
                <a16:creationId xmlns:a16="http://schemas.microsoft.com/office/drawing/2014/main" id="{40DF6557-706D-44F6-9C34-ACB9F00489F0}"/>
              </a:ext>
            </a:extLst>
          </p:cNvPr>
          <p:cNvSpPr/>
          <p:nvPr/>
        </p:nvSpPr>
        <p:spPr>
          <a:xfrm>
            <a:off x="6182916" y="4573191"/>
            <a:ext cx="2969419" cy="1427559"/>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8" name="Rectangle 17">
            <a:extLst>
              <a:ext uri="{FF2B5EF4-FFF2-40B4-BE49-F238E27FC236}">
                <a16:creationId xmlns:a16="http://schemas.microsoft.com/office/drawing/2014/main" id="{9837FC3B-4C47-4634-8D4C-D08948ACA625}"/>
              </a:ext>
            </a:extLst>
          </p:cNvPr>
          <p:cNvSpPr/>
          <p:nvPr/>
        </p:nvSpPr>
        <p:spPr>
          <a:xfrm>
            <a:off x="6184107" y="2006204"/>
            <a:ext cx="2969419" cy="2569369"/>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9" name="TextBox 18">
            <a:extLst>
              <a:ext uri="{FF2B5EF4-FFF2-40B4-BE49-F238E27FC236}">
                <a16:creationId xmlns:a16="http://schemas.microsoft.com/office/drawing/2014/main" id="{A8E4607A-3DC6-494D-92E4-91559D7213C8}"/>
              </a:ext>
            </a:extLst>
          </p:cNvPr>
          <p:cNvSpPr txBox="1">
            <a:spLocks noChangeArrowheads="1"/>
          </p:cNvSpPr>
          <p:nvPr/>
        </p:nvSpPr>
        <p:spPr bwMode="auto">
          <a:xfrm>
            <a:off x="3069432" y="2053828"/>
            <a:ext cx="296941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2100" b="1">
                <a:solidFill>
                  <a:schemeClr val="bg1"/>
                </a:solidFill>
                <a:latin typeface="Open Sans" pitchFamily="34" charset="0"/>
                <a:cs typeface="Open Sans" pitchFamily="34" charset="0"/>
              </a:rPr>
              <a:t>Develop excellence</a:t>
            </a:r>
          </a:p>
        </p:txBody>
      </p:sp>
      <p:sp>
        <p:nvSpPr>
          <p:cNvPr id="20" name="TextBox 19">
            <a:extLst>
              <a:ext uri="{FF2B5EF4-FFF2-40B4-BE49-F238E27FC236}">
                <a16:creationId xmlns:a16="http://schemas.microsoft.com/office/drawing/2014/main" id="{09F82F14-2F30-4F05-BB68-05412BA62FA3}"/>
              </a:ext>
            </a:extLst>
          </p:cNvPr>
          <p:cNvSpPr txBox="1">
            <a:spLocks noChangeArrowheads="1"/>
          </p:cNvSpPr>
          <p:nvPr/>
        </p:nvSpPr>
        <p:spPr bwMode="auto">
          <a:xfrm>
            <a:off x="6191250" y="2037160"/>
            <a:ext cx="296941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2100" b="1">
                <a:solidFill>
                  <a:schemeClr val="bg1"/>
                </a:solidFill>
                <a:latin typeface="Open Sans" pitchFamily="34" charset="0"/>
                <a:cs typeface="Open Sans" pitchFamily="34" charset="0"/>
              </a:rPr>
              <a:t>Innovate excellence</a:t>
            </a:r>
          </a:p>
        </p:txBody>
      </p:sp>
      <p:sp>
        <p:nvSpPr>
          <p:cNvPr id="3" name="Rectangle 2">
            <a:extLst>
              <a:ext uri="{FF2B5EF4-FFF2-40B4-BE49-F238E27FC236}">
                <a16:creationId xmlns:a16="http://schemas.microsoft.com/office/drawing/2014/main" id="{371361A8-79E5-49F2-A253-5DD915711F00}"/>
              </a:ext>
            </a:extLst>
          </p:cNvPr>
          <p:cNvSpPr>
            <a:spLocks noChangeArrowheads="1"/>
          </p:cNvSpPr>
          <p:nvPr/>
        </p:nvSpPr>
        <p:spPr bwMode="auto">
          <a:xfrm>
            <a:off x="108347" y="4598194"/>
            <a:ext cx="285154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200">
                <a:solidFill>
                  <a:schemeClr val="bg1"/>
                </a:solidFill>
                <a:latin typeface="Open Sans" pitchFamily="34" charset="0"/>
                <a:cs typeface="Open Sans" pitchFamily="34" charset="0"/>
              </a:rPr>
              <a:t>We inspire young people via our careers advice resources to choose excellence through apprenticeships and technical education as a prestigious career route on their path to reaching their potential, whatever their background.</a:t>
            </a:r>
          </a:p>
        </p:txBody>
      </p:sp>
      <p:sp>
        <p:nvSpPr>
          <p:cNvPr id="4" name="Rectangle 3">
            <a:extLst>
              <a:ext uri="{FF2B5EF4-FFF2-40B4-BE49-F238E27FC236}">
                <a16:creationId xmlns:a16="http://schemas.microsoft.com/office/drawing/2014/main" id="{536BF13E-2EDB-4901-A405-327DE523A7CF}"/>
              </a:ext>
            </a:extLst>
          </p:cNvPr>
          <p:cNvSpPr>
            <a:spLocks noChangeArrowheads="1"/>
          </p:cNvSpPr>
          <p:nvPr/>
        </p:nvSpPr>
        <p:spPr bwMode="auto">
          <a:xfrm>
            <a:off x="3157538" y="4598194"/>
            <a:ext cx="291584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200">
                <a:solidFill>
                  <a:schemeClr val="bg1"/>
                </a:solidFill>
                <a:latin typeface="Open Sans" pitchFamily="34" charset="0"/>
                <a:cs typeface="Open Sans" pitchFamily="34" charset="0"/>
              </a:rPr>
              <a:t>We develop excellence in young people by testing and assessing their skills and knowledge against their peers through our national and international competitions programmes, improving their confidence and potential. </a:t>
            </a:r>
          </a:p>
        </p:txBody>
      </p:sp>
      <p:sp>
        <p:nvSpPr>
          <p:cNvPr id="5" name="Rectangle 4">
            <a:extLst>
              <a:ext uri="{FF2B5EF4-FFF2-40B4-BE49-F238E27FC236}">
                <a16:creationId xmlns:a16="http://schemas.microsoft.com/office/drawing/2014/main" id="{FD0CA972-2277-4457-9CC2-55A79D79D631}"/>
              </a:ext>
            </a:extLst>
          </p:cNvPr>
          <p:cNvSpPr>
            <a:spLocks noChangeArrowheads="1"/>
          </p:cNvSpPr>
          <p:nvPr/>
        </p:nvSpPr>
        <p:spPr bwMode="auto">
          <a:xfrm>
            <a:off x="6207919" y="4580335"/>
            <a:ext cx="28277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200">
                <a:solidFill>
                  <a:schemeClr val="bg1"/>
                </a:solidFill>
                <a:latin typeface="Open Sans" pitchFamily="34" charset="0"/>
                <a:cs typeface="Open Sans" pitchFamily="34" charset="0"/>
              </a:rPr>
              <a:t>We innovate to mainstream global excellence to help improve standards of teaching, training and assessment through international benchmarking to help young people, employers and the UK economy succeed.</a:t>
            </a:r>
          </a:p>
        </p:txBody>
      </p:sp>
      <p:pic>
        <p:nvPicPr>
          <p:cNvPr id="21" name="Picture 20">
            <a:extLst>
              <a:ext uri="{FF2B5EF4-FFF2-40B4-BE49-F238E27FC236}">
                <a16:creationId xmlns:a16="http://schemas.microsoft.com/office/drawing/2014/main" id="{8FF3B73B-1FA5-489C-A061-FF90A083C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940" t="17519" r="42331" b="32767"/>
          <a:stretch>
            <a:fillRect/>
          </a:stretch>
        </p:blipFill>
        <p:spPr bwMode="auto">
          <a:xfrm>
            <a:off x="6186488" y="2501503"/>
            <a:ext cx="2965847"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78927D4C-0EB4-4CA2-A3E6-ACA60529EA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501" t="11163" r="21336" b="19269"/>
          <a:stretch>
            <a:fillRect/>
          </a:stretch>
        </p:blipFill>
        <p:spPr bwMode="auto">
          <a:xfrm>
            <a:off x="3120629" y="2512219"/>
            <a:ext cx="2943225" cy="205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8D50AC73-1235-437A-A5E6-306E18DB82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7352" t="18449" r="24509" b="11008"/>
          <a:stretch>
            <a:fillRect/>
          </a:stretch>
        </p:blipFill>
        <p:spPr bwMode="auto">
          <a:xfrm>
            <a:off x="-10716" y="2547938"/>
            <a:ext cx="2962276" cy="202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1" grpId="0"/>
      <p:bldP spid="15" grpId="0" animBg="1"/>
      <p:bldP spid="16" grpId="0" animBg="1"/>
      <p:bldP spid="17" grpId="0" animBg="1"/>
      <p:bldP spid="18" grpId="0" animBg="1"/>
      <p:bldP spid="19" grpId="0"/>
      <p:bldP spid="20" grpId="0"/>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00183" y="1459536"/>
            <a:ext cx="7824667" cy="4665040"/>
          </a:xfrm>
        </p:spPr>
        <p:txBody>
          <a:bodyPr>
            <a:normAutofit/>
          </a:bodyPr>
          <a:lstStyle/>
          <a:p>
            <a:pPr marL="0" indent="0">
              <a:buNone/>
            </a:pPr>
            <a:r>
              <a:rPr lang="en-US" sz="1600" b="1" dirty="0">
                <a:latin typeface="Open Sans" panose="020B0606030504020204" pitchFamily="34" charset="0"/>
                <a:ea typeface="Open Sans" panose="020B0606030504020204" pitchFamily="34" charset="0"/>
                <a:cs typeface="Open Sans" panose="020B0606030504020204" pitchFamily="34" charset="0"/>
              </a:rPr>
              <a:t>From this lesson</a:t>
            </a:r>
            <a:r>
              <a:rPr lang="en-US" sz="1600" b="1">
                <a:latin typeface="Open Sans" panose="020B0606030504020204" pitchFamily="34" charset="0"/>
                <a:ea typeface="Open Sans" panose="020B0606030504020204" pitchFamily="34" charset="0"/>
                <a:cs typeface="Open Sans" panose="020B0606030504020204" pitchFamily="34" charset="0"/>
              </a:rPr>
              <a:t>, learners will</a:t>
            </a:r>
            <a:r>
              <a:rPr lang="en-US" sz="1600" b="1" dirty="0">
                <a:latin typeface="Open Sans" panose="020B0606030504020204" pitchFamily="34" charset="0"/>
                <a:ea typeface="Open Sans" panose="020B0606030504020204" pitchFamily="34" charset="0"/>
                <a:cs typeface="Open Sans" panose="020B0606030504020204" pitchFamily="34" charset="0"/>
              </a:rPr>
              <a:t>:</a:t>
            </a:r>
          </a:p>
          <a:p>
            <a:pPr>
              <a:spcAft>
                <a:spcPts val="1800"/>
              </a:spcAft>
            </a:pPr>
            <a:r>
              <a:rPr lang="en-US" sz="1600" dirty="0">
                <a:latin typeface="Open Sans" panose="020B0606030504020204" pitchFamily="34" charset="0"/>
                <a:ea typeface="Open Sans" panose="020B0606030504020204" pitchFamily="34" charset="0"/>
                <a:cs typeface="Open Sans" panose="020B0606030504020204" pitchFamily="34" charset="0"/>
              </a:rPr>
              <a:t>Learn that there are plenty of opportunities out there for them.</a:t>
            </a:r>
          </a:p>
          <a:p>
            <a:pPr>
              <a:spcAft>
                <a:spcPts val="1800"/>
              </a:spcAft>
            </a:pPr>
            <a:r>
              <a:rPr lang="en-US" sz="1600" dirty="0">
                <a:latin typeface="Open Sans" panose="020B0606030504020204" pitchFamily="34" charset="0"/>
                <a:ea typeface="Open Sans" panose="020B0606030504020204" pitchFamily="34" charset="0"/>
                <a:cs typeface="Open Sans" panose="020B0606030504020204" pitchFamily="34" charset="0"/>
              </a:rPr>
              <a:t>Understand that it’s okay not to know what career you want, but that there are things you can be thinking about already and even doing, to help prepare you for future opportunities  </a:t>
            </a:r>
          </a:p>
          <a:p>
            <a:pPr>
              <a:spcAft>
                <a:spcPts val="1800"/>
              </a:spcAft>
            </a:pPr>
            <a:r>
              <a:rPr lang="en-US" sz="1600" dirty="0">
                <a:latin typeface="Open Sans" panose="020B0606030504020204" pitchFamily="34" charset="0"/>
                <a:ea typeface="Open Sans" panose="020B0606030504020204" pitchFamily="34" charset="0"/>
                <a:cs typeface="Open Sans" panose="020B0606030504020204" pitchFamily="34" charset="0"/>
              </a:rPr>
              <a:t>Identify their strengths and ambitions and how this can help them plan for their future </a:t>
            </a:r>
          </a:p>
          <a:p>
            <a:pPr>
              <a:spcAft>
                <a:spcPts val="1800"/>
              </a:spcAft>
            </a:pPr>
            <a:r>
              <a:rPr lang="en-US" sz="1600" dirty="0">
                <a:latin typeface="Open Sans" panose="020B0606030504020204" pitchFamily="34" charset="0"/>
                <a:ea typeface="Open Sans" panose="020B0606030504020204" pitchFamily="34" charset="0"/>
                <a:cs typeface="Open Sans" panose="020B0606030504020204" pitchFamily="34" charset="0"/>
              </a:rPr>
              <a:t>Learn about who can help them with career information, what information they can access and how to use this information to plan for futures.</a:t>
            </a:r>
          </a:p>
          <a:p>
            <a:pPr marL="0" indent="0">
              <a:buNone/>
            </a:pPr>
            <a:endParaRPr lang="en-US" sz="1600"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600" b="1" dirty="0">
                <a:latin typeface="Open Sans" panose="020B0606030504020204" pitchFamily="34" charset="0"/>
                <a:ea typeface="Open Sans" panose="020B0606030504020204" pitchFamily="34" charset="0"/>
                <a:cs typeface="Open Sans" panose="020B0606030504020204" pitchFamily="34" charset="0"/>
              </a:rPr>
              <a:t>Key skills you will use in this session are: </a:t>
            </a:r>
          </a:p>
          <a:p>
            <a:pPr>
              <a:spcAft>
                <a:spcPts val="1800"/>
              </a:spcAft>
            </a:pPr>
            <a:r>
              <a:rPr lang="en-US" sz="1600" dirty="0">
                <a:latin typeface="Open Sans" panose="020B0606030504020204" pitchFamily="34" charset="0"/>
                <a:ea typeface="Open Sans" panose="020B0606030504020204" pitchFamily="34" charset="0"/>
                <a:cs typeface="Open Sans" panose="020B0606030504020204" pitchFamily="34" charset="0"/>
              </a:rPr>
              <a:t>Communication, self-management, reflection  </a:t>
            </a:r>
          </a:p>
        </p:txBody>
      </p:sp>
      <p:sp>
        <p:nvSpPr>
          <p:cNvPr id="2" name="Slide Number Placeholder 1"/>
          <p:cNvSpPr>
            <a:spLocks noGrp="1"/>
          </p:cNvSpPr>
          <p:nvPr>
            <p:ph type="sldNum" sz="quarter" idx="12"/>
          </p:nvPr>
        </p:nvSpPr>
        <p:spPr/>
        <p:txBody>
          <a:bodyPr/>
          <a:lstStyle/>
          <a:p>
            <a:fld id="{26774BF5-9B92-C44E-BC08-5AB25B2665C8}" type="slidenum">
              <a:rPr lang="en-US" smtClean="0"/>
              <a:pPr/>
              <a:t>3</a:t>
            </a:fld>
            <a:endParaRPr lang="en-US" dirty="0"/>
          </a:p>
        </p:txBody>
      </p:sp>
      <p:sp>
        <p:nvSpPr>
          <p:cNvPr id="9" name="Title 3">
            <a:extLst>
              <a:ext uri="{FF2B5EF4-FFF2-40B4-BE49-F238E27FC236}">
                <a16:creationId xmlns:a16="http://schemas.microsoft.com/office/drawing/2014/main" id="{3505E024-00C3-524D-8AE5-24622BAACA0A}"/>
              </a:ext>
            </a:extLst>
          </p:cNvPr>
          <p:cNvSpPr>
            <a:spLocks noGrp="1"/>
          </p:cNvSpPr>
          <p:nvPr>
            <p:ph type="title"/>
          </p:nvPr>
        </p:nvSpPr>
        <p:spPr>
          <a:xfrm>
            <a:off x="504000" y="620202"/>
            <a:ext cx="6840000" cy="244579"/>
          </a:xfrm>
        </p:spPr>
        <p:txBody>
          <a:bodyPr>
            <a:noAutofit/>
          </a:bodyPr>
          <a:lstStyle/>
          <a:p>
            <a:r>
              <a:rPr lang="en-US" sz="3200" b="1" cap="none" dirty="0">
                <a:solidFill>
                  <a:srgbClr val="C00000"/>
                </a:solidFill>
                <a:latin typeface="IBM Plex Serif SemiBold" panose="02060503050406000203" pitchFamily="18" charset="77"/>
              </a:rPr>
              <a:t>Introduction</a:t>
            </a:r>
          </a:p>
        </p:txBody>
      </p:sp>
    </p:spTree>
    <p:extLst>
      <p:ext uri="{BB962C8B-B14F-4D97-AF65-F5344CB8AC3E}">
        <p14:creationId xmlns:p14="http://schemas.microsoft.com/office/powerpoint/2010/main" val="159774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774BF5-9B92-C44E-BC08-5AB25B2665C8}" type="slidenum">
              <a:rPr lang="en-US" smtClean="0"/>
              <a:pPr/>
              <a:t>4</a:t>
            </a:fld>
            <a:endParaRPr lang="en-US" dirty="0"/>
          </a:p>
        </p:txBody>
      </p:sp>
      <p:sp>
        <p:nvSpPr>
          <p:cNvPr id="8" name="Title 3">
            <a:extLst>
              <a:ext uri="{FF2B5EF4-FFF2-40B4-BE49-F238E27FC236}">
                <a16:creationId xmlns:a16="http://schemas.microsoft.com/office/drawing/2014/main" id="{9010530F-E68A-AD4D-994A-FE4602700402}"/>
              </a:ext>
            </a:extLst>
          </p:cNvPr>
          <p:cNvSpPr>
            <a:spLocks noGrp="1"/>
          </p:cNvSpPr>
          <p:nvPr>
            <p:ph type="title"/>
          </p:nvPr>
        </p:nvSpPr>
        <p:spPr>
          <a:xfrm>
            <a:off x="504000" y="620202"/>
            <a:ext cx="6840000" cy="244579"/>
          </a:xfrm>
        </p:spPr>
        <p:txBody>
          <a:bodyPr>
            <a:noAutofit/>
          </a:bodyPr>
          <a:lstStyle/>
          <a:p>
            <a:r>
              <a:rPr lang="en-US" sz="3200" b="1" cap="none" dirty="0">
                <a:solidFill>
                  <a:srgbClr val="0B4A8D"/>
                </a:solidFill>
                <a:latin typeface="IBM Plex Serif SemiBold" panose="02060503050406000203" pitchFamily="18" charset="77"/>
              </a:rPr>
              <a:t>Thinking about your future video</a:t>
            </a:r>
          </a:p>
        </p:txBody>
      </p:sp>
      <p:pic>
        <p:nvPicPr>
          <p:cNvPr id="5" name="Picture 4">
            <a:hlinkClick r:id="rId2"/>
            <a:extLst>
              <a:ext uri="{FF2B5EF4-FFF2-40B4-BE49-F238E27FC236}">
                <a16:creationId xmlns:a16="http://schemas.microsoft.com/office/drawing/2014/main" id="{52DD0209-E268-4A68-B4FB-A9E62240D0FB}"/>
              </a:ext>
            </a:extLst>
          </p:cNvPr>
          <p:cNvPicPr>
            <a:picLocks noChangeAspect="1"/>
          </p:cNvPicPr>
          <p:nvPr/>
        </p:nvPicPr>
        <p:blipFill rotWithShape="1">
          <a:blip r:embed="rId3"/>
          <a:srcRect l="7777" t="25414" r="42917" b="30882"/>
          <a:stretch/>
        </p:blipFill>
        <p:spPr>
          <a:xfrm>
            <a:off x="504000" y="1517650"/>
            <a:ext cx="7959922" cy="39687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774BF5-9B92-C44E-BC08-5AB25B2665C8}" type="slidenum">
              <a:rPr lang="en-US" smtClean="0"/>
              <a:pPr/>
              <a:t>5</a:t>
            </a:fld>
            <a:endParaRPr lang="en-US" dirty="0"/>
          </a:p>
        </p:txBody>
      </p:sp>
      <p:sp>
        <p:nvSpPr>
          <p:cNvPr id="7" name="Rounded Rectangle 6"/>
          <p:cNvSpPr/>
          <p:nvPr/>
        </p:nvSpPr>
        <p:spPr>
          <a:xfrm>
            <a:off x="1508805" y="1666746"/>
            <a:ext cx="6125372" cy="3330556"/>
          </a:xfrm>
          <a:prstGeom prst="roundRect">
            <a:avLst>
              <a:gd name="adj" fmla="val 0"/>
            </a:avLst>
          </a:prstGeom>
          <a:solidFill>
            <a:srgbClr val="00376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noProof="0" dirty="0"/>
          </a:p>
        </p:txBody>
      </p:sp>
      <p:sp>
        <p:nvSpPr>
          <p:cNvPr id="8" name="Content Placeholder 8"/>
          <p:cNvSpPr txBox="1">
            <a:spLocks/>
          </p:cNvSpPr>
          <p:nvPr/>
        </p:nvSpPr>
        <p:spPr>
          <a:xfrm>
            <a:off x="1800001" y="1936110"/>
            <a:ext cx="5543998" cy="2834364"/>
          </a:xfrm>
          <a:prstGeom prst="rect">
            <a:avLst/>
          </a:prstGeom>
        </p:spPr>
        <p:txBody>
          <a:bodyPr vert="horz" lIns="0" tIns="0" rIns="0" bIns="0" rtlCol="0">
            <a:normAutofit/>
          </a:bodyPr>
          <a:lstStyle>
            <a:lvl1pPr marL="285750" indent="-285750" algn="l" defTabSz="457200" rtl="0" eaLnBrk="1" latinLnBrk="0" hangingPunct="1">
              <a:lnSpc>
                <a:spcPct val="100000"/>
              </a:lnSpc>
              <a:spcBef>
                <a:spcPts val="0"/>
              </a:spcBef>
              <a:spcAft>
                <a:spcPts val="1200"/>
              </a:spcAft>
              <a:buFont typeface="Arial" charset="0"/>
              <a:buChar char="•"/>
              <a:defRPr sz="2100" b="0" i="0" kern="1200" spc="0" baseline="0">
                <a:solidFill>
                  <a:schemeClr val="bg1"/>
                </a:solidFill>
                <a:latin typeface="Frutiger 65 Bold" charset="0"/>
                <a:ea typeface="+mn-ea"/>
                <a:cs typeface="Humanst521 Lt BT"/>
              </a:defRPr>
            </a:lvl1pPr>
            <a:lvl2pPr marL="270900" indent="-270900" algn="l" defTabSz="457200" rtl="0" eaLnBrk="1" latinLnBrk="0" hangingPunct="1">
              <a:lnSpc>
                <a:spcPct val="100000"/>
              </a:lnSpc>
              <a:spcBef>
                <a:spcPts val="0"/>
              </a:spcBef>
              <a:spcAft>
                <a:spcPts val="0"/>
              </a:spcAft>
              <a:buClr>
                <a:schemeClr val="bg1"/>
              </a:buClr>
              <a:buFont typeface="+mj-lt"/>
              <a:buAutoNum type="arabicPeriod"/>
              <a:defRPr sz="1800" b="0" i="0" kern="1200" baseline="0">
                <a:solidFill>
                  <a:schemeClr val="bg1"/>
                </a:solidFill>
                <a:latin typeface="Frutiger 45 Light" charset="0"/>
                <a:ea typeface="+mn-ea"/>
                <a:cs typeface="Humanst521 Lt BT"/>
              </a:defRPr>
            </a:lvl2pPr>
            <a:lvl3pPr marL="900000" indent="-228600" algn="l" defTabSz="457200" rtl="0" eaLnBrk="1" latinLnBrk="0" hangingPunct="1">
              <a:spcBef>
                <a:spcPct val="20000"/>
              </a:spcBef>
              <a:buFont typeface="Wingdings" charset="2"/>
              <a:buChar char="ü"/>
              <a:defRPr sz="1600" b="0" i="0" kern="1200" baseline="0">
                <a:solidFill>
                  <a:schemeClr val="tx1"/>
                </a:solidFill>
                <a:latin typeface="Humanist 521 Light"/>
                <a:ea typeface="+mn-ea"/>
                <a:cs typeface="Humanst521 Lt BT"/>
              </a:defRPr>
            </a:lvl3pPr>
            <a:lvl4pPr marL="1600200" indent="-228600" algn="l" defTabSz="457200" rtl="0" eaLnBrk="1" latinLnBrk="0" hangingPunct="1">
              <a:spcBef>
                <a:spcPct val="20000"/>
              </a:spcBef>
              <a:buFont typeface="Arial"/>
              <a:buChar char="–"/>
              <a:defRPr sz="1600" b="0" i="0" kern="1200" baseline="0">
                <a:solidFill>
                  <a:schemeClr val="tx1"/>
                </a:solidFill>
                <a:latin typeface="Humanist 521 Light"/>
                <a:ea typeface="+mn-ea"/>
                <a:cs typeface="Humanst521 Lt BT"/>
              </a:defRPr>
            </a:lvl4pPr>
            <a:lvl5pPr marL="2057400" indent="-228600" algn="l" defTabSz="457200" rtl="0" eaLnBrk="1" latinLnBrk="0" hangingPunct="1">
              <a:spcBef>
                <a:spcPct val="20000"/>
              </a:spcBef>
              <a:buFont typeface="Arial"/>
              <a:buChar char="»"/>
              <a:defRPr sz="1600" b="0" i="0" kern="1200" baseline="0">
                <a:solidFill>
                  <a:schemeClr val="tx1"/>
                </a:solidFill>
                <a:latin typeface="Humanist 521 Light"/>
                <a:ea typeface="+mn-ea"/>
                <a:cs typeface="Humanst521 Lt B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b="1" dirty="0">
                <a:latin typeface="Open Sans" panose="020B0606030504020204" pitchFamily="34" charset="0"/>
                <a:ea typeface="Open Sans" panose="020B0606030504020204" pitchFamily="34" charset="0"/>
                <a:cs typeface="Open Sans" panose="020B0606030504020204" pitchFamily="34" charset="0"/>
              </a:rPr>
              <a:t>Activity</a:t>
            </a:r>
          </a:p>
          <a:p>
            <a:pPr marL="0" lvl="1" indent="0" algn="ctr">
              <a:spcAft>
                <a:spcPts val="600"/>
              </a:spcAft>
              <a:buNone/>
            </a:pPr>
            <a:r>
              <a:rPr lang="en-GB" dirty="0">
                <a:latin typeface="Open Sans" panose="020B0606030504020204" pitchFamily="34" charset="0"/>
                <a:ea typeface="Open Sans" panose="020B0606030504020204" pitchFamily="34" charset="0"/>
                <a:cs typeface="Open Sans" panose="020B0606030504020204" pitchFamily="34" charset="0"/>
              </a:rPr>
              <a:t>In pairs discuss what it was that you wanted to be when you were younger:   </a:t>
            </a:r>
          </a:p>
          <a:p>
            <a:pPr marL="285750" lvl="1" indent="-285750" algn="ctr">
              <a:buFont typeface="Arial" charset="0"/>
              <a:buChar char="•"/>
            </a:pPr>
            <a:r>
              <a:rPr lang="en-GB" dirty="0">
                <a:latin typeface="Open Sans" panose="020B0606030504020204" pitchFamily="34" charset="0"/>
                <a:ea typeface="Open Sans" panose="020B0606030504020204" pitchFamily="34" charset="0"/>
                <a:cs typeface="Open Sans" panose="020B0606030504020204" pitchFamily="34" charset="0"/>
              </a:rPr>
              <a:t>is it still the same today?</a:t>
            </a:r>
          </a:p>
          <a:p>
            <a:pPr marL="285750" lvl="1" indent="-285750" algn="ctr">
              <a:buFont typeface="Arial" charset="0"/>
              <a:buChar char="•"/>
            </a:pPr>
            <a:r>
              <a:rPr lang="en-GB" dirty="0">
                <a:latin typeface="Open Sans" panose="020B0606030504020204" pitchFamily="34" charset="0"/>
                <a:ea typeface="Open Sans" panose="020B0606030504020204" pitchFamily="34" charset="0"/>
                <a:cs typeface="Open Sans" panose="020B0606030504020204" pitchFamily="34" charset="0"/>
              </a:rPr>
              <a:t>if it has changed, why do you think that is?</a:t>
            </a:r>
          </a:p>
          <a:p>
            <a:pPr marL="285750" lvl="1" indent="-285750" algn="ctr">
              <a:buFont typeface="Arial" charset="0"/>
              <a:buChar char="•"/>
            </a:pPr>
            <a:r>
              <a:rPr lang="en-GB" dirty="0">
                <a:latin typeface="Open Sans" panose="020B0606030504020204" pitchFamily="34" charset="0"/>
                <a:ea typeface="Open Sans" panose="020B0606030504020204" pitchFamily="34" charset="0"/>
                <a:cs typeface="Open Sans" panose="020B0606030504020204" pitchFamily="34" charset="0"/>
              </a:rPr>
              <a:t>if it has not changed, do you think it will in </a:t>
            </a:r>
            <a:br>
              <a:rPr lang="en-GB" dirty="0">
                <a:latin typeface="Open Sans" panose="020B0606030504020204" pitchFamily="34" charset="0"/>
                <a:ea typeface="Open Sans" panose="020B0606030504020204" pitchFamily="34" charset="0"/>
                <a:cs typeface="Open Sans" panose="020B0606030504020204" pitchFamily="34" charset="0"/>
              </a:rPr>
            </a:br>
            <a:r>
              <a:rPr lang="en-GB" dirty="0">
                <a:latin typeface="Open Sans" panose="020B0606030504020204" pitchFamily="34" charset="0"/>
                <a:ea typeface="Open Sans" panose="020B0606030504020204" pitchFamily="34" charset="0"/>
                <a:cs typeface="Open Sans" panose="020B0606030504020204" pitchFamily="34" charset="0"/>
              </a:rPr>
              <a:t>the future?</a:t>
            </a:r>
          </a:p>
          <a:p>
            <a:pPr marL="0" lvl="1" indent="0" algn="ctr">
              <a:buNone/>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0" lvl="1" indent="0" algn="ctr">
              <a:buNone/>
            </a:pPr>
            <a:r>
              <a:rPr lang="en-GB" dirty="0">
                <a:latin typeface="Open Sans" panose="020B0606030504020204" pitchFamily="34" charset="0"/>
                <a:ea typeface="Open Sans" panose="020B0606030504020204" pitchFamily="34" charset="0"/>
                <a:cs typeface="Open Sans" panose="020B0606030504020204" pitchFamily="34" charset="0"/>
              </a:rPr>
              <a:t>Be ready to discuss your answers with the group. </a:t>
            </a:r>
          </a:p>
        </p:txBody>
      </p:sp>
      <p:sp>
        <p:nvSpPr>
          <p:cNvPr id="10" name="Title 3">
            <a:extLst>
              <a:ext uri="{FF2B5EF4-FFF2-40B4-BE49-F238E27FC236}">
                <a16:creationId xmlns:a16="http://schemas.microsoft.com/office/drawing/2014/main" id="{AB98F4DB-59C3-7B45-AE67-7EB4CE8F277A}"/>
              </a:ext>
            </a:extLst>
          </p:cNvPr>
          <p:cNvSpPr>
            <a:spLocks noGrp="1"/>
          </p:cNvSpPr>
          <p:nvPr>
            <p:ph type="title"/>
          </p:nvPr>
        </p:nvSpPr>
        <p:spPr>
          <a:xfrm>
            <a:off x="504000" y="668842"/>
            <a:ext cx="6840000" cy="244579"/>
          </a:xfrm>
        </p:spPr>
        <p:txBody>
          <a:bodyPr>
            <a:noAutofit/>
          </a:bodyPr>
          <a:lstStyle/>
          <a:p>
            <a:r>
              <a:rPr lang="en-US" sz="3200" b="1" cap="none" dirty="0">
                <a:solidFill>
                  <a:srgbClr val="C00000"/>
                </a:solidFill>
                <a:latin typeface="IBM Plex Serif SemiBold" panose="02060503050406000203" pitchFamily="18" charset="77"/>
              </a:rPr>
              <a:t>What did you want to be as a kid and why?</a:t>
            </a:r>
          </a:p>
        </p:txBody>
      </p:sp>
    </p:spTree>
    <p:extLst>
      <p:ext uri="{BB962C8B-B14F-4D97-AF65-F5344CB8AC3E}">
        <p14:creationId xmlns:p14="http://schemas.microsoft.com/office/powerpoint/2010/main" val="759543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774BF5-9B92-C44E-BC08-5AB25B2665C8}" type="slidenum">
              <a:rPr lang="en-US" smtClean="0"/>
              <a:pPr/>
              <a:t>6</a:t>
            </a:fld>
            <a:endParaRPr lang="en-US" dirty="0"/>
          </a:p>
        </p:txBody>
      </p:sp>
      <p:sp>
        <p:nvSpPr>
          <p:cNvPr id="7" name="Rounded Rectangle 6"/>
          <p:cNvSpPr/>
          <p:nvPr/>
        </p:nvSpPr>
        <p:spPr>
          <a:xfrm>
            <a:off x="1508805" y="1666746"/>
            <a:ext cx="6125372" cy="3493589"/>
          </a:xfrm>
          <a:prstGeom prst="roundRect">
            <a:avLst>
              <a:gd name="adj" fmla="val 0"/>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noProof="0" dirty="0"/>
          </a:p>
        </p:txBody>
      </p:sp>
      <p:sp>
        <p:nvSpPr>
          <p:cNvPr id="8" name="Content Placeholder 8"/>
          <p:cNvSpPr txBox="1">
            <a:spLocks/>
          </p:cNvSpPr>
          <p:nvPr/>
        </p:nvSpPr>
        <p:spPr>
          <a:xfrm>
            <a:off x="1800001" y="1936109"/>
            <a:ext cx="5543998" cy="3025751"/>
          </a:xfrm>
          <a:prstGeom prst="rect">
            <a:avLst/>
          </a:prstGeom>
        </p:spPr>
        <p:txBody>
          <a:bodyPr vert="horz" lIns="0" tIns="0" rIns="0" bIns="0" rtlCol="0">
            <a:normAutofit lnSpcReduction="10000"/>
          </a:bodyPr>
          <a:lstStyle>
            <a:lvl1pPr marL="285750" indent="-285750" algn="l" defTabSz="457200" rtl="0" eaLnBrk="1" latinLnBrk="0" hangingPunct="1">
              <a:lnSpc>
                <a:spcPct val="100000"/>
              </a:lnSpc>
              <a:spcBef>
                <a:spcPts val="0"/>
              </a:spcBef>
              <a:spcAft>
                <a:spcPts val="1200"/>
              </a:spcAft>
              <a:buFont typeface="Arial" charset="0"/>
              <a:buChar char="•"/>
              <a:defRPr sz="2100" b="0" i="0" kern="1200" spc="0" baseline="0">
                <a:solidFill>
                  <a:schemeClr val="bg1"/>
                </a:solidFill>
                <a:latin typeface="Frutiger 65 Bold" charset="0"/>
                <a:ea typeface="+mn-ea"/>
                <a:cs typeface="Humanst521 Lt BT"/>
              </a:defRPr>
            </a:lvl1pPr>
            <a:lvl2pPr marL="270900" indent="-270900" algn="l" defTabSz="457200" rtl="0" eaLnBrk="1" latinLnBrk="0" hangingPunct="1">
              <a:lnSpc>
                <a:spcPct val="100000"/>
              </a:lnSpc>
              <a:spcBef>
                <a:spcPts val="0"/>
              </a:spcBef>
              <a:spcAft>
                <a:spcPts val="0"/>
              </a:spcAft>
              <a:buClr>
                <a:schemeClr val="bg1"/>
              </a:buClr>
              <a:buFont typeface="+mj-lt"/>
              <a:buAutoNum type="arabicPeriod"/>
              <a:defRPr sz="1800" b="0" i="0" kern="1200" baseline="0">
                <a:solidFill>
                  <a:schemeClr val="bg1"/>
                </a:solidFill>
                <a:latin typeface="Frutiger 45 Light" charset="0"/>
                <a:ea typeface="+mn-ea"/>
                <a:cs typeface="Humanst521 Lt BT"/>
              </a:defRPr>
            </a:lvl2pPr>
            <a:lvl3pPr marL="900000" indent="-228600" algn="l" defTabSz="457200" rtl="0" eaLnBrk="1" latinLnBrk="0" hangingPunct="1">
              <a:spcBef>
                <a:spcPct val="20000"/>
              </a:spcBef>
              <a:buFont typeface="Wingdings" charset="2"/>
              <a:buChar char="ü"/>
              <a:defRPr sz="1600" b="0" i="0" kern="1200" baseline="0">
                <a:solidFill>
                  <a:schemeClr val="tx1"/>
                </a:solidFill>
                <a:latin typeface="Humanist 521 Light"/>
                <a:ea typeface="+mn-ea"/>
                <a:cs typeface="Humanst521 Lt BT"/>
              </a:defRPr>
            </a:lvl3pPr>
            <a:lvl4pPr marL="1600200" indent="-228600" algn="l" defTabSz="457200" rtl="0" eaLnBrk="1" latinLnBrk="0" hangingPunct="1">
              <a:spcBef>
                <a:spcPct val="20000"/>
              </a:spcBef>
              <a:buFont typeface="Arial"/>
              <a:buChar char="–"/>
              <a:defRPr sz="1600" b="0" i="0" kern="1200" baseline="0">
                <a:solidFill>
                  <a:schemeClr val="tx1"/>
                </a:solidFill>
                <a:latin typeface="Humanist 521 Light"/>
                <a:ea typeface="+mn-ea"/>
                <a:cs typeface="Humanst521 Lt BT"/>
              </a:defRPr>
            </a:lvl4pPr>
            <a:lvl5pPr marL="2057400" indent="-228600" algn="l" defTabSz="457200" rtl="0" eaLnBrk="1" latinLnBrk="0" hangingPunct="1">
              <a:spcBef>
                <a:spcPct val="20000"/>
              </a:spcBef>
              <a:buFont typeface="Arial"/>
              <a:buChar char="»"/>
              <a:defRPr sz="1600" b="0" i="0" kern="1200" baseline="0">
                <a:solidFill>
                  <a:schemeClr val="tx1"/>
                </a:solidFill>
                <a:latin typeface="Humanist 521 Light"/>
                <a:ea typeface="+mn-ea"/>
                <a:cs typeface="Humanst521 Lt B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b="1" dirty="0">
                <a:latin typeface="Open Sans" panose="020B0606030504020204" pitchFamily="34" charset="0"/>
                <a:ea typeface="Open Sans" panose="020B0606030504020204" pitchFamily="34" charset="0"/>
                <a:cs typeface="Open Sans" panose="020B0606030504020204" pitchFamily="34" charset="0"/>
              </a:rPr>
              <a:t>Activity</a:t>
            </a:r>
          </a:p>
          <a:p>
            <a:pPr lvl="1" algn="ctr">
              <a:spcAft>
                <a:spcPts val="1200"/>
              </a:spcAft>
            </a:pPr>
            <a:r>
              <a:rPr lang="en-GB" dirty="0">
                <a:latin typeface="Open Sans" panose="020B0606030504020204" pitchFamily="34" charset="0"/>
                <a:ea typeface="Open Sans" panose="020B0606030504020204" pitchFamily="34" charset="0"/>
                <a:cs typeface="Open Sans" panose="020B0606030504020204" pitchFamily="34" charset="0"/>
              </a:rPr>
              <a:t>Using the activity sheet provided, write down what you think your key strengths are. </a:t>
            </a:r>
          </a:p>
          <a:p>
            <a:pPr lvl="1" algn="ctr">
              <a:spcAft>
                <a:spcPts val="1200"/>
              </a:spcAft>
            </a:pPr>
            <a:r>
              <a:rPr lang="en-GB" dirty="0">
                <a:latin typeface="Open Sans" panose="020B0606030504020204" pitchFamily="34" charset="0"/>
                <a:ea typeface="Open Sans" panose="020B0606030504020204" pitchFamily="34" charset="0"/>
                <a:cs typeface="Open Sans" panose="020B0606030504020204" pitchFamily="34" charset="0"/>
              </a:rPr>
              <a:t>Can you name </a:t>
            </a:r>
            <a:r>
              <a:rPr lang="en-GB" b="1" dirty="0">
                <a:latin typeface="Open Sans" panose="020B0606030504020204" pitchFamily="34" charset="0"/>
                <a:ea typeface="Open Sans" panose="020B0606030504020204" pitchFamily="34" charset="0"/>
                <a:cs typeface="Open Sans" panose="020B0606030504020204" pitchFamily="34" charset="0"/>
              </a:rPr>
              <a:t>5 different careers</a:t>
            </a:r>
            <a:r>
              <a:rPr lang="en-GB" dirty="0">
                <a:latin typeface="Open Sans" panose="020B0606030504020204" pitchFamily="34" charset="0"/>
                <a:ea typeface="Open Sans" panose="020B0606030504020204" pitchFamily="34" charset="0"/>
                <a:cs typeface="Open Sans" panose="020B0606030504020204" pitchFamily="34" charset="0"/>
              </a:rPr>
              <a:t> that require people to have these strengths? </a:t>
            </a:r>
          </a:p>
          <a:p>
            <a:pPr lvl="1" algn="ctr">
              <a:spcAft>
                <a:spcPts val="1200"/>
              </a:spcAft>
            </a:pPr>
            <a:r>
              <a:rPr lang="en-GB" dirty="0">
                <a:latin typeface="Open Sans" panose="020B0606030504020204" pitchFamily="34" charset="0"/>
                <a:ea typeface="Open Sans" panose="020B0606030504020204" pitchFamily="34" charset="0"/>
                <a:cs typeface="Open Sans" panose="020B0606030504020204" pitchFamily="34" charset="0"/>
              </a:rPr>
              <a:t>What could you do to develop your strengths further? </a:t>
            </a:r>
          </a:p>
          <a:p>
            <a:pPr lvl="1" algn="ctr">
              <a:spcAft>
                <a:spcPts val="1200"/>
              </a:spcAft>
            </a:pPr>
            <a:r>
              <a:rPr lang="en-GB" dirty="0">
                <a:latin typeface="Open Sans" panose="020B0606030504020204" pitchFamily="34" charset="0"/>
                <a:ea typeface="Open Sans" panose="020B0606030504020204" pitchFamily="34" charset="0"/>
                <a:cs typeface="Open Sans" panose="020B0606030504020204" pitchFamily="34" charset="0"/>
              </a:rPr>
              <a:t>Do you have a weakness you think you could develop and turn into a strength? </a:t>
            </a:r>
          </a:p>
        </p:txBody>
      </p:sp>
      <p:sp>
        <p:nvSpPr>
          <p:cNvPr id="10" name="Title 3">
            <a:extLst>
              <a:ext uri="{FF2B5EF4-FFF2-40B4-BE49-F238E27FC236}">
                <a16:creationId xmlns:a16="http://schemas.microsoft.com/office/drawing/2014/main" id="{C2FD1419-9F1D-F44C-80A4-62EEEA63B7C6}"/>
              </a:ext>
            </a:extLst>
          </p:cNvPr>
          <p:cNvSpPr>
            <a:spLocks noGrp="1"/>
          </p:cNvSpPr>
          <p:nvPr>
            <p:ph type="title"/>
          </p:nvPr>
        </p:nvSpPr>
        <p:spPr>
          <a:xfrm>
            <a:off x="504000" y="620202"/>
            <a:ext cx="6840000" cy="244579"/>
          </a:xfrm>
        </p:spPr>
        <p:txBody>
          <a:bodyPr>
            <a:noAutofit/>
          </a:bodyPr>
          <a:lstStyle/>
          <a:p>
            <a:r>
              <a:rPr lang="en-US" sz="3200" b="1" cap="none" dirty="0">
                <a:solidFill>
                  <a:srgbClr val="0B4A8D"/>
                </a:solidFill>
                <a:latin typeface="IBM Plex Serif SemiBold" panose="02060503050406000203" pitchFamily="18" charset="77"/>
              </a:rPr>
              <a:t>What are your key strengths?</a:t>
            </a:r>
          </a:p>
        </p:txBody>
      </p:sp>
    </p:spTree>
    <p:extLst>
      <p:ext uri="{BB962C8B-B14F-4D97-AF65-F5344CB8AC3E}">
        <p14:creationId xmlns:p14="http://schemas.microsoft.com/office/powerpoint/2010/main" val="1108720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774BF5-9B92-C44E-BC08-5AB25B2665C8}" type="slidenum">
              <a:rPr lang="en-US" smtClean="0"/>
              <a:pPr/>
              <a:t>7</a:t>
            </a:fld>
            <a:endParaRPr lang="en-US" dirty="0"/>
          </a:p>
        </p:txBody>
      </p:sp>
      <p:sp>
        <p:nvSpPr>
          <p:cNvPr id="7" name="Rounded Rectangle 6"/>
          <p:cNvSpPr/>
          <p:nvPr/>
        </p:nvSpPr>
        <p:spPr>
          <a:xfrm>
            <a:off x="762000" y="1553332"/>
            <a:ext cx="7411500" cy="4371218"/>
          </a:xfrm>
          <a:prstGeom prst="roundRect">
            <a:avLst>
              <a:gd name="adj" fmla="val 0"/>
            </a:avLst>
          </a:prstGeom>
          <a:solidFill>
            <a:srgbClr val="00376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b="1" noProof="0" dirty="0">
                <a:latin typeface="Open Sans" panose="020B0606030504020204"/>
              </a:rPr>
              <a:t>Activity</a:t>
            </a:r>
          </a:p>
          <a:p>
            <a:r>
              <a:rPr lang="en-GB" b="1" noProof="0" dirty="0">
                <a:latin typeface="Open Sans" panose="020B0606030504020204"/>
              </a:rPr>
              <a:t>Complete the Ambition Task</a:t>
            </a:r>
          </a:p>
          <a:p>
            <a:pPr marL="285750" indent="-285750">
              <a:buFont typeface="Arial" panose="020B0604020202020204" pitchFamily="34" charset="0"/>
              <a:buChar char="•"/>
            </a:pPr>
            <a:r>
              <a:rPr lang="en-GB" sz="1600" noProof="0" dirty="0">
                <a:latin typeface="Open Sans" panose="020B0606030504020204"/>
              </a:rPr>
              <a:t>Take each of the ambition statements and circle each one that you agree with.</a:t>
            </a:r>
          </a:p>
          <a:p>
            <a:pPr marL="285750" indent="-285750">
              <a:buFont typeface="Arial" panose="020B0604020202020204" pitchFamily="34" charset="0"/>
              <a:buChar char="•"/>
            </a:pPr>
            <a:r>
              <a:rPr lang="en-GB" sz="1600" noProof="0" dirty="0">
                <a:latin typeface="Open Sans" panose="020B0606030504020204"/>
              </a:rPr>
              <a:t>Put a cross through the ones you disagree with. </a:t>
            </a:r>
          </a:p>
          <a:p>
            <a:pPr marL="285750" indent="-285750">
              <a:buFont typeface="Arial" panose="020B0604020202020204" pitchFamily="34" charset="0"/>
              <a:buChar char="•"/>
            </a:pPr>
            <a:r>
              <a:rPr lang="en-GB" sz="1600" noProof="0" dirty="0">
                <a:latin typeface="Open Sans" panose="020B0606030504020204"/>
              </a:rPr>
              <a:t>Now put the ambition statements you agree with in order from 1 to 10, with 1 being the most important.</a:t>
            </a:r>
          </a:p>
          <a:p>
            <a:r>
              <a:rPr lang="en-GB" b="1" noProof="0" dirty="0">
                <a:latin typeface="Open Sans" panose="020B0606030504020204"/>
              </a:rPr>
              <a:t>Discussion:</a:t>
            </a:r>
          </a:p>
          <a:p>
            <a:pPr marL="285750" indent="-285750">
              <a:buFont typeface="Arial" panose="020B0604020202020204" pitchFamily="34" charset="0"/>
              <a:buChar char="•"/>
            </a:pPr>
            <a:r>
              <a:rPr lang="en-GB" noProof="0" dirty="0">
                <a:latin typeface="Open Sans" panose="020B0606030504020204"/>
              </a:rPr>
              <a:t>Quickly share your top two ambitions with the person sitting next to you:</a:t>
            </a:r>
          </a:p>
          <a:p>
            <a:pPr marL="742950" lvl="1" indent="-285750">
              <a:buFont typeface="Arial" panose="020B0604020202020204" pitchFamily="34" charset="0"/>
              <a:buChar char="•"/>
            </a:pPr>
            <a:r>
              <a:rPr lang="en-GB" sz="1600" noProof="0" dirty="0">
                <a:latin typeface="Open Sans" panose="020B0606030504020204"/>
              </a:rPr>
              <a:t>did you have the same ambition?  </a:t>
            </a:r>
          </a:p>
          <a:p>
            <a:pPr marL="742950" lvl="1" indent="-285750">
              <a:buFont typeface="Arial" panose="020B0604020202020204" pitchFamily="34" charset="0"/>
              <a:buChar char="•"/>
            </a:pPr>
            <a:r>
              <a:rPr lang="en-GB" sz="1600" noProof="0" dirty="0">
                <a:latin typeface="Open Sans" panose="020B0606030504020204"/>
              </a:rPr>
              <a:t>why is the ambition marked with a number 1 most important to you?  </a:t>
            </a:r>
          </a:p>
          <a:p>
            <a:pPr marL="742950" lvl="1" indent="-285750">
              <a:buFont typeface="Arial" panose="020B0604020202020204" pitchFamily="34" charset="0"/>
              <a:buChar char="•"/>
            </a:pPr>
            <a:r>
              <a:rPr lang="en-GB" sz="1600" noProof="0" dirty="0">
                <a:latin typeface="Open Sans" panose="020B0606030504020204"/>
              </a:rPr>
              <a:t>do you think this will also be the most important in 10 years’ time or can you imagine that it might be a different ambition most important to you?</a:t>
            </a:r>
          </a:p>
        </p:txBody>
      </p:sp>
      <p:sp>
        <p:nvSpPr>
          <p:cNvPr id="8" name="Content Placeholder 8"/>
          <p:cNvSpPr txBox="1">
            <a:spLocks/>
          </p:cNvSpPr>
          <p:nvPr/>
        </p:nvSpPr>
        <p:spPr>
          <a:xfrm>
            <a:off x="1133475" y="1822695"/>
            <a:ext cx="6705599" cy="3978030"/>
          </a:xfrm>
          <a:prstGeom prst="rect">
            <a:avLst/>
          </a:prstGeom>
        </p:spPr>
        <p:txBody>
          <a:bodyPr vert="horz" lIns="0" tIns="0" rIns="0" bIns="0" rtlCol="0">
            <a:normAutofit/>
          </a:bodyPr>
          <a:lstStyle>
            <a:lvl1pPr marL="285750" indent="-285750" algn="l" defTabSz="457200" rtl="0" eaLnBrk="1" latinLnBrk="0" hangingPunct="1">
              <a:lnSpc>
                <a:spcPct val="100000"/>
              </a:lnSpc>
              <a:spcBef>
                <a:spcPts val="0"/>
              </a:spcBef>
              <a:spcAft>
                <a:spcPts val="1200"/>
              </a:spcAft>
              <a:buFont typeface="Arial" charset="0"/>
              <a:buChar char="•"/>
              <a:defRPr sz="2100" b="0" i="0" kern="1200" spc="0" baseline="0">
                <a:solidFill>
                  <a:schemeClr val="bg1"/>
                </a:solidFill>
                <a:latin typeface="Frutiger 65 Bold" charset="0"/>
                <a:ea typeface="+mn-ea"/>
                <a:cs typeface="Humanst521 Lt BT"/>
              </a:defRPr>
            </a:lvl1pPr>
            <a:lvl2pPr marL="270900" indent="-270900" algn="l" defTabSz="457200" rtl="0" eaLnBrk="1" latinLnBrk="0" hangingPunct="1">
              <a:lnSpc>
                <a:spcPct val="100000"/>
              </a:lnSpc>
              <a:spcBef>
                <a:spcPts val="0"/>
              </a:spcBef>
              <a:spcAft>
                <a:spcPts val="0"/>
              </a:spcAft>
              <a:buClr>
                <a:schemeClr val="bg1"/>
              </a:buClr>
              <a:buFont typeface="+mj-lt"/>
              <a:buAutoNum type="arabicPeriod"/>
              <a:defRPr sz="1800" b="0" i="0" kern="1200" baseline="0">
                <a:solidFill>
                  <a:schemeClr val="bg1"/>
                </a:solidFill>
                <a:latin typeface="Frutiger 45 Light" charset="0"/>
                <a:ea typeface="+mn-ea"/>
                <a:cs typeface="Humanst521 Lt BT"/>
              </a:defRPr>
            </a:lvl2pPr>
            <a:lvl3pPr marL="900000" indent="-228600" algn="l" defTabSz="457200" rtl="0" eaLnBrk="1" latinLnBrk="0" hangingPunct="1">
              <a:spcBef>
                <a:spcPct val="20000"/>
              </a:spcBef>
              <a:buFont typeface="Wingdings" charset="2"/>
              <a:buChar char="ü"/>
              <a:defRPr sz="1600" b="0" i="0" kern="1200" baseline="0">
                <a:solidFill>
                  <a:schemeClr val="tx1"/>
                </a:solidFill>
                <a:latin typeface="Humanist 521 Light"/>
                <a:ea typeface="+mn-ea"/>
                <a:cs typeface="Humanst521 Lt BT"/>
              </a:defRPr>
            </a:lvl3pPr>
            <a:lvl4pPr marL="1600200" indent="-228600" algn="l" defTabSz="457200" rtl="0" eaLnBrk="1" latinLnBrk="0" hangingPunct="1">
              <a:spcBef>
                <a:spcPct val="20000"/>
              </a:spcBef>
              <a:buFont typeface="Arial"/>
              <a:buChar char="–"/>
              <a:defRPr sz="1600" b="0" i="0" kern="1200" baseline="0">
                <a:solidFill>
                  <a:schemeClr val="tx1"/>
                </a:solidFill>
                <a:latin typeface="Humanist 521 Light"/>
                <a:ea typeface="+mn-ea"/>
                <a:cs typeface="Humanst521 Lt BT"/>
              </a:defRPr>
            </a:lvl4pPr>
            <a:lvl5pPr marL="2057400" indent="-228600" algn="l" defTabSz="457200" rtl="0" eaLnBrk="1" latinLnBrk="0" hangingPunct="1">
              <a:spcBef>
                <a:spcPct val="20000"/>
              </a:spcBef>
              <a:buFont typeface="Arial"/>
              <a:buChar char="»"/>
              <a:defRPr sz="1600" b="0" i="0" kern="1200" baseline="0">
                <a:solidFill>
                  <a:schemeClr val="tx1"/>
                </a:solidFill>
                <a:latin typeface="Humanist 521 Light"/>
                <a:ea typeface="+mn-ea"/>
                <a:cs typeface="Humanst521 Lt B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spcAft>
                <a:spcPts val="1800"/>
              </a:spcAft>
              <a:buNone/>
            </a:pP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3">
            <a:extLst>
              <a:ext uri="{FF2B5EF4-FFF2-40B4-BE49-F238E27FC236}">
                <a16:creationId xmlns:a16="http://schemas.microsoft.com/office/drawing/2014/main" id="{9E621CCC-B57D-AA41-BC73-D0CB73BE782D}"/>
              </a:ext>
            </a:extLst>
          </p:cNvPr>
          <p:cNvSpPr>
            <a:spLocks noGrp="1"/>
          </p:cNvSpPr>
          <p:nvPr>
            <p:ph type="title"/>
          </p:nvPr>
        </p:nvSpPr>
        <p:spPr>
          <a:xfrm>
            <a:off x="504000" y="620202"/>
            <a:ext cx="6840000" cy="244579"/>
          </a:xfrm>
        </p:spPr>
        <p:txBody>
          <a:bodyPr>
            <a:noAutofit/>
          </a:bodyPr>
          <a:lstStyle/>
          <a:p>
            <a:r>
              <a:rPr lang="en-US" sz="3200" b="1" cap="none" dirty="0">
                <a:solidFill>
                  <a:srgbClr val="C00000"/>
                </a:solidFill>
                <a:latin typeface="IBM Plex Serif SemiBold" panose="02060503050406000203" pitchFamily="18" charset="77"/>
              </a:rPr>
              <a:t>What are the most important things you want from your career?</a:t>
            </a:r>
          </a:p>
        </p:txBody>
      </p:sp>
    </p:spTree>
    <p:extLst>
      <p:ext uri="{BB962C8B-B14F-4D97-AF65-F5344CB8AC3E}">
        <p14:creationId xmlns:p14="http://schemas.microsoft.com/office/powerpoint/2010/main" val="1281128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58902" y="6295349"/>
            <a:ext cx="784408" cy="288332"/>
          </a:xfrm>
          <a:prstGeom prst="rect">
            <a:avLst/>
          </a:prstGeom>
        </p:spPr>
        <p:txBody>
          <a:bodyPr/>
          <a:lstStyle/>
          <a:p>
            <a:fld id="{26774BF5-9B92-C44E-BC08-5AB25B2665C8}" type="slidenum">
              <a:rPr lang="en-US" smtClean="0"/>
              <a:pPr/>
              <a:t>8</a:t>
            </a:fld>
            <a:endParaRPr lang="en-US" dirty="0"/>
          </a:p>
        </p:txBody>
      </p:sp>
      <p:sp>
        <p:nvSpPr>
          <p:cNvPr id="3" name="Content Placeholder 2"/>
          <p:cNvSpPr>
            <a:spLocks noGrp="1"/>
          </p:cNvSpPr>
          <p:nvPr>
            <p:ph sz="quarter" idx="13"/>
          </p:nvPr>
        </p:nvSpPr>
        <p:spPr>
          <a:xfrm>
            <a:off x="521895" y="1440000"/>
            <a:ext cx="8121415" cy="4275000"/>
          </a:xfrm>
        </p:spPr>
        <p:txBody>
          <a:bodyPr>
            <a:normAutofit/>
          </a:bodyPr>
          <a:lstStyle/>
          <a:p>
            <a:pPr marL="0" indent="0">
              <a:lnSpc>
                <a:spcPts val="2660"/>
              </a:lnSpc>
              <a:spcAft>
                <a:spcPts val="1800"/>
              </a:spcAft>
              <a:buNone/>
            </a:pPr>
            <a:r>
              <a:rPr lang="en-US" dirty="0">
                <a:latin typeface="Open Sans" panose="020B0606030504020204"/>
              </a:rPr>
              <a:t>Good career planning starts with you. </a:t>
            </a:r>
          </a:p>
          <a:p>
            <a:pPr marL="0" indent="0">
              <a:lnSpc>
                <a:spcPts val="2660"/>
              </a:lnSpc>
              <a:spcAft>
                <a:spcPts val="1800"/>
              </a:spcAft>
              <a:buNone/>
            </a:pPr>
            <a:r>
              <a:rPr lang="en-US" dirty="0">
                <a:latin typeface="Open Sans" panose="020B0606030504020204"/>
              </a:rPr>
              <a:t>You may not know exactly what career you want to have in the future, and of course the world of work is changing all of the time, as you are as a person. So it is not always easy to plan for 10, 20 or 30 years in the future.   </a:t>
            </a:r>
          </a:p>
          <a:p>
            <a:pPr marL="0" indent="0">
              <a:lnSpc>
                <a:spcPts val="2660"/>
              </a:lnSpc>
              <a:spcAft>
                <a:spcPts val="1800"/>
              </a:spcAft>
              <a:buNone/>
            </a:pPr>
            <a:r>
              <a:rPr lang="en-US" dirty="0">
                <a:latin typeface="Open Sans" panose="020B0606030504020204"/>
              </a:rPr>
              <a:t>However, you have identified today what your strengths and ambitions are and that makes for good planning. </a:t>
            </a:r>
          </a:p>
          <a:p>
            <a:pPr marL="0" indent="0">
              <a:lnSpc>
                <a:spcPts val="2660"/>
              </a:lnSpc>
              <a:spcAft>
                <a:spcPts val="1800"/>
              </a:spcAft>
              <a:buNone/>
            </a:pPr>
            <a:r>
              <a:rPr lang="en-US" dirty="0">
                <a:latin typeface="Open Sans" panose="020B0606030504020204"/>
              </a:rPr>
              <a:t>The next step in your career planning is understanding who can provide careers information, what information is available to you and how to use the information to make decisions about your career choices.</a:t>
            </a:r>
          </a:p>
        </p:txBody>
      </p:sp>
      <p:sp>
        <p:nvSpPr>
          <p:cNvPr id="4" name="Title 3"/>
          <p:cNvSpPr>
            <a:spLocks noGrp="1"/>
          </p:cNvSpPr>
          <p:nvPr>
            <p:ph type="title"/>
          </p:nvPr>
        </p:nvSpPr>
        <p:spPr>
          <a:xfrm>
            <a:off x="504000" y="620202"/>
            <a:ext cx="6840000" cy="244579"/>
          </a:xfrm>
        </p:spPr>
        <p:txBody>
          <a:bodyPr>
            <a:noAutofit/>
          </a:bodyPr>
          <a:lstStyle/>
          <a:p>
            <a:r>
              <a:rPr lang="en-US" sz="3200" b="1" cap="none" dirty="0">
                <a:solidFill>
                  <a:srgbClr val="C00000"/>
                </a:solidFill>
                <a:latin typeface="IBM Plex Serif SemiBold" panose="02060503050406000203"/>
              </a:rPr>
              <a:t>Planning for your future</a:t>
            </a:r>
          </a:p>
        </p:txBody>
      </p:sp>
    </p:spTree>
    <p:extLst>
      <p:ext uri="{BB962C8B-B14F-4D97-AF65-F5344CB8AC3E}">
        <p14:creationId xmlns:p14="http://schemas.microsoft.com/office/powerpoint/2010/main" val="401267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p:cNvSpPr txBox="1">
            <a:spLocks/>
          </p:cNvSpPr>
          <p:nvPr/>
        </p:nvSpPr>
        <p:spPr>
          <a:xfrm>
            <a:off x="6181189" y="1440001"/>
            <a:ext cx="2422811" cy="4320000"/>
          </a:xfrm>
          <a:prstGeom prst="rect">
            <a:avLst/>
          </a:prstGeom>
        </p:spPr>
        <p:txBody>
          <a:bodyPr vert="horz" lIns="0" tIns="0" rIns="0" bIns="0" rtlCol="0">
            <a:normAutofit fontScale="92500"/>
          </a:bodyPr>
          <a:lstStyle>
            <a:lvl1pPr marL="216000" indent="-216000" algn="l" defTabSz="457200" rtl="0" eaLnBrk="1" latinLnBrk="0" hangingPunct="1">
              <a:lnSpc>
                <a:spcPct val="100000"/>
              </a:lnSpc>
              <a:spcBef>
                <a:spcPts val="0"/>
              </a:spcBef>
              <a:spcAft>
                <a:spcPts val="600"/>
              </a:spcAft>
              <a:buFont typeface="Arial"/>
              <a:buChar char="•"/>
              <a:defRPr sz="1800" b="0" i="0" kern="1200" spc="0" baseline="0">
                <a:solidFill>
                  <a:schemeClr val="tx1"/>
                </a:solidFill>
                <a:latin typeface="Frutiger 45 Light" charset="0"/>
                <a:ea typeface="+mn-ea"/>
                <a:cs typeface="Humanst521 Lt BT"/>
              </a:defRPr>
            </a:lvl1pPr>
            <a:lvl2pPr marL="648000" indent="-216000" algn="l" defTabSz="457200" rtl="0" eaLnBrk="1" latinLnBrk="0" hangingPunct="1">
              <a:lnSpc>
                <a:spcPct val="100000"/>
              </a:lnSpc>
              <a:spcBef>
                <a:spcPts val="0"/>
              </a:spcBef>
              <a:spcAft>
                <a:spcPts val="600"/>
              </a:spcAft>
              <a:buFont typeface="Arial"/>
              <a:buChar char="–"/>
              <a:defRPr sz="1800" b="0" i="0" kern="1200" baseline="0">
                <a:solidFill>
                  <a:schemeClr val="tx1"/>
                </a:solidFill>
                <a:latin typeface="Frutiger 45 Light" charset="0"/>
                <a:ea typeface="+mn-ea"/>
                <a:cs typeface="Humanst521 Lt BT"/>
              </a:defRPr>
            </a:lvl2pPr>
            <a:lvl3pPr marL="900000" indent="-228600" algn="l" defTabSz="457200" rtl="0" eaLnBrk="1" latinLnBrk="0" hangingPunct="1">
              <a:spcBef>
                <a:spcPct val="20000"/>
              </a:spcBef>
              <a:buFont typeface="Wingdings" charset="2"/>
              <a:buChar char="ü"/>
              <a:defRPr sz="1600" b="0" i="0" kern="1200" baseline="0">
                <a:solidFill>
                  <a:schemeClr val="tx1"/>
                </a:solidFill>
                <a:latin typeface="Humanist 521 Light"/>
                <a:ea typeface="+mn-ea"/>
                <a:cs typeface="Humanst521 Lt BT"/>
              </a:defRPr>
            </a:lvl3pPr>
            <a:lvl4pPr marL="1600200" indent="-228600" algn="l" defTabSz="457200" rtl="0" eaLnBrk="1" latinLnBrk="0" hangingPunct="1">
              <a:spcBef>
                <a:spcPct val="20000"/>
              </a:spcBef>
              <a:buFont typeface="Arial"/>
              <a:buChar char="–"/>
              <a:defRPr sz="1600" b="0" i="0" kern="1200" baseline="0">
                <a:solidFill>
                  <a:schemeClr val="tx1"/>
                </a:solidFill>
                <a:latin typeface="Humanist 521 Light"/>
                <a:ea typeface="+mn-ea"/>
                <a:cs typeface="Humanst521 Lt BT"/>
              </a:defRPr>
            </a:lvl4pPr>
            <a:lvl5pPr marL="2057400" indent="-228600" algn="l" defTabSz="457200" rtl="0" eaLnBrk="1" latinLnBrk="0" hangingPunct="1">
              <a:spcBef>
                <a:spcPct val="20000"/>
              </a:spcBef>
              <a:buFont typeface="Arial"/>
              <a:buChar char="»"/>
              <a:defRPr sz="1600" b="0" i="0" kern="1200" baseline="0">
                <a:solidFill>
                  <a:schemeClr val="tx1"/>
                </a:solidFill>
                <a:latin typeface="Humanist 521 Light"/>
                <a:ea typeface="+mn-ea"/>
                <a:cs typeface="Humanst521 Lt B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600"/>
              </a:spcAft>
              <a:buNone/>
            </a:pPr>
            <a:r>
              <a:rPr lang="en-GB" sz="1600" b="1" dirty="0">
                <a:latin typeface="Open Sans" panose="020B0606030504020204" pitchFamily="34" charset="0"/>
                <a:ea typeface="Open Sans" panose="020B0606030504020204" pitchFamily="34" charset="0"/>
                <a:cs typeface="Open Sans" panose="020B0606030504020204" pitchFamily="34" charset="0"/>
              </a:rPr>
              <a:t>People You Know  </a:t>
            </a:r>
          </a:p>
          <a:p>
            <a:pPr marL="0" indent="0">
              <a:spcAft>
                <a:spcPts val="1200"/>
              </a:spcAft>
              <a:buNone/>
            </a:pPr>
            <a:r>
              <a:rPr lang="en-GB" sz="1500" dirty="0">
                <a:latin typeface="Open Sans" panose="020B0606030504020204" pitchFamily="34" charset="0"/>
                <a:ea typeface="Open Sans" panose="020B0606030504020204" pitchFamily="34" charset="0"/>
                <a:cs typeface="Open Sans" panose="020B0606030504020204" pitchFamily="34" charset="0"/>
              </a:rPr>
              <a:t>The people around you will have their own career stories, ideas and experiences. </a:t>
            </a:r>
          </a:p>
          <a:p>
            <a:pPr marL="0" indent="0">
              <a:spcAft>
                <a:spcPts val="1200"/>
              </a:spcAft>
              <a:buNone/>
            </a:pPr>
            <a:r>
              <a:rPr lang="en-GB" sz="1500" spc="-10" dirty="0">
                <a:latin typeface="Open Sans" panose="020B0606030504020204" pitchFamily="34" charset="0"/>
                <a:ea typeface="Open Sans" panose="020B0606030504020204" pitchFamily="34" charset="0"/>
                <a:cs typeface="Open Sans" panose="020B0606030504020204" pitchFamily="34" charset="0"/>
              </a:rPr>
              <a:t>You may know someone who </a:t>
            </a:r>
            <a:r>
              <a:rPr lang="en-GB" sz="1500" dirty="0">
                <a:latin typeface="Open Sans" panose="020B0606030504020204" pitchFamily="34" charset="0"/>
                <a:ea typeface="Open Sans" panose="020B0606030504020204" pitchFamily="34" charset="0"/>
                <a:cs typeface="Open Sans" panose="020B0606030504020204" pitchFamily="34" charset="0"/>
              </a:rPr>
              <a:t>does a job you are interested in, attended university or </a:t>
            </a:r>
            <a:br>
              <a:rPr lang="en-GB" sz="1500" dirty="0">
                <a:latin typeface="Open Sans" panose="020B0606030504020204" pitchFamily="34" charset="0"/>
                <a:ea typeface="Open Sans" panose="020B0606030504020204" pitchFamily="34" charset="0"/>
                <a:cs typeface="Open Sans" panose="020B0606030504020204" pitchFamily="34" charset="0"/>
              </a:rPr>
            </a:br>
            <a:r>
              <a:rPr lang="en-GB" sz="1500" dirty="0">
                <a:latin typeface="Open Sans" panose="020B0606030504020204" pitchFamily="34" charset="0"/>
                <a:ea typeface="Open Sans" panose="020B0606030504020204" pitchFamily="34" charset="0"/>
                <a:cs typeface="Open Sans" panose="020B0606030504020204" pitchFamily="34" charset="0"/>
              </a:rPr>
              <a:t>who did an apprenticeship and will tell you what their experience was. </a:t>
            </a:r>
          </a:p>
          <a:p>
            <a:pPr marL="0" indent="0">
              <a:spcAft>
                <a:spcPts val="1200"/>
              </a:spcAft>
              <a:buNone/>
            </a:pPr>
            <a:r>
              <a:rPr lang="en-GB" sz="1500" dirty="0">
                <a:latin typeface="Open Sans" panose="020B0606030504020204" pitchFamily="34" charset="0"/>
                <a:ea typeface="Open Sans" panose="020B0606030504020204" pitchFamily="34" charset="0"/>
                <a:cs typeface="Open Sans" panose="020B0606030504020204" pitchFamily="34" charset="0"/>
              </a:rPr>
              <a:t>People have very different experiences, good and bad. So sometimes their advice can be biased depending on their experience. </a:t>
            </a:r>
          </a:p>
        </p:txBody>
      </p:sp>
      <p:sp>
        <p:nvSpPr>
          <p:cNvPr id="11" name="Content Placeholder 1"/>
          <p:cNvSpPr txBox="1">
            <a:spLocks/>
          </p:cNvSpPr>
          <p:nvPr/>
        </p:nvSpPr>
        <p:spPr>
          <a:xfrm>
            <a:off x="3351361" y="1440000"/>
            <a:ext cx="2422811" cy="4758027"/>
          </a:xfrm>
          <a:prstGeom prst="rect">
            <a:avLst/>
          </a:prstGeom>
        </p:spPr>
        <p:txBody>
          <a:bodyPr vert="horz" lIns="0" tIns="0" rIns="0" bIns="0" rtlCol="0">
            <a:normAutofit/>
          </a:bodyPr>
          <a:lstStyle>
            <a:lvl1pPr marL="216000" indent="-216000" algn="l" defTabSz="457200" rtl="0" eaLnBrk="1" latinLnBrk="0" hangingPunct="1">
              <a:lnSpc>
                <a:spcPct val="100000"/>
              </a:lnSpc>
              <a:spcBef>
                <a:spcPts val="0"/>
              </a:spcBef>
              <a:spcAft>
                <a:spcPts val="600"/>
              </a:spcAft>
              <a:buFont typeface="Arial"/>
              <a:buChar char="•"/>
              <a:defRPr sz="1800" b="0" i="0" kern="1200" spc="0" baseline="0">
                <a:solidFill>
                  <a:schemeClr val="tx1"/>
                </a:solidFill>
                <a:latin typeface="Frutiger 45 Light" charset="0"/>
                <a:ea typeface="+mn-ea"/>
                <a:cs typeface="Humanst521 Lt BT"/>
              </a:defRPr>
            </a:lvl1pPr>
            <a:lvl2pPr marL="648000" indent="-216000" algn="l" defTabSz="457200" rtl="0" eaLnBrk="1" latinLnBrk="0" hangingPunct="1">
              <a:lnSpc>
                <a:spcPct val="100000"/>
              </a:lnSpc>
              <a:spcBef>
                <a:spcPts val="0"/>
              </a:spcBef>
              <a:spcAft>
                <a:spcPts val="600"/>
              </a:spcAft>
              <a:buFont typeface="Arial"/>
              <a:buChar char="–"/>
              <a:defRPr sz="1800" b="0" i="0" kern="1200" baseline="0">
                <a:solidFill>
                  <a:schemeClr val="tx1"/>
                </a:solidFill>
                <a:latin typeface="Frutiger 45 Light" charset="0"/>
                <a:ea typeface="+mn-ea"/>
                <a:cs typeface="Humanst521 Lt BT"/>
              </a:defRPr>
            </a:lvl2pPr>
            <a:lvl3pPr marL="900000" indent="-228600" algn="l" defTabSz="457200" rtl="0" eaLnBrk="1" latinLnBrk="0" hangingPunct="1">
              <a:spcBef>
                <a:spcPct val="20000"/>
              </a:spcBef>
              <a:buFont typeface="Wingdings" charset="2"/>
              <a:buChar char="ü"/>
              <a:defRPr sz="1600" b="0" i="0" kern="1200" baseline="0">
                <a:solidFill>
                  <a:schemeClr val="tx1"/>
                </a:solidFill>
                <a:latin typeface="Humanist 521 Light"/>
                <a:ea typeface="+mn-ea"/>
                <a:cs typeface="Humanst521 Lt BT"/>
              </a:defRPr>
            </a:lvl3pPr>
            <a:lvl4pPr marL="1600200" indent="-228600" algn="l" defTabSz="457200" rtl="0" eaLnBrk="1" latinLnBrk="0" hangingPunct="1">
              <a:spcBef>
                <a:spcPct val="20000"/>
              </a:spcBef>
              <a:buFont typeface="Arial"/>
              <a:buChar char="–"/>
              <a:defRPr sz="1600" b="0" i="0" kern="1200" baseline="0">
                <a:solidFill>
                  <a:schemeClr val="tx1"/>
                </a:solidFill>
                <a:latin typeface="Humanist 521 Light"/>
                <a:ea typeface="+mn-ea"/>
                <a:cs typeface="Humanst521 Lt BT"/>
              </a:defRPr>
            </a:lvl4pPr>
            <a:lvl5pPr marL="2057400" indent="-228600" algn="l" defTabSz="457200" rtl="0" eaLnBrk="1" latinLnBrk="0" hangingPunct="1">
              <a:spcBef>
                <a:spcPct val="20000"/>
              </a:spcBef>
              <a:buFont typeface="Arial"/>
              <a:buChar char="»"/>
              <a:defRPr sz="1600" b="0" i="0" kern="1200" baseline="0">
                <a:solidFill>
                  <a:schemeClr val="tx1"/>
                </a:solidFill>
                <a:latin typeface="Humanist 521 Light"/>
                <a:ea typeface="+mn-ea"/>
                <a:cs typeface="Humanst521 Lt B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600"/>
              </a:spcAft>
              <a:buNone/>
            </a:pPr>
            <a:r>
              <a:rPr lang="en-GB" sz="1600" b="1" dirty="0">
                <a:latin typeface="Open Sans" panose="020B0606030504020204" pitchFamily="34" charset="0"/>
                <a:ea typeface="Open Sans" panose="020B0606030504020204" pitchFamily="34" charset="0"/>
                <a:cs typeface="Open Sans" panose="020B0606030504020204" pitchFamily="34" charset="0"/>
              </a:rPr>
              <a:t>Online Information  </a:t>
            </a:r>
          </a:p>
          <a:p>
            <a:pPr marL="0" indent="0">
              <a:spcAft>
                <a:spcPts val="1200"/>
              </a:spcAft>
              <a:buNone/>
            </a:pPr>
            <a:r>
              <a:rPr lang="en-GB" sz="1500" dirty="0">
                <a:latin typeface="Open Sans" panose="020B0606030504020204" pitchFamily="34" charset="0"/>
                <a:ea typeface="Open Sans" panose="020B0606030504020204" pitchFamily="34" charset="0"/>
                <a:cs typeface="Open Sans" panose="020B0606030504020204" pitchFamily="34" charset="0"/>
              </a:rPr>
              <a:t>There are lots of sources of online information; videos, websites and job sites. </a:t>
            </a:r>
          </a:p>
          <a:p>
            <a:pPr marL="0" indent="0">
              <a:spcAft>
                <a:spcPts val="1200"/>
              </a:spcAft>
              <a:buNone/>
            </a:pPr>
            <a:r>
              <a:rPr lang="en-GB" sz="1500" dirty="0">
                <a:latin typeface="Open Sans" panose="020B0606030504020204" pitchFamily="34" charset="0"/>
                <a:ea typeface="Open Sans" panose="020B0606030504020204" pitchFamily="34" charset="0"/>
                <a:cs typeface="Open Sans" panose="020B0606030504020204" pitchFamily="34" charset="0"/>
              </a:rPr>
              <a:t>There is lots of information to search, you can type in the career you are interested in or careers help and will get lots of suggestions. </a:t>
            </a:r>
          </a:p>
          <a:p>
            <a:pPr marL="0" indent="0">
              <a:spcAft>
                <a:spcPts val="1200"/>
              </a:spcAft>
              <a:buNone/>
            </a:pPr>
            <a:r>
              <a:rPr lang="en-GB" sz="1500" dirty="0">
                <a:latin typeface="Open Sans" panose="020B0606030504020204" pitchFamily="34" charset="0"/>
                <a:ea typeface="Open Sans" panose="020B0606030504020204" pitchFamily="34" charset="0"/>
                <a:cs typeface="Open Sans" panose="020B0606030504020204" pitchFamily="34" charset="0"/>
              </a:rPr>
              <a:t>Sometimes information online can be out of date or even inaccurate. It can also be tailored to help sell a product or service. </a:t>
            </a:r>
          </a:p>
        </p:txBody>
      </p:sp>
      <p:sp>
        <p:nvSpPr>
          <p:cNvPr id="2" name="Content Placeholder 1"/>
          <p:cNvSpPr>
            <a:spLocks noGrp="1"/>
          </p:cNvSpPr>
          <p:nvPr>
            <p:ph sz="quarter" idx="13"/>
          </p:nvPr>
        </p:nvSpPr>
        <p:spPr>
          <a:xfrm>
            <a:off x="521895" y="1440000"/>
            <a:ext cx="2422811" cy="4758027"/>
          </a:xfrm>
        </p:spPr>
        <p:txBody>
          <a:bodyPr>
            <a:normAutofit/>
          </a:bodyPr>
          <a:lstStyle/>
          <a:p>
            <a:pPr marL="0" indent="0">
              <a:spcAft>
                <a:spcPts val="3600"/>
              </a:spcAft>
              <a:buNone/>
            </a:pPr>
            <a:r>
              <a:rPr lang="en-GB" sz="1600" b="1" dirty="0">
                <a:latin typeface="Open Sans" panose="020B0606030504020204" pitchFamily="34" charset="0"/>
                <a:ea typeface="Open Sans" panose="020B0606030504020204" pitchFamily="34" charset="0"/>
                <a:cs typeface="Open Sans" panose="020B0606030504020204" pitchFamily="34" charset="0"/>
              </a:rPr>
              <a:t>Careers Advisers</a:t>
            </a:r>
          </a:p>
          <a:p>
            <a:pPr marL="0" indent="0">
              <a:spcAft>
                <a:spcPts val="1200"/>
              </a:spcAft>
              <a:buNone/>
            </a:pPr>
            <a:r>
              <a:rPr lang="en-GB" sz="1500" dirty="0">
                <a:latin typeface="Open Sans" panose="020B0606030504020204" pitchFamily="34" charset="0"/>
                <a:ea typeface="Open Sans" panose="020B0606030504020204" pitchFamily="34" charset="0"/>
                <a:cs typeface="Open Sans" panose="020B0606030504020204" pitchFamily="34" charset="0"/>
              </a:rPr>
              <a:t>Someone who is qualified to give careers advice. </a:t>
            </a:r>
          </a:p>
          <a:p>
            <a:pPr marL="0" indent="0">
              <a:spcAft>
                <a:spcPts val="1200"/>
              </a:spcAft>
              <a:buNone/>
            </a:pPr>
            <a:r>
              <a:rPr lang="en-GB" sz="1500" dirty="0">
                <a:latin typeface="Open Sans" panose="020B0606030504020204" pitchFamily="34" charset="0"/>
                <a:ea typeface="Open Sans" panose="020B0606030504020204" pitchFamily="34" charset="0"/>
                <a:cs typeface="Open Sans" panose="020B0606030504020204" pitchFamily="34" charset="0"/>
              </a:rPr>
              <a:t>You can ask these professionals lots of questions, they will help you to understand your skills and interests and give you impartial advice. </a:t>
            </a:r>
          </a:p>
          <a:p>
            <a:pPr marL="0" indent="0">
              <a:spcAft>
                <a:spcPts val="1200"/>
              </a:spcAft>
              <a:buNone/>
            </a:pPr>
            <a:r>
              <a:rPr lang="en-GB" sz="1500" dirty="0">
                <a:latin typeface="Open Sans" panose="020B0606030504020204" pitchFamily="34" charset="0"/>
                <a:ea typeface="Open Sans" panose="020B0606030504020204" pitchFamily="34" charset="0"/>
                <a:cs typeface="Open Sans" panose="020B0606030504020204" pitchFamily="34" charset="0"/>
              </a:rPr>
              <a:t>Not everyone has a careers adviser at school or college, so you may need to find someone yourself. </a:t>
            </a:r>
          </a:p>
        </p:txBody>
      </p:sp>
      <p:sp>
        <p:nvSpPr>
          <p:cNvPr id="4" name="Slide Number Placeholder 3"/>
          <p:cNvSpPr>
            <a:spLocks noGrp="1"/>
          </p:cNvSpPr>
          <p:nvPr>
            <p:ph type="sldNum" sz="quarter" idx="12"/>
          </p:nvPr>
        </p:nvSpPr>
        <p:spPr/>
        <p:txBody>
          <a:bodyPr/>
          <a:lstStyle/>
          <a:p>
            <a:fld id="{26774BF5-9B92-C44E-BC08-5AB25B2665C8}" type="slidenum">
              <a:rPr lang="en-US" smtClean="0"/>
              <a:pPr/>
              <a:t>9</a:t>
            </a:fld>
            <a:endParaRPr lang="en-US" dirty="0"/>
          </a:p>
        </p:txBody>
      </p:sp>
      <p:cxnSp>
        <p:nvCxnSpPr>
          <p:cNvPr id="6" name="Straight Connector 5"/>
          <p:cNvCxnSpPr/>
          <p:nvPr/>
        </p:nvCxnSpPr>
        <p:spPr>
          <a:xfrm flipH="1">
            <a:off x="3130724" y="1440000"/>
            <a:ext cx="17315" cy="4320000"/>
          </a:xfrm>
          <a:prstGeom prst="line">
            <a:avLst/>
          </a:prstGeom>
          <a:ln>
            <a:solidFill>
              <a:srgbClr val="003764"/>
            </a:solidFill>
          </a:ln>
        </p:spPr>
        <p:style>
          <a:lnRef idx="1">
            <a:schemeClr val="accent6"/>
          </a:lnRef>
          <a:fillRef idx="0">
            <a:schemeClr val="accent6"/>
          </a:fillRef>
          <a:effectRef idx="0">
            <a:schemeClr val="accent6"/>
          </a:effectRef>
          <a:fontRef idx="minor">
            <a:schemeClr val="tx1"/>
          </a:fontRef>
        </p:style>
      </p:cxnSp>
      <p:cxnSp>
        <p:nvCxnSpPr>
          <p:cNvPr id="7" name="Straight Connector 6"/>
          <p:cNvCxnSpPr/>
          <p:nvPr/>
        </p:nvCxnSpPr>
        <p:spPr>
          <a:xfrm>
            <a:off x="5977510" y="1440000"/>
            <a:ext cx="0" cy="4320000"/>
          </a:xfrm>
          <a:prstGeom prst="line">
            <a:avLst/>
          </a:prstGeom>
          <a:ln>
            <a:solidFill>
              <a:srgbClr val="003764"/>
            </a:solidFill>
          </a:ln>
        </p:spPr>
        <p:style>
          <a:lnRef idx="1">
            <a:schemeClr val="accent6"/>
          </a:lnRef>
          <a:fillRef idx="0">
            <a:schemeClr val="accent6"/>
          </a:fillRef>
          <a:effectRef idx="0">
            <a:schemeClr val="accent6"/>
          </a:effectRef>
          <a:fontRef idx="minor">
            <a:schemeClr val="tx1"/>
          </a:fontRef>
        </p:style>
      </p:cxnSp>
      <p:cxnSp>
        <p:nvCxnSpPr>
          <p:cNvPr id="8" name="Straight Connector 7"/>
          <p:cNvCxnSpPr/>
          <p:nvPr/>
        </p:nvCxnSpPr>
        <p:spPr>
          <a:xfrm>
            <a:off x="3351367" y="1887081"/>
            <a:ext cx="2422817" cy="0"/>
          </a:xfrm>
          <a:prstGeom prst="line">
            <a:avLst/>
          </a:prstGeom>
          <a:ln>
            <a:solidFill>
              <a:srgbClr val="003764"/>
            </a:solidFill>
          </a:ln>
        </p:spPr>
        <p:style>
          <a:lnRef idx="1">
            <a:schemeClr val="accent6"/>
          </a:lnRef>
          <a:fillRef idx="0">
            <a:schemeClr val="accent6"/>
          </a:fillRef>
          <a:effectRef idx="0">
            <a:schemeClr val="accent6"/>
          </a:effectRef>
          <a:fontRef idx="minor">
            <a:schemeClr val="tx1"/>
          </a:fontRef>
        </p:style>
      </p:cxnSp>
      <p:cxnSp>
        <p:nvCxnSpPr>
          <p:cNvPr id="9" name="Straight Connector 8"/>
          <p:cNvCxnSpPr/>
          <p:nvPr/>
        </p:nvCxnSpPr>
        <p:spPr>
          <a:xfrm flipV="1">
            <a:off x="521895" y="1887081"/>
            <a:ext cx="2422817" cy="3770"/>
          </a:xfrm>
          <a:prstGeom prst="line">
            <a:avLst/>
          </a:prstGeom>
          <a:ln>
            <a:solidFill>
              <a:srgbClr val="003764"/>
            </a:solidFill>
          </a:ln>
        </p:spPr>
        <p:style>
          <a:lnRef idx="1">
            <a:schemeClr val="accent6"/>
          </a:lnRef>
          <a:fillRef idx="0">
            <a:schemeClr val="accent6"/>
          </a:fillRef>
          <a:effectRef idx="0">
            <a:schemeClr val="accent6"/>
          </a:effectRef>
          <a:fontRef idx="minor">
            <a:schemeClr val="tx1"/>
          </a:fontRef>
        </p:style>
      </p:cxnSp>
      <p:cxnSp>
        <p:nvCxnSpPr>
          <p:cNvPr id="10" name="Straight Connector 9"/>
          <p:cNvCxnSpPr/>
          <p:nvPr/>
        </p:nvCxnSpPr>
        <p:spPr>
          <a:xfrm>
            <a:off x="6180839" y="1887081"/>
            <a:ext cx="2423161" cy="0"/>
          </a:xfrm>
          <a:prstGeom prst="line">
            <a:avLst/>
          </a:prstGeom>
          <a:ln>
            <a:solidFill>
              <a:srgbClr val="003764"/>
            </a:solidFill>
          </a:ln>
        </p:spPr>
        <p:style>
          <a:lnRef idx="1">
            <a:schemeClr val="accent6"/>
          </a:lnRef>
          <a:fillRef idx="0">
            <a:schemeClr val="accent6"/>
          </a:fillRef>
          <a:effectRef idx="0">
            <a:schemeClr val="accent6"/>
          </a:effectRef>
          <a:fontRef idx="minor">
            <a:schemeClr val="tx1"/>
          </a:fontRef>
        </p:style>
      </p:cxnSp>
      <p:sp>
        <p:nvSpPr>
          <p:cNvPr id="15" name="Title 2">
            <a:extLst>
              <a:ext uri="{FF2B5EF4-FFF2-40B4-BE49-F238E27FC236}">
                <a16:creationId xmlns:a16="http://schemas.microsoft.com/office/drawing/2014/main" id="{6E2AB5E0-BC90-204E-84A8-D3FE49705F33}"/>
              </a:ext>
            </a:extLst>
          </p:cNvPr>
          <p:cNvSpPr>
            <a:spLocks noGrp="1"/>
          </p:cNvSpPr>
          <p:nvPr>
            <p:ph type="title"/>
          </p:nvPr>
        </p:nvSpPr>
        <p:spPr>
          <a:xfrm>
            <a:off x="504000" y="619200"/>
            <a:ext cx="7034936" cy="244800"/>
          </a:xfrm>
        </p:spPr>
        <p:txBody>
          <a:bodyPr>
            <a:noAutofit/>
          </a:bodyPr>
          <a:lstStyle/>
          <a:p>
            <a:r>
              <a:rPr lang="en-GB" sz="3200" b="1" cap="none" dirty="0">
                <a:solidFill>
                  <a:srgbClr val="C00000"/>
                </a:solidFill>
                <a:latin typeface="IBM Plex Serif SemiBold" panose="02060503050406000203" pitchFamily="18" charset="77"/>
              </a:rPr>
              <a:t>Types of careers information</a:t>
            </a:r>
          </a:p>
        </p:txBody>
      </p:sp>
    </p:spTree>
    <p:extLst>
      <p:ext uri="{BB962C8B-B14F-4D97-AF65-F5344CB8AC3E}">
        <p14:creationId xmlns:p14="http://schemas.microsoft.com/office/powerpoint/2010/main" val="256584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1274</TotalTime>
  <Words>1168</Words>
  <Application>Microsoft Office PowerPoint</Application>
  <PresentationFormat>On-screen Show (4:3)</PresentationFormat>
  <Paragraphs>110</Paragraphs>
  <Slides>13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Frutiger 45 Light</vt:lpstr>
      <vt:lpstr>Frutiger 65 Bold</vt:lpstr>
      <vt:lpstr>Humanist 521 Light</vt:lpstr>
      <vt:lpstr>IBM Plex Serif SemiBold</vt:lpstr>
      <vt:lpstr>Open Sans</vt:lpstr>
      <vt:lpstr>Prometo W04 Black Italic</vt:lpstr>
      <vt:lpstr>Wingdings</vt:lpstr>
      <vt:lpstr>Office Theme</vt:lpstr>
      <vt:lpstr>PowerPoint Presentation</vt:lpstr>
      <vt:lpstr>PowerPoint Presentation</vt:lpstr>
      <vt:lpstr>Introduction</vt:lpstr>
      <vt:lpstr>Thinking about your future video</vt:lpstr>
      <vt:lpstr>What did you want to be as a kid and why?</vt:lpstr>
      <vt:lpstr>What are your key strengths?</vt:lpstr>
      <vt:lpstr>What are the most important things you want from your career?</vt:lpstr>
      <vt:lpstr>Planning for your future</vt:lpstr>
      <vt:lpstr>Types of careers information</vt:lpstr>
      <vt:lpstr>What information you need</vt:lpstr>
      <vt:lpstr>Useful information about careers</vt:lpstr>
      <vt:lpstr>What next?</vt:lpstr>
      <vt:lpstr>PowerPoint Presentation</vt:lpstr>
    </vt:vector>
  </TitlesOfParts>
  <Company>Penrose Designs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Lisa Penrose</dc:creator>
  <cp:lastModifiedBy>Suzanne Chilvers</cp:lastModifiedBy>
  <cp:revision>81</cp:revision>
  <cp:lastPrinted>2021-03-17T10:13:46Z</cp:lastPrinted>
  <dcterms:created xsi:type="dcterms:W3CDTF">2019-09-09T20:28:32Z</dcterms:created>
  <dcterms:modified xsi:type="dcterms:W3CDTF">2022-03-30T15:39:03Z</dcterms:modified>
</cp:coreProperties>
</file>