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66" r:id="rId6"/>
    <p:sldId id="331" r:id="rId7"/>
    <p:sldId id="316" r:id="rId8"/>
    <p:sldId id="334" r:id="rId9"/>
    <p:sldId id="364" r:id="rId10"/>
    <p:sldId id="367" r:id="rId11"/>
    <p:sldId id="272" r:id="rId12"/>
    <p:sldId id="329" r:id="rId13"/>
    <p:sldId id="369" r:id="rId14"/>
    <p:sldId id="336" r:id="rId15"/>
    <p:sldId id="368" r:id="rId16"/>
    <p:sldId id="360" r:id="rId17"/>
    <p:sldId id="365" r:id="rId18"/>
    <p:sldId id="370" r:id="rId19"/>
    <p:sldId id="372" r:id="rId20"/>
    <p:sldId id="328" r:id="rId21"/>
    <p:sldId id="260" r:id="rId22"/>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 id="2" name="Sodhi, Natasha E." initials="SNE" lastIdx="73" clrIdx="1">
    <p:extLst>
      <p:ext uri="{19B8F6BF-5375-455C-9EA6-DF929625EA0E}">
        <p15:presenceInfo xmlns:p15="http://schemas.microsoft.com/office/powerpoint/2012/main" userId="S::natasha.e.sodhi@accenture.com::a126c9e6-4de4-410a-863a-645ab65bbd2c" providerId="AD"/>
      </p:ext>
    </p:extLst>
  </p:cmAuthor>
  <p:cmAuthor id="3" name="Shirt, Thomas (WorldSkills UK)" initials="SU" lastIdx="5" clrIdx="2">
    <p:extLst>
      <p:ext uri="{19B8F6BF-5375-455C-9EA6-DF929625EA0E}">
        <p15:presenceInfo xmlns:p15="http://schemas.microsoft.com/office/powerpoint/2012/main" userId="S::tshirt_worldskillsuk.org#ext#@acnfileshare.onmicrosoft.com::ddd5373a-a3fc-4cc6-9361-fa8b120cbb35" providerId="AD"/>
      </p:ext>
    </p:extLst>
  </p:cmAuthor>
  <p:cmAuthor id="4" name="Lauren Spencer" initials="LS" lastIdx="1" clrIdx="3">
    <p:extLst>
      <p:ext uri="{19B8F6BF-5375-455C-9EA6-DF929625EA0E}">
        <p15:presenceInfo xmlns:p15="http://schemas.microsoft.com/office/powerpoint/2012/main" userId="Lauren Spen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4472C4"/>
    <a:srgbClr val="A100FE"/>
    <a:srgbClr val="A300FF"/>
    <a:srgbClr val="0070C0"/>
    <a:srgbClr val="339966"/>
    <a:srgbClr val="64A895"/>
    <a:srgbClr val="FF7C80"/>
    <a:srgbClr val="63A0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0A0F9-6DD0-45FD-A184-DE165A13B75F}" v="1" dt="2022-03-30T11:46:35.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36" autoAdjust="0"/>
    <p:restoredTop sz="96224" autoAdjust="0"/>
  </p:normalViewPr>
  <p:slideViewPr>
    <p:cSldViewPr snapToGrid="0">
      <p:cViewPr varScale="1">
        <p:scale>
          <a:sx n="85" d="100"/>
          <a:sy n="85" d="100"/>
        </p:scale>
        <p:origin x="614"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30/03/2022</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87879B-3F4B-4B34-A5D0-77C1EEA17B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F23E88B-4139-4344-9A4D-D7395F4F4A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 and pic</a:t>
            </a:r>
          </a:p>
        </p:txBody>
      </p:sp>
      <p:sp>
        <p:nvSpPr>
          <p:cNvPr id="12292" name="Slide Number Placeholder 3">
            <a:extLst>
              <a:ext uri="{FF2B5EF4-FFF2-40B4-BE49-F238E27FC236}">
                <a16:creationId xmlns:a16="http://schemas.microsoft.com/office/drawing/2014/main" id="{82986901-3EC7-46F2-AECE-13DAC2A45E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0048EA-ADE9-418F-9C4B-E8209175E12E}" type="slidenum">
              <a:rPr lang="en-GB" altLang="en-US"/>
              <a:pPr fontAlgn="base">
                <a:spcBef>
                  <a:spcPct val="0"/>
                </a:spcBef>
                <a:spcAft>
                  <a:spcPct val="0"/>
                </a:spcAft>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4</a:t>
            </a:fld>
            <a:endParaRPr lang="en-GB" altLang="en-US"/>
          </a:p>
        </p:txBody>
      </p:sp>
    </p:spTree>
    <p:extLst>
      <p:ext uri="{BB962C8B-B14F-4D97-AF65-F5344CB8AC3E}">
        <p14:creationId xmlns:p14="http://schemas.microsoft.com/office/powerpoint/2010/main" val="257329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DC5B8A-AA4F-4BA3-9685-02DCC67777A3}" type="slidenum">
              <a:rPr lang="en-GB" altLang="en-US"/>
              <a:pPr fontAlgn="base">
                <a:spcBef>
                  <a:spcPct val="0"/>
                </a:spcBef>
                <a:spcAft>
                  <a:spcPct val="0"/>
                </a:spcAft>
              </a:pPr>
              <a:t>8</a:t>
            </a:fld>
            <a:endParaRPr lang="en-GB" altLang="en-US"/>
          </a:p>
        </p:txBody>
      </p:sp>
    </p:spTree>
    <p:extLst>
      <p:ext uri="{BB962C8B-B14F-4D97-AF65-F5344CB8AC3E}">
        <p14:creationId xmlns:p14="http://schemas.microsoft.com/office/powerpoint/2010/main" val="9395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DC5B8A-AA4F-4BA3-9685-02DCC67777A3}" type="slidenum">
              <a:rPr lang="en-GB" altLang="en-US"/>
              <a:pPr fontAlgn="base">
                <a:spcBef>
                  <a:spcPct val="0"/>
                </a:spcBef>
                <a:spcAft>
                  <a:spcPct val="0"/>
                </a:spcAft>
              </a:pPr>
              <a:t>9</a:t>
            </a:fld>
            <a:endParaRPr lang="en-GB" altLang="en-US"/>
          </a:p>
        </p:txBody>
      </p:sp>
    </p:spTree>
    <p:extLst>
      <p:ext uri="{BB962C8B-B14F-4D97-AF65-F5344CB8AC3E}">
        <p14:creationId xmlns:p14="http://schemas.microsoft.com/office/powerpoint/2010/main" val="117675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18</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30/03/2022</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30/03/2022</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30/03/2022</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30/03/2022</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30/03/2022</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30/03/2022</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30/03/2022</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30/03/2022</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30/03/2022</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30/03/2022</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30/03/2022</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30/03/2022</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openaccessgovernment.org/how-can-government-and-business-better-promote-the-digital-skills-agenda/9358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uturelearn.com/info/blog/the-complete-guide-to-digital-skills"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weforum.org/agenda/2019/03/the-digital-skills-gap-is-widening-fast-heres-how-to-bridge-it/"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weforum.org/reports/the-future-of-jobs-report-201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LOeK1V7Aa9g&amp;list=PLeGHFj5DWccWr0qmC71CKdixe7vbQv40V&amp;index=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jpeg"/><Relationship Id="rId18" Type="http://schemas.openxmlformats.org/officeDocument/2006/relationships/hyperlink" Target="https://www.futurelearn.com/courses/digital-skills-for-work-and-life?utm_campaign=world_skills_uk&amp;utm_medium=futurelearn_organic_blog&amp;utm_source=blog" TargetMode="External"/><Relationship Id="rId3" Type="http://schemas.openxmlformats.org/officeDocument/2006/relationships/hyperlink" Target="https://www.futurelearn.com/courses/digital-skills-web-analytics?utm_campaign=world_skills_uk&amp;utm_medium=futurelearn_organic_blog&amp;utm_source=blog" TargetMode="External"/><Relationship Id="rId7" Type="http://schemas.openxmlformats.org/officeDocument/2006/relationships/hyperlink" Target="https://www.futurelearn.com/courses/digital-skills-mobile?utm_campaign=world_skills_uk&amp;utm_medium=futurelearn_organic_blog&amp;utm_source=blog" TargetMode="External"/><Relationship Id="rId12" Type="http://schemas.openxmlformats.org/officeDocument/2006/relationships/image" Target="../media/image25.jpeg"/><Relationship Id="rId17" Type="http://schemas.openxmlformats.org/officeDocument/2006/relationships/image" Target="../media/image27.png"/><Relationship Id="rId2" Type="http://schemas.openxmlformats.org/officeDocument/2006/relationships/image" Target="../media/image3.png"/><Relationship Id="rId16" Type="http://schemas.openxmlformats.org/officeDocument/2006/relationships/hyperlink" Target="https://urldefense.proofpoint.com/v2/url?u=https-3A__www.futurelearn.com_courses_digital-2Dskills-2Dreimagine-2Dyour-2Dcareer-3Futm-5Fcampaign-3Dspringboard-5Fcharity-26utm-5Fmedium-3Dorganic-5Fblog-26utm-5Fsource-3Dblog&amp;d=DwMFaQ&amp;c=eIGjsITfXP_y-DLLX0uEHXJvU8nOHrUK8IrwNKOtkVU&amp;r=FOCSCC-sxHJuDg5QZt3ePqmnZvQHFxO5XqAObQBVpQ0&amp;m=pZVv2aaZfedlzwJmQY5dc1GiqrQ1BLgVC3H0uXyaLL0&amp;s=YW276j2HXs02x_acptysqnTCSZw4RqLrYMZQc4LEOcA&amp;e=" TargetMode="Externa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hyperlink" Target="https://www.futurelearn.com/courses/digital-skills-retail?utm_campaign=world_skills_uk&amp;utm_medium=futurelearn_organic_blog&amp;utm_source=blog" TargetMode="External"/><Relationship Id="rId5" Type="http://schemas.openxmlformats.org/officeDocument/2006/relationships/hyperlink" Target="https://www.futurelearn.com/courses/digital-skills-digital-marketing?utm_campaign=world_skills_uk&amp;utm_medium=futurelearn_organic_blog&amp;utm_source=blog" TargetMode="External"/><Relationship Id="rId15" Type="http://schemas.openxmlformats.org/officeDocument/2006/relationships/hyperlink" Target="https://www.futurelearn.com/courses/artificial-intelligence?utm_campaign=world_skills_uk&amp;utm_medium=futurelearn_organic_blog&amp;utm_source=blog" TargetMode="External"/><Relationship Id="rId10" Type="http://schemas.openxmlformats.org/officeDocument/2006/relationships/image" Target="../media/image24.jpeg"/><Relationship Id="rId19" Type="http://schemas.openxmlformats.org/officeDocument/2006/relationships/image" Target="../media/image28.jpeg"/><Relationship Id="rId4" Type="http://schemas.openxmlformats.org/officeDocument/2006/relationships/image" Target="../media/image21.jpeg"/><Relationship Id="rId9" Type="http://schemas.openxmlformats.org/officeDocument/2006/relationships/hyperlink" Target="https://www.futurelearn.com/courses/digital-skills-social-media?utm_campaign=world_skills_uk&amp;utm_medium=futurelearn_organic_blog&amp;utm_source=blog" TargetMode="External"/><Relationship Id="rId14" Type="http://schemas.openxmlformats.org/officeDocument/2006/relationships/hyperlink" Target="https://www.futurelearn.com/courses/digital-skills-user-experience?utm_campaign=world_skills_uk&amp;utm_medium=futurelearn_organic_blog&amp;utm_source=blo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uturelearn.com/courses/digital-skills-for-work-and-life?utm_campaign=world_skills_uk&amp;utm_medium=futurelearn_organic_blog&amp;utm_source=blog"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nationalcareers.service.gov.uk/careers-advice/build-foundation-digital-skills-to-help-your-career/" TargetMode="External"/><Relationship Id="rId4" Type="http://schemas.openxmlformats.org/officeDocument/2006/relationships/hyperlink" Target="https://www.futurelearn.com/career-advice/grow-your-digital-skil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n.unesco.org/news/digital-skills-critical-jobs-and-social-inclus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550344" y="357613"/>
            <a:ext cx="8192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000" dirty="0">
                <a:solidFill>
                  <a:schemeClr val="bg1"/>
                </a:solidFill>
                <a:latin typeface="IBM Plex Serif SemiBold"/>
              </a:rPr>
              <a:t>Building your Digital Skills </a:t>
            </a:r>
            <a:endParaRPr lang="en-GB" altLang="en-US" sz="4000" dirty="0">
              <a:solidFill>
                <a:schemeClr val="bg1"/>
              </a:solidFill>
              <a:latin typeface="IBM Plex Serif SemiBold" pitchFamily="18" charset="0"/>
            </a:endParaRPr>
          </a:p>
        </p:txBody>
      </p:sp>
      <p:pic>
        <p:nvPicPr>
          <p:cNvPr id="7" name="Picture 6">
            <a:extLst>
              <a:ext uri="{FF2B5EF4-FFF2-40B4-BE49-F238E27FC236}">
                <a16:creationId xmlns:a16="http://schemas.microsoft.com/office/drawing/2014/main" id="{E39EBD31-E172-F94C-813A-F1811FD34C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0345" y="1590930"/>
            <a:ext cx="8588829" cy="4909457"/>
          </a:xfrm>
          <a:prstGeom prst="rect">
            <a:avLst/>
          </a:prstGeom>
        </p:spPr>
      </p:pic>
      <p:grpSp>
        <p:nvGrpSpPr>
          <p:cNvPr id="3" name="Group 2">
            <a:extLst>
              <a:ext uri="{FF2B5EF4-FFF2-40B4-BE49-F238E27FC236}">
                <a16:creationId xmlns:a16="http://schemas.microsoft.com/office/drawing/2014/main" id="{82420B69-C5D4-4AD4-ACD7-AFC0916D28F0}"/>
              </a:ext>
            </a:extLst>
          </p:cNvPr>
          <p:cNvGrpSpPr/>
          <p:nvPr/>
        </p:nvGrpSpPr>
        <p:grpSpPr>
          <a:xfrm>
            <a:off x="10244477" y="2166741"/>
            <a:ext cx="1618751" cy="2409012"/>
            <a:chOff x="10244477" y="2166741"/>
            <a:chExt cx="1618751" cy="2409012"/>
          </a:xfrm>
        </p:grpSpPr>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44477" y="3515563"/>
              <a:ext cx="1543406" cy="106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10;&#10;Description automatically generated with low confidence">
              <a:extLst>
                <a:ext uri="{FF2B5EF4-FFF2-40B4-BE49-F238E27FC236}">
                  <a16:creationId xmlns:a16="http://schemas.microsoft.com/office/drawing/2014/main" id="{548E285E-F3B3-4DA4-9B3D-D03AC2E757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19822" y="2166741"/>
              <a:ext cx="1543406" cy="868166"/>
            </a:xfrm>
            <a:prstGeom prst="rect">
              <a:avLst/>
            </a:prstGeom>
          </p:spPr>
        </p:pic>
        <p:cxnSp>
          <p:nvCxnSpPr>
            <p:cNvPr id="10" name="Straight Connector 9">
              <a:extLst>
                <a:ext uri="{FF2B5EF4-FFF2-40B4-BE49-F238E27FC236}">
                  <a16:creationId xmlns:a16="http://schemas.microsoft.com/office/drawing/2014/main" id="{710CC417-1289-4B29-BE57-0601CA89F0BB}"/>
                </a:ext>
              </a:extLst>
            </p:cNvPr>
            <p:cNvCxnSpPr/>
            <p:nvPr/>
          </p:nvCxnSpPr>
          <p:spPr>
            <a:xfrm>
              <a:off x="10395166" y="3326258"/>
              <a:ext cx="1392717"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B940-D0FB-4652-A239-73A3E9FC4F71}"/>
              </a:ext>
            </a:extLst>
          </p:cNvPr>
          <p:cNvSpPr txBox="1">
            <a:spLocks/>
          </p:cNvSpPr>
          <p:nvPr/>
        </p:nvSpPr>
        <p:spPr>
          <a:xfrm>
            <a:off x="5105788" y="688505"/>
            <a:ext cx="6839575" cy="1286160"/>
          </a:xfrm>
          <a:prstGeom prst="rect">
            <a:avLst/>
          </a:prstGeom>
        </p:spPr>
        <p:txBody>
          <a:bodyPr anchor="b">
            <a:norm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sz="3600" dirty="0">
                <a:latin typeface="IBM Plex Serif SemiBold"/>
              </a:rPr>
              <a:t>Why are digital skills so important?</a:t>
            </a:r>
          </a:p>
        </p:txBody>
      </p:sp>
      <p:sp>
        <p:nvSpPr>
          <p:cNvPr id="3" name="Content Placeholder 2">
            <a:extLst>
              <a:ext uri="{FF2B5EF4-FFF2-40B4-BE49-F238E27FC236}">
                <a16:creationId xmlns:a16="http://schemas.microsoft.com/office/drawing/2014/main" id="{8FA8E9E2-D22C-4106-B11F-54130D4D416F}"/>
              </a:ext>
            </a:extLst>
          </p:cNvPr>
          <p:cNvSpPr txBox="1">
            <a:spLocks/>
          </p:cNvSpPr>
          <p:nvPr/>
        </p:nvSpPr>
        <p:spPr>
          <a:xfrm>
            <a:off x="4965430" y="2443224"/>
            <a:ext cx="6839575" cy="3346752"/>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Open Sans" panose="020B0606030504020204"/>
              </a:rPr>
              <a:t>Did you know, at least </a:t>
            </a:r>
            <a:r>
              <a:rPr lang="en-GB" sz="2000" b="1" dirty="0">
                <a:solidFill>
                  <a:srgbClr val="DA291C"/>
                </a:solidFill>
                <a:latin typeface="Open Sans" panose="020B0606030504020204"/>
                <a:hlinkClick r:id="rId2">
                  <a:extLst>
                    <a:ext uri="{A12FA001-AC4F-418D-AE19-62706E023703}">
                      <ahyp:hlinkClr xmlns:ahyp="http://schemas.microsoft.com/office/drawing/2018/hyperlinkcolor" val="tx"/>
                    </a:ext>
                  </a:extLst>
                </a:hlinkClick>
              </a:rPr>
              <a:t>82% of job adverts </a:t>
            </a:r>
            <a:r>
              <a:rPr lang="en-GB" sz="2000" dirty="0">
                <a:latin typeface="Open Sans" panose="020B0606030504020204"/>
              </a:rPr>
              <a:t>posted online in the UK in 2020 required digital skills?</a:t>
            </a:r>
          </a:p>
          <a:p>
            <a:r>
              <a:rPr lang="en-GB" sz="2000" dirty="0">
                <a:latin typeface="Open Sans" panose="020B0606030504020204"/>
              </a:rPr>
              <a:t>Digital skills </a:t>
            </a:r>
            <a:r>
              <a:rPr lang="en-GB" sz="2000" b="1" dirty="0">
                <a:solidFill>
                  <a:srgbClr val="DA291C"/>
                </a:solidFill>
                <a:latin typeface="Open Sans" panose="020B0606030504020204"/>
              </a:rPr>
              <a:t>underpin every job role </a:t>
            </a:r>
            <a:r>
              <a:rPr lang="en-GB" sz="2000" dirty="0">
                <a:latin typeface="Open Sans" panose="020B0606030504020204"/>
              </a:rPr>
              <a:t>you may consider, and that’s due to the speed of growth in the world of technology. </a:t>
            </a:r>
          </a:p>
          <a:p>
            <a:r>
              <a:rPr lang="en-GB" sz="2000" dirty="0">
                <a:latin typeface="Open Sans" panose="020B0606030504020204"/>
              </a:rPr>
              <a:t>Digital skills is an </a:t>
            </a:r>
            <a:r>
              <a:rPr lang="en-GB" sz="2000" b="1" dirty="0">
                <a:solidFill>
                  <a:srgbClr val="DA291C"/>
                </a:solidFill>
                <a:latin typeface="Open Sans" panose="020B0606030504020204"/>
              </a:rPr>
              <a:t>essential employability skill</a:t>
            </a:r>
            <a:r>
              <a:rPr lang="en-GB" sz="2000" b="1" dirty="0">
                <a:latin typeface="Open Sans" panose="020B0606030504020204"/>
              </a:rPr>
              <a:t>, </a:t>
            </a:r>
            <a:r>
              <a:rPr lang="en-GB" sz="2000" dirty="0">
                <a:latin typeface="Open Sans" panose="020B0606030504020204"/>
              </a:rPr>
              <a:t>and we all need to build on this to enter and navigate the world of work successfully and stay relevant in the future</a:t>
            </a:r>
            <a:r>
              <a:rPr lang="en-US" dirty="0">
                <a:cs typeface="Calibri" panose="020F0502020204030204"/>
              </a:rPr>
              <a:t>.</a:t>
            </a:r>
            <a:endParaRPr lang="en-GB" sz="2000" dirty="0">
              <a:latin typeface="Open Sans" panose="020B0606030504020204"/>
            </a:endParaRPr>
          </a:p>
          <a:p>
            <a:pPr>
              <a:buFont typeface="Wingdings" panose="05000000000000000000" pitchFamily="2" charset="2"/>
              <a:buChar char="Ø"/>
            </a:pPr>
            <a:endParaRPr lang="en-GB" sz="2000" dirty="0">
              <a:latin typeface="Open Sans" panose="020B0606030504020204"/>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GB" sz="2000" dirty="0"/>
          </a:p>
          <a:p>
            <a:endParaRPr lang="en-GB" sz="2000" dirty="0"/>
          </a:p>
        </p:txBody>
      </p:sp>
      <p:cxnSp>
        <p:nvCxnSpPr>
          <p:cNvPr id="4" name="Straight Connector 3">
            <a:extLst>
              <a:ext uri="{FF2B5EF4-FFF2-40B4-BE49-F238E27FC236}">
                <a16:creationId xmlns:a16="http://schemas.microsoft.com/office/drawing/2014/main" id="{78A42ADD-DF26-4F71-81EC-54FBFF250F9A}"/>
              </a:ext>
            </a:extLst>
          </p:cNvPr>
          <p:cNvCxnSpPr/>
          <p:nvPr/>
        </p:nvCxnSpPr>
        <p:spPr>
          <a:xfrm>
            <a:off x="5065160" y="2208944"/>
            <a:ext cx="61028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 name="Picture 8" descr="A computer and a desktop computer on a table&#10;&#10;Description automatically generated with medium confidence">
            <a:extLst>
              <a:ext uri="{FF2B5EF4-FFF2-40B4-BE49-F238E27FC236}">
                <a16:creationId xmlns:a16="http://schemas.microsoft.com/office/drawing/2014/main" id="{E17AC515-50CD-4D3B-9983-C3F489BA61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613097" cy="6858000"/>
          </a:xfrm>
          <a:prstGeom prst="rect">
            <a:avLst/>
          </a:prstGeom>
        </p:spPr>
      </p:pic>
    </p:spTree>
    <p:extLst>
      <p:ext uri="{BB962C8B-B14F-4D97-AF65-F5344CB8AC3E}">
        <p14:creationId xmlns:p14="http://schemas.microsoft.com/office/powerpoint/2010/main" val="5175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4919EB90-E302-419D-A616-FAA50C069BFF}"/>
              </a:ext>
            </a:extLst>
          </p:cNvPr>
          <p:cNvSpPr>
            <a:spLocks noGrp="1"/>
          </p:cNvSpPr>
          <p:nvPr>
            <p:ph type="title"/>
          </p:nvPr>
        </p:nvSpPr>
        <p:spPr>
          <a:xfrm>
            <a:off x="464846" y="342906"/>
            <a:ext cx="6104810" cy="1311664"/>
          </a:xfrm>
        </p:spPr>
        <p:txBody>
          <a:bodyPr>
            <a:normAutofit/>
          </a:bodyPr>
          <a:lstStyle/>
          <a:p>
            <a:r>
              <a:rPr lang="en-GB" sz="3600" dirty="0">
                <a:solidFill>
                  <a:srgbClr val="003764"/>
                </a:solidFill>
                <a:latin typeface="IBM Plex Serif SemiBold"/>
              </a:rPr>
              <a:t>Why are digital skills so important?</a:t>
            </a:r>
          </a:p>
        </p:txBody>
      </p:sp>
      <p:sp>
        <p:nvSpPr>
          <p:cNvPr id="3" name="Content Placeholder 2">
            <a:extLst>
              <a:ext uri="{FF2B5EF4-FFF2-40B4-BE49-F238E27FC236}">
                <a16:creationId xmlns:a16="http://schemas.microsoft.com/office/drawing/2014/main" id="{CC8CE7FD-B2E7-4E95-8A1D-5637EF00F07A}"/>
              </a:ext>
            </a:extLst>
          </p:cNvPr>
          <p:cNvSpPr>
            <a:spLocks noGrp="1"/>
          </p:cNvSpPr>
          <p:nvPr>
            <p:ph idx="1"/>
          </p:nvPr>
        </p:nvSpPr>
        <p:spPr>
          <a:xfrm>
            <a:off x="264887" y="1997475"/>
            <a:ext cx="7084560" cy="4208118"/>
          </a:xfrm>
        </p:spPr>
        <p:txBody>
          <a:bodyPr anchor="ctr">
            <a:normAutofit fontScale="92500" lnSpcReduction="10000"/>
          </a:bodyPr>
          <a:lstStyle/>
          <a:p>
            <a:pPr>
              <a:buFont typeface="Arial" panose="05000000000000000000" pitchFamily="2" charset="2"/>
              <a:buChar char="•"/>
            </a:pPr>
            <a:r>
              <a:rPr lang="en-GB" sz="2200" dirty="0">
                <a:solidFill>
                  <a:srgbClr val="000000"/>
                </a:solidFill>
                <a:latin typeface="Open Sans" panose="020B0606030504020204" pitchFamily="34" charset="0"/>
                <a:ea typeface="Open Sans" panose="020B0606030504020204" pitchFamily="34" charset="0"/>
                <a:cs typeface="Open Sans" panose="020B0606030504020204" pitchFamily="34" charset="0"/>
              </a:rPr>
              <a:t>Did you know th</a:t>
            </a:r>
            <a:r>
              <a:rPr lang="en-GB" sz="2200" dirty="0">
                <a:latin typeface="Open Sans" panose="020B0606030504020204" pitchFamily="34" charset="0"/>
                <a:ea typeface="Open Sans" panose="020B0606030504020204" pitchFamily="34" charset="0"/>
                <a:cs typeface="Open Sans" panose="020B0606030504020204" pitchFamily="34" charset="0"/>
              </a:rPr>
              <a:t>at roles w</a:t>
            </a:r>
            <a:r>
              <a:rPr lang="en-GB" sz="2200" dirty="0">
                <a:solidFill>
                  <a:srgbClr val="000000"/>
                </a:solidFill>
                <a:latin typeface="Open Sans" panose="020B0606030504020204" pitchFamily="34" charset="0"/>
                <a:ea typeface="Open Sans" panose="020B0606030504020204" pitchFamily="34" charset="0"/>
                <a:cs typeface="Open Sans" panose="020B0606030504020204" pitchFamily="34" charset="0"/>
              </a:rPr>
              <a:t>hich require digital </a:t>
            </a:r>
            <a:r>
              <a:rPr lang="en-GB" sz="2200" dirty="0">
                <a:latin typeface="Open Sans" panose="020B0606030504020204" pitchFamily="34" charset="0"/>
                <a:ea typeface="Open Sans" panose="020B0606030504020204" pitchFamily="34" charset="0"/>
                <a:cs typeface="Open Sans" panose="020B0606030504020204" pitchFamily="34" charset="0"/>
              </a:rPr>
              <a:t>skills pay on average </a:t>
            </a:r>
            <a:r>
              <a:rPr lang="en-GB" sz="2200" b="1" dirty="0">
                <a:solidFill>
                  <a:srgbClr val="DA291C"/>
                </a:solidFill>
                <a:latin typeface="Open Sans" panose="020B0606030504020204" pitchFamily="34" charset="0"/>
                <a:ea typeface="Open Sans" panose="020B0606030504020204" pitchFamily="34" charset="0"/>
                <a:cs typeface="Open Sans" panose="020B0606030504020204" pitchFamily="34" charset="0"/>
              </a:rPr>
              <a:t>29% more </a:t>
            </a:r>
            <a:r>
              <a:rPr lang="en-GB" sz="2200" dirty="0">
                <a:latin typeface="Open Sans" panose="020B0606030504020204" pitchFamily="34" charset="0"/>
                <a:ea typeface="Open Sans" panose="020B0606030504020204" pitchFamily="34" charset="0"/>
                <a:cs typeface="Open Sans" panose="020B0606030504020204" pitchFamily="34" charset="0"/>
              </a:rPr>
              <a:t>than those that don’t </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5000000000000000000" pitchFamily="2" charset="2"/>
              <a:buChar char="•"/>
            </a:pPr>
            <a:r>
              <a:rPr lang="en-GB" sz="2200" dirty="0">
                <a:latin typeface="Open Sans" panose="020B0606030504020204" pitchFamily="34" charset="0"/>
                <a:ea typeface="Open Sans" panose="020B0606030504020204" pitchFamily="34" charset="0"/>
                <a:cs typeface="Open Sans" panose="020B0606030504020204" pitchFamily="34" charset="0"/>
              </a:rPr>
              <a:t>According to an article from</a:t>
            </a:r>
            <a:r>
              <a:rPr lang="en-GB" sz="22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GB" sz="2200" b="1" dirty="0">
                <a:solidFill>
                  <a:srgbClr val="DA291C"/>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Futurelearn</a:t>
            </a:r>
            <a:r>
              <a:rPr lang="en-GB" sz="2200" dirty="0">
                <a:solidFill>
                  <a:srgbClr val="DA291C"/>
                </a:solidFill>
                <a:latin typeface="Open Sans" panose="020B0606030504020204" pitchFamily="34" charset="0"/>
                <a:ea typeface="Open Sans" panose="020B0606030504020204" pitchFamily="34" charset="0"/>
                <a:cs typeface="Open Sans" panose="020B0606030504020204" pitchFamily="34" charset="0"/>
              </a:rPr>
              <a:t>,</a:t>
            </a:r>
            <a:r>
              <a:rPr lang="en-GB" sz="22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GB" sz="2200" dirty="0">
                <a:latin typeface="Open Sans" panose="020B0606030504020204" pitchFamily="34" charset="0"/>
                <a:ea typeface="Open Sans" panose="020B0606030504020204" pitchFamily="34" charset="0"/>
                <a:cs typeface="Open Sans" panose="020B0606030504020204" pitchFamily="34" charset="0"/>
              </a:rPr>
              <a:t>the average UK salary for digital</a:t>
            </a:r>
            <a:r>
              <a:rPr lang="en-GB" sz="2200" dirty="0">
                <a:solidFill>
                  <a:srgbClr val="000000"/>
                </a:solidFill>
                <a:latin typeface="Open Sans" panose="020B0606030504020204" pitchFamily="34" charset="0"/>
                <a:ea typeface="Open Sans" panose="020B0606030504020204" pitchFamily="34" charset="0"/>
                <a:cs typeface="Open Sans" panose="020B0606030504020204" pitchFamily="34" charset="0"/>
              </a:rPr>
              <a:t> jobs is £45,625. This compares to the average (median) UK income of £25,000 to £30,000 for full-time work. </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5000000000000000000" pitchFamily="2" charset="2"/>
              <a:buChar char="•"/>
            </a:pPr>
            <a:r>
              <a:rPr lang="en-GB" sz="2200" dirty="0">
                <a:solidFill>
                  <a:srgbClr val="000000"/>
                </a:solidFill>
                <a:latin typeface="Open Sans" panose="020B0606030504020204" pitchFamily="34" charset="0"/>
                <a:ea typeface="Open Sans" panose="020B0606030504020204" pitchFamily="34" charset="0"/>
                <a:cs typeface="Open Sans" panose="020B0606030504020204" pitchFamily="34" charset="0"/>
              </a:rPr>
              <a:t>If you are looking for flexibility in your job, digital skills are an excellent choice for </a:t>
            </a:r>
            <a:r>
              <a:rPr lang="en-GB" sz="2200" b="1" dirty="0">
                <a:solidFill>
                  <a:srgbClr val="DA291C"/>
                </a:solidFill>
                <a:latin typeface="Open Sans" panose="020B0606030504020204" pitchFamily="34" charset="0"/>
                <a:ea typeface="Open Sans" panose="020B0606030504020204" pitchFamily="34" charset="0"/>
                <a:cs typeface="Open Sans" panose="020B0606030504020204" pitchFamily="34" charset="0"/>
              </a:rPr>
              <a:t>freelancers</a:t>
            </a:r>
            <a:r>
              <a:rPr lang="en-GB" sz="2200" dirty="0">
                <a:solidFill>
                  <a:srgbClr val="000000"/>
                </a:solidFill>
                <a:latin typeface="Open Sans" panose="020B0606030504020204" pitchFamily="34" charset="0"/>
                <a:ea typeface="Open Sans" panose="020B0606030504020204" pitchFamily="34" charset="0"/>
                <a:cs typeface="Open Sans" panose="020B0606030504020204" pitchFamily="34" charset="0"/>
              </a:rPr>
              <a:t>. With the right digital skills, software and a solid internet connection, digital freelance work is a great option. It also allows you to work remotely from anywhere!</a:t>
            </a:r>
          </a:p>
          <a:p>
            <a:pPr>
              <a:buFont typeface="Arial" panose="05000000000000000000" pitchFamily="2" charset="2"/>
              <a:buChar char="•"/>
            </a:pPr>
            <a:r>
              <a:rPr lang="en-GB" sz="2200" dirty="0">
                <a:solidFill>
                  <a:srgbClr val="000000"/>
                </a:solidFill>
                <a:latin typeface="Open Sans" panose="020B0606030504020204" pitchFamily="34" charset="0"/>
                <a:ea typeface="Open Sans" panose="020B0606030504020204" pitchFamily="34" charset="0"/>
                <a:cs typeface="Open Sans" panose="020B0606030504020204" pitchFamily="34" charset="0"/>
              </a:rPr>
              <a:t>Finally, during the COVID-19 pandemic, remote working and digital technologies helped us </a:t>
            </a:r>
            <a:r>
              <a:rPr lang="en-GB" sz="2200" b="1" dirty="0">
                <a:solidFill>
                  <a:srgbClr val="DA291C"/>
                </a:solidFill>
                <a:latin typeface="Open Sans" panose="020B0606030504020204" pitchFamily="34" charset="0"/>
                <a:ea typeface="Open Sans" panose="020B0606030504020204" pitchFamily="34" charset="0"/>
                <a:cs typeface="Open Sans" panose="020B0606030504020204" pitchFamily="34" charset="0"/>
              </a:rPr>
              <a:t>stay connected </a:t>
            </a:r>
            <a:r>
              <a:rPr lang="en-GB" sz="2200" dirty="0">
                <a:solidFill>
                  <a:srgbClr val="000000"/>
                </a:solidFill>
                <a:latin typeface="Open Sans" panose="020B0606030504020204" pitchFamily="34" charset="0"/>
                <a:ea typeface="Open Sans" panose="020B0606030504020204" pitchFamily="34" charset="0"/>
                <a:cs typeface="Open Sans" panose="020B0606030504020204" pitchFamily="34" charset="0"/>
              </a:rPr>
              <a:t>– something we will continue to rely on in the future.</a:t>
            </a:r>
          </a:p>
          <a:p>
            <a:endParaRPr lang="en-GB" sz="1900" dirty="0">
              <a:solidFill>
                <a:srgbClr val="000000"/>
              </a:solidFill>
            </a:endParaRPr>
          </a:p>
        </p:txBody>
      </p:sp>
      <p:pic>
        <p:nvPicPr>
          <p:cNvPr id="6" name="Picture 5" descr="A picture containing text, computer, table, indoor&#10;&#10;Description automatically generated">
            <a:extLst>
              <a:ext uri="{FF2B5EF4-FFF2-40B4-BE49-F238E27FC236}">
                <a16:creationId xmlns:a16="http://schemas.microsoft.com/office/drawing/2014/main" id="{AC69F481-0DC3-4F57-AC46-55C16BE18C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49447" y="0"/>
            <a:ext cx="4842553" cy="6858000"/>
          </a:xfrm>
          <a:prstGeom prst="rect">
            <a:avLst/>
          </a:prstGeom>
        </p:spPr>
      </p:pic>
      <p:cxnSp>
        <p:nvCxnSpPr>
          <p:cNvPr id="12" name="Straight Connector 11">
            <a:extLst>
              <a:ext uri="{FF2B5EF4-FFF2-40B4-BE49-F238E27FC236}">
                <a16:creationId xmlns:a16="http://schemas.microsoft.com/office/drawing/2014/main" id="{EB9339F7-9670-4141-8157-7D83F895104D}"/>
              </a:ext>
            </a:extLst>
          </p:cNvPr>
          <p:cNvCxnSpPr/>
          <p:nvPr/>
        </p:nvCxnSpPr>
        <p:spPr>
          <a:xfrm>
            <a:off x="534257" y="1695236"/>
            <a:ext cx="610285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70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using a computer&#10;&#10;Description automatically generated with medium confidence">
            <a:extLst>
              <a:ext uri="{FF2B5EF4-FFF2-40B4-BE49-F238E27FC236}">
                <a16:creationId xmlns:a16="http://schemas.microsoft.com/office/drawing/2014/main" id="{51AC4270-4A53-42CF-892A-248B9451CA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0" y="10"/>
            <a:ext cx="4635571" cy="6857990"/>
          </a:xfrm>
          <a:prstGeom prst="rect">
            <a:avLst/>
          </a:prstGeom>
          <a:effectLst/>
        </p:spPr>
      </p:pic>
      <p:sp>
        <p:nvSpPr>
          <p:cNvPr id="5" name="Title 1">
            <a:extLst>
              <a:ext uri="{FF2B5EF4-FFF2-40B4-BE49-F238E27FC236}">
                <a16:creationId xmlns:a16="http://schemas.microsoft.com/office/drawing/2014/main" id="{FCB8C207-ADA6-4636-BEDF-67C87B913F03}"/>
              </a:ext>
            </a:extLst>
          </p:cNvPr>
          <p:cNvSpPr>
            <a:spLocks noGrp="1"/>
          </p:cNvSpPr>
          <p:nvPr>
            <p:ph type="title"/>
          </p:nvPr>
        </p:nvSpPr>
        <p:spPr>
          <a:xfrm>
            <a:off x="5266409" y="408452"/>
            <a:ext cx="6586491" cy="1032135"/>
          </a:xfrm>
        </p:spPr>
        <p:txBody>
          <a:bodyPr anchor="b">
            <a:normAutofit/>
          </a:bodyPr>
          <a:lstStyle/>
          <a:p>
            <a:r>
              <a:rPr lang="en-GB" sz="3600" dirty="0">
                <a:latin typeface="IBM Plex Serif SemiBold"/>
              </a:rPr>
              <a:t>What does the future hold?</a:t>
            </a:r>
          </a:p>
        </p:txBody>
      </p:sp>
      <p:sp>
        <p:nvSpPr>
          <p:cNvPr id="6" name="Content Placeholder 2">
            <a:extLst>
              <a:ext uri="{FF2B5EF4-FFF2-40B4-BE49-F238E27FC236}">
                <a16:creationId xmlns:a16="http://schemas.microsoft.com/office/drawing/2014/main" id="{25604988-4748-4175-8ECD-B9DC896043D2}"/>
              </a:ext>
            </a:extLst>
          </p:cNvPr>
          <p:cNvSpPr>
            <a:spLocks noGrp="1"/>
          </p:cNvSpPr>
          <p:nvPr>
            <p:ph idx="1"/>
          </p:nvPr>
        </p:nvSpPr>
        <p:spPr>
          <a:xfrm>
            <a:off x="5057133" y="1862745"/>
            <a:ext cx="6839575" cy="3785419"/>
          </a:xfrm>
        </p:spPr>
        <p:txBody>
          <a:bodyPr>
            <a:normAutofit fontScale="92500" lnSpcReduction="10000"/>
          </a:bodyPr>
          <a:lstStyle/>
          <a:p>
            <a:r>
              <a:rPr lang="en-GB" sz="2000" dirty="0">
                <a:latin typeface="Open Sans" panose="020B0606030504020204" pitchFamily="34" charset="0"/>
                <a:ea typeface="Open Sans" panose="020B0606030504020204" pitchFamily="34" charset="0"/>
                <a:cs typeface="Open Sans" panose="020B0606030504020204" pitchFamily="34" charset="0"/>
              </a:rPr>
              <a:t>Did you know that the </a:t>
            </a:r>
            <a:r>
              <a:rPr lang="en-GB" sz="20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World Economic Forum </a:t>
            </a:r>
            <a:r>
              <a:rPr lang="en-GB" sz="2000" dirty="0">
                <a:latin typeface="Open Sans" panose="020B0606030504020204" pitchFamily="34" charset="0"/>
                <a:ea typeface="Open Sans" panose="020B0606030504020204" pitchFamily="34" charset="0"/>
                <a:cs typeface="Open Sans" panose="020B0606030504020204" pitchFamily="34" charset="0"/>
              </a:rPr>
              <a:t>estimated that  </a:t>
            </a:r>
            <a:r>
              <a:rPr lang="en-GB" sz="2000" b="1" dirty="0">
                <a:solidFill>
                  <a:srgbClr val="00376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133 million new roles </a:t>
            </a:r>
            <a:r>
              <a:rPr lang="en-GB" sz="2000" dirty="0">
                <a:latin typeface="Open Sans" panose="020B0606030504020204" pitchFamily="34" charset="0"/>
                <a:ea typeface="Open Sans" panose="020B0606030504020204" pitchFamily="34" charset="0"/>
                <a:cs typeface="Open Sans" panose="020B0606030504020204" pitchFamily="34" charset="0"/>
              </a:rPr>
              <a:t>will be created by 2022 as a result of the new division of labour between humans, machines, and algorithms, including:</a:t>
            </a:r>
          </a:p>
          <a:p>
            <a:r>
              <a:rPr lang="en-GB" sz="2000" dirty="0">
                <a:latin typeface="Open Sans" panose="020B0606030504020204" pitchFamily="34" charset="0"/>
                <a:ea typeface="Open Sans" panose="020B0606030504020204" pitchFamily="34" charset="0"/>
                <a:cs typeface="Open Sans" panose="020B0606030504020204" pitchFamily="34" charset="0"/>
              </a:rPr>
              <a:t>Advancements in technology such as </a:t>
            </a:r>
            <a:r>
              <a:rPr lang="en-GB" sz="2000" b="1" dirty="0">
                <a:solidFill>
                  <a:srgbClr val="003764"/>
                </a:solidFill>
                <a:latin typeface="Open Sans" panose="020B0606030504020204" pitchFamily="34" charset="0"/>
                <a:ea typeface="Open Sans" panose="020B0606030504020204" pitchFamily="34" charset="0"/>
                <a:cs typeface="Open Sans" panose="020B0606030504020204" pitchFamily="34" charset="0"/>
              </a:rPr>
              <a:t>AI </a:t>
            </a:r>
            <a:r>
              <a:rPr lang="en-GB" sz="2000" dirty="0">
                <a:latin typeface="Open Sans" panose="020B0606030504020204" pitchFamily="34" charset="0"/>
                <a:ea typeface="Open Sans" panose="020B0606030504020204" pitchFamily="34" charset="0"/>
                <a:cs typeface="Open Sans" panose="020B0606030504020204" pitchFamily="34" charset="0"/>
              </a:rPr>
              <a:t>have helped to make businesses more efficient/effective and have created new job roles </a:t>
            </a:r>
          </a:p>
          <a:p>
            <a:r>
              <a:rPr lang="en-GB" sz="2000" dirty="0">
                <a:latin typeface="Open Sans" panose="020B0606030504020204" pitchFamily="34" charset="0"/>
                <a:ea typeface="Open Sans" panose="020B0606030504020204" pitchFamily="34" charset="0"/>
                <a:cs typeface="Open Sans" panose="020B0606030504020204" pitchFamily="34" charset="0"/>
              </a:rPr>
              <a:t>To engage customers, companies need to advertise online which meant that </a:t>
            </a:r>
            <a:r>
              <a:rPr lang="en-GB" sz="2000" b="1" dirty="0">
                <a:solidFill>
                  <a:srgbClr val="003764"/>
                </a:solidFill>
                <a:latin typeface="Open Sans" panose="020B0606030504020204" pitchFamily="34" charset="0"/>
                <a:ea typeface="Open Sans" panose="020B0606030504020204" pitchFamily="34" charset="0"/>
                <a:cs typeface="Open Sans" panose="020B0606030504020204" pitchFamily="34" charset="0"/>
              </a:rPr>
              <a:t>digital marketing </a:t>
            </a:r>
            <a:r>
              <a:rPr lang="en-GB" sz="2000" dirty="0">
                <a:latin typeface="Open Sans" panose="020B0606030504020204" pitchFamily="34" charset="0"/>
                <a:ea typeface="Open Sans" panose="020B0606030504020204" pitchFamily="34" charset="0"/>
                <a:cs typeface="Open Sans" panose="020B0606030504020204" pitchFamily="34" charset="0"/>
              </a:rPr>
              <a:t>opportunities have increased </a:t>
            </a:r>
            <a:endParaRPr lang="en-GB" sz="2000" dirty="0">
              <a:effectLst/>
              <a:latin typeface="Open Sans" panose="020B0606030504020204" pitchFamily="34" charset="0"/>
              <a:ea typeface="Open Sans" panose="020B0606030504020204" pitchFamily="34" charset="0"/>
              <a:cs typeface="Open Sans" panose="020B0606030504020204" pitchFamily="34" charset="0"/>
            </a:endParaRPr>
          </a:p>
          <a:p>
            <a:r>
              <a:rPr lang="en-GB" sz="2000" dirty="0">
                <a:latin typeface="Open Sans" panose="020B0606030504020204" pitchFamily="34" charset="0"/>
                <a:ea typeface="Open Sans" panose="020B0606030504020204" pitchFamily="34" charset="0"/>
                <a:cs typeface="Open Sans" panose="020B0606030504020204" pitchFamily="34" charset="0"/>
              </a:rPr>
              <a:t>How we interact with things like websites and apps has become increasingly important which has led to </a:t>
            </a:r>
            <a:r>
              <a:rPr lang="en-GB" sz="2000" b="1" dirty="0">
                <a:solidFill>
                  <a:srgbClr val="003764"/>
                </a:solidFill>
                <a:latin typeface="Open Sans" panose="020B0606030504020204" pitchFamily="34" charset="0"/>
                <a:ea typeface="Open Sans" panose="020B0606030504020204" pitchFamily="34" charset="0"/>
                <a:cs typeface="Open Sans" panose="020B0606030504020204" pitchFamily="34" charset="0"/>
              </a:rPr>
              <a:t>user experience roles</a:t>
            </a:r>
            <a:r>
              <a:rPr lang="en-GB" sz="2000" dirty="0">
                <a:latin typeface="Open Sans" panose="020B0606030504020204" pitchFamily="34" charset="0"/>
                <a:ea typeface="Open Sans" panose="020B0606030504020204" pitchFamily="34" charset="0"/>
                <a:cs typeface="Open Sans" panose="020B0606030504020204" pitchFamily="34" charset="0"/>
              </a:rPr>
              <a:t> being created </a:t>
            </a:r>
          </a:p>
          <a:p>
            <a:endParaRPr lang="en-GB" sz="2000" dirty="0">
              <a:latin typeface="Open Sans" panose="020B0606030504020204" pitchFamily="34" charset="0"/>
              <a:ea typeface="Open Sans" panose="020B0606030504020204" pitchFamily="34" charset="0"/>
              <a:cs typeface="Open Sans" panose="020B0606030504020204" pitchFamily="34" charset="0"/>
            </a:endParaRPr>
          </a:p>
          <a:p>
            <a:endParaRPr lang="en-GB" sz="2000" dirty="0">
              <a:latin typeface="Calibri"/>
              <a:ea typeface="Open Sans" panose="020B0606030504020204"/>
              <a:cs typeface="Calibri"/>
            </a:endParaRPr>
          </a:p>
          <a:p>
            <a:pPr>
              <a:buFont typeface="Wingdings" panose="05000000000000000000" pitchFamily="2" charset="2"/>
              <a:buChar char="Ø"/>
            </a:pPr>
            <a:endParaRPr lang="en-GB" sz="2000" dirty="0">
              <a:latin typeface="Open Sans" panose="020B0606030504020204"/>
              <a:ea typeface="Open Sans" panose="020B0606030504020204"/>
              <a:cs typeface="Open Sans" panose="020B0606030504020204"/>
            </a:endParaRPr>
          </a:p>
          <a:p>
            <a:pPr>
              <a:buFont typeface="Wingdings" panose="05000000000000000000" pitchFamily="2" charset="2"/>
              <a:buChar char="Ø"/>
            </a:pPr>
            <a:endParaRPr lang="en-GB" sz="2000" dirty="0">
              <a:latin typeface="Open Sans" panose="020B0606030504020204"/>
              <a:ea typeface="Open Sans" panose="020B0606030504020204"/>
              <a:cs typeface="Times New Roman" panose="02020603050405020304" pitchFamily="18" charset="0"/>
            </a:endParaRPr>
          </a:p>
          <a:p>
            <a:pPr marL="0" indent="0">
              <a:buNone/>
            </a:pPr>
            <a:endParaRPr lang="en-GB" sz="2000" dirty="0">
              <a:cs typeface="Calibri" panose="020F0502020204030204"/>
            </a:endParaRPr>
          </a:p>
          <a:p>
            <a:endParaRPr lang="en-GB" sz="2000" dirty="0">
              <a:cs typeface="Calibri" panose="020F0502020204030204"/>
            </a:endParaRPr>
          </a:p>
        </p:txBody>
      </p:sp>
      <p:cxnSp>
        <p:nvCxnSpPr>
          <p:cNvPr id="11" name="Straight Connector 10">
            <a:extLst>
              <a:ext uri="{FF2B5EF4-FFF2-40B4-BE49-F238E27FC236}">
                <a16:creationId xmlns:a16="http://schemas.microsoft.com/office/drawing/2014/main" id="{3F8C6AC2-E72E-432F-A739-6CBE182FF8E1}"/>
              </a:ext>
            </a:extLst>
          </p:cNvPr>
          <p:cNvCxnSpPr/>
          <p:nvPr/>
        </p:nvCxnSpPr>
        <p:spPr>
          <a:xfrm>
            <a:off x="5363110" y="1571946"/>
            <a:ext cx="610285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2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9A1A-34A8-4CBC-9183-835B1A09BA33}"/>
              </a:ext>
            </a:extLst>
          </p:cNvPr>
          <p:cNvSpPr>
            <a:spLocks noGrp="1"/>
          </p:cNvSpPr>
          <p:nvPr>
            <p:ph type="title"/>
          </p:nvPr>
        </p:nvSpPr>
        <p:spPr>
          <a:xfrm>
            <a:off x="838200" y="365126"/>
            <a:ext cx="10515600" cy="820254"/>
          </a:xfrm>
        </p:spPr>
        <p:txBody>
          <a:bodyPr/>
          <a:lstStyle/>
          <a:p>
            <a:r>
              <a:rPr lang="en-GB" dirty="0">
                <a:solidFill>
                  <a:srgbClr val="003764"/>
                </a:solidFill>
                <a:latin typeface="IBM Plex Serif SemiBold"/>
              </a:rPr>
              <a:t>Hear from our role model Kim…</a:t>
            </a:r>
          </a:p>
        </p:txBody>
      </p:sp>
      <p:sp>
        <p:nvSpPr>
          <p:cNvPr id="5" name="Rectangle 4">
            <a:extLst>
              <a:ext uri="{FF2B5EF4-FFF2-40B4-BE49-F238E27FC236}">
                <a16:creationId xmlns:a16="http://schemas.microsoft.com/office/drawing/2014/main" id="{799B4186-3144-4E6B-8BD4-505C9DA492E4}"/>
              </a:ext>
            </a:extLst>
          </p:cNvPr>
          <p:cNvSpPr/>
          <p:nvPr/>
        </p:nvSpPr>
        <p:spPr>
          <a:xfrm>
            <a:off x="9883739" y="0"/>
            <a:ext cx="2308261"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Name: </a:t>
            </a:r>
          </a:p>
          <a:p>
            <a:pPr algn="ctr"/>
            <a:r>
              <a:rPr lang="en-GB" dirty="0"/>
              <a:t>Kim Reid  </a:t>
            </a:r>
          </a:p>
          <a:p>
            <a:pPr algn="ctr"/>
            <a:endParaRPr lang="en-GB" dirty="0"/>
          </a:p>
          <a:p>
            <a:pPr algn="ctr"/>
            <a:r>
              <a:rPr lang="en-GB" b="1" dirty="0"/>
              <a:t>Occupation: </a:t>
            </a:r>
            <a:r>
              <a:rPr lang="en-GB" dirty="0"/>
              <a:t>Cyber Security Analyst </a:t>
            </a:r>
          </a:p>
          <a:p>
            <a:pPr algn="ctr"/>
            <a:endParaRPr lang="en-GB" dirty="0"/>
          </a:p>
          <a:p>
            <a:pPr algn="ctr"/>
            <a:r>
              <a:rPr lang="en-GB" b="1" dirty="0"/>
              <a:t>Location: </a:t>
            </a:r>
          </a:p>
          <a:p>
            <a:pPr algn="ctr"/>
            <a:r>
              <a:rPr lang="en-GB" dirty="0"/>
              <a:t>London</a:t>
            </a:r>
          </a:p>
        </p:txBody>
      </p:sp>
      <p:pic>
        <p:nvPicPr>
          <p:cNvPr id="6" name="Picture 5">
            <a:hlinkClick r:id="rId2"/>
            <a:extLst>
              <a:ext uri="{FF2B5EF4-FFF2-40B4-BE49-F238E27FC236}">
                <a16:creationId xmlns:a16="http://schemas.microsoft.com/office/drawing/2014/main" id="{E3705CC8-AAE0-4A45-B56D-F1308B6BAF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4034" y="1709529"/>
            <a:ext cx="8607287" cy="4159709"/>
          </a:xfrm>
          <a:prstGeom prst="rect">
            <a:avLst/>
          </a:prstGeom>
        </p:spPr>
      </p:pic>
    </p:spTree>
    <p:extLst>
      <p:ext uri="{BB962C8B-B14F-4D97-AF65-F5344CB8AC3E}">
        <p14:creationId xmlns:p14="http://schemas.microsoft.com/office/powerpoint/2010/main" val="81193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2C63567-9A18-430B-817B-152D609F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85F77B-03DC-426C-A629-056DA23FD68A}"/>
              </a:ext>
            </a:extLst>
          </p:cNvPr>
          <p:cNvSpPr>
            <a:spLocks noGrp="1"/>
          </p:cNvSpPr>
          <p:nvPr>
            <p:ph type="title"/>
          </p:nvPr>
        </p:nvSpPr>
        <p:spPr>
          <a:xfrm>
            <a:off x="298383" y="280127"/>
            <a:ext cx="11444979" cy="747099"/>
          </a:xfrm>
        </p:spPr>
        <p:txBody>
          <a:bodyPr>
            <a:normAutofit/>
          </a:bodyPr>
          <a:lstStyle/>
          <a:p>
            <a:r>
              <a:rPr kumimoji="0" lang="en-GB" sz="3600" b="0" i="0" u="none" strike="noStrike" kern="1200" cap="none" spc="0" normalizeH="0" baseline="0" noProof="0" dirty="0">
                <a:ln>
                  <a:noFill/>
                </a:ln>
                <a:solidFill>
                  <a:srgbClr val="003764"/>
                </a:solidFill>
                <a:effectLst/>
                <a:uLnTx/>
                <a:uFillTx/>
                <a:latin typeface="IBM Plex Serif SemiBold"/>
                <a:ea typeface="+mj-ea"/>
                <a:cs typeface="+mj-cs"/>
              </a:rPr>
              <a:t>How can I gain the digital skills I need?</a:t>
            </a:r>
            <a:endParaRPr lang="en-GB" sz="3600" dirty="0">
              <a:solidFill>
                <a:srgbClr val="003764"/>
              </a:solidFill>
            </a:endParaRPr>
          </a:p>
        </p:txBody>
      </p:sp>
      <p:pic>
        <p:nvPicPr>
          <p:cNvPr id="19" name="Picture 18" descr="Logo&#10;&#10;Description automatically generated with low confidence">
            <a:extLst>
              <a:ext uri="{FF2B5EF4-FFF2-40B4-BE49-F238E27FC236}">
                <a16:creationId xmlns:a16="http://schemas.microsoft.com/office/drawing/2014/main" id="{0DCF7966-9529-4FFC-A5DD-354F605301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1900" y="5844544"/>
            <a:ext cx="1437330" cy="808498"/>
          </a:xfrm>
          <a:prstGeom prst="rect">
            <a:avLst/>
          </a:prstGeom>
        </p:spPr>
      </p:pic>
      <p:grpSp>
        <p:nvGrpSpPr>
          <p:cNvPr id="5" name="Group 4">
            <a:extLst>
              <a:ext uri="{FF2B5EF4-FFF2-40B4-BE49-F238E27FC236}">
                <a16:creationId xmlns:a16="http://schemas.microsoft.com/office/drawing/2014/main" id="{61684994-9198-4A6C-91CD-5338905F2B77}"/>
              </a:ext>
            </a:extLst>
          </p:cNvPr>
          <p:cNvGrpSpPr/>
          <p:nvPr/>
        </p:nvGrpSpPr>
        <p:grpSpPr>
          <a:xfrm>
            <a:off x="7573678" y="1865040"/>
            <a:ext cx="1981200" cy="2252756"/>
            <a:chOff x="7573678" y="1865040"/>
            <a:chExt cx="1981200" cy="2252756"/>
          </a:xfrm>
        </p:grpSpPr>
        <p:sp>
          <p:nvSpPr>
            <p:cNvPr id="12" name="Rectangle 11">
              <a:extLst>
                <a:ext uri="{FF2B5EF4-FFF2-40B4-BE49-F238E27FC236}">
                  <a16:creationId xmlns:a16="http://schemas.microsoft.com/office/drawing/2014/main" id="{80959E43-AFC2-4ECC-AB77-3C509FC819D1}"/>
                </a:ext>
              </a:extLst>
            </p:cNvPr>
            <p:cNvSpPr/>
            <p:nvPr/>
          </p:nvSpPr>
          <p:spPr>
            <a:xfrm>
              <a:off x="7573678" y="2722289"/>
              <a:ext cx="1981200" cy="1395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Web Analytics</a:t>
              </a:r>
              <a:endPar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Learn about the role of analytics in business, the types of analytics, and the techniques used and why they’re important</a:t>
              </a:r>
            </a:p>
          </p:txBody>
        </p:sp>
        <p:pic>
          <p:nvPicPr>
            <p:cNvPr id="13" name="Picture 12">
              <a:extLst>
                <a:ext uri="{FF2B5EF4-FFF2-40B4-BE49-F238E27FC236}">
                  <a16:creationId xmlns:a16="http://schemas.microsoft.com/office/drawing/2014/main" id="{5967C23B-C98B-4A11-B339-8BBA57C24D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573678" y="1865040"/>
              <a:ext cx="1981200" cy="857249"/>
            </a:xfrm>
            <a:custGeom>
              <a:avLst/>
              <a:gdLst>
                <a:gd name="connsiteX0" fmla="*/ 0 w 1981200"/>
                <a:gd name="connsiteY0" fmla="*/ 0 h 857249"/>
                <a:gd name="connsiteX1" fmla="*/ 1981200 w 1981200"/>
                <a:gd name="connsiteY1" fmla="*/ 0 h 857249"/>
                <a:gd name="connsiteX2" fmla="*/ 1981200 w 1981200"/>
                <a:gd name="connsiteY2" fmla="*/ 857249 h 857249"/>
                <a:gd name="connsiteX3" fmla="*/ 0 w 1981200"/>
                <a:gd name="connsiteY3" fmla="*/ 857249 h 857249"/>
              </a:gdLst>
              <a:ahLst/>
              <a:cxnLst>
                <a:cxn ang="0">
                  <a:pos x="connsiteX0" y="connsiteY0"/>
                </a:cxn>
                <a:cxn ang="0">
                  <a:pos x="connsiteX1" y="connsiteY1"/>
                </a:cxn>
                <a:cxn ang="0">
                  <a:pos x="connsiteX2" y="connsiteY2"/>
                </a:cxn>
                <a:cxn ang="0">
                  <a:pos x="connsiteX3" y="connsiteY3"/>
                </a:cxn>
              </a:cxnLst>
              <a:rect l="l" t="t" r="r" b="b"/>
              <a:pathLst>
                <a:path w="1981200" h="857249">
                  <a:moveTo>
                    <a:pt x="0" y="0"/>
                  </a:moveTo>
                  <a:lnTo>
                    <a:pt x="1981200" y="0"/>
                  </a:lnTo>
                  <a:lnTo>
                    <a:pt x="1981200" y="857249"/>
                  </a:lnTo>
                  <a:lnTo>
                    <a:pt x="0" y="857249"/>
                  </a:lnTo>
                  <a:close/>
                </a:path>
              </a:pathLst>
            </a:custGeom>
          </p:spPr>
        </p:pic>
      </p:grpSp>
      <p:grpSp>
        <p:nvGrpSpPr>
          <p:cNvPr id="10" name="Group 9">
            <a:extLst>
              <a:ext uri="{FF2B5EF4-FFF2-40B4-BE49-F238E27FC236}">
                <a16:creationId xmlns:a16="http://schemas.microsoft.com/office/drawing/2014/main" id="{E06C86D5-79A3-4C19-A519-35A70801375A}"/>
              </a:ext>
            </a:extLst>
          </p:cNvPr>
          <p:cNvGrpSpPr/>
          <p:nvPr/>
        </p:nvGrpSpPr>
        <p:grpSpPr>
          <a:xfrm>
            <a:off x="5230528" y="4288075"/>
            <a:ext cx="1988716" cy="2255691"/>
            <a:chOff x="5230528" y="4288075"/>
            <a:chExt cx="1988716" cy="2255691"/>
          </a:xfrm>
        </p:grpSpPr>
        <p:sp>
          <p:nvSpPr>
            <p:cNvPr id="14" name="Rectangle 13">
              <a:extLst>
                <a:ext uri="{FF2B5EF4-FFF2-40B4-BE49-F238E27FC236}">
                  <a16:creationId xmlns:a16="http://schemas.microsoft.com/office/drawing/2014/main" id="{BA1F7CAF-A43F-4444-8FA4-FA66E8107B7E}"/>
                </a:ext>
              </a:extLst>
            </p:cNvPr>
            <p:cNvSpPr/>
            <p:nvPr/>
          </p:nvSpPr>
          <p:spPr>
            <a:xfrm>
              <a:off x="5230528" y="5145322"/>
              <a:ext cx="1981200" cy="1398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5"/>
                </a:rPr>
                <a:t>Digital Marketing</a:t>
              </a:r>
              <a:endPar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Learn about some of the different Digital Marketing strategies and techniques that are available for businesses to use</a:t>
              </a:r>
            </a:p>
          </p:txBody>
        </p:sp>
        <p:pic>
          <p:nvPicPr>
            <p:cNvPr id="16" name="Picture 15">
              <a:extLst>
                <a:ext uri="{FF2B5EF4-FFF2-40B4-BE49-F238E27FC236}">
                  <a16:creationId xmlns:a16="http://schemas.microsoft.com/office/drawing/2014/main" id="{C7E4B5FE-F6C0-4CC6-8631-21E20875EEE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240053" y="4288075"/>
              <a:ext cx="1979191" cy="857249"/>
            </a:xfrm>
            <a:custGeom>
              <a:avLst/>
              <a:gdLst>
                <a:gd name="connsiteX0" fmla="*/ 0 w 1979191"/>
                <a:gd name="connsiteY0" fmla="*/ 0 h 857249"/>
                <a:gd name="connsiteX1" fmla="*/ 1979191 w 1979191"/>
                <a:gd name="connsiteY1" fmla="*/ 0 h 857249"/>
                <a:gd name="connsiteX2" fmla="*/ 1979191 w 1979191"/>
                <a:gd name="connsiteY2" fmla="*/ 857249 h 857249"/>
                <a:gd name="connsiteX3" fmla="*/ 0 w 1979191"/>
                <a:gd name="connsiteY3" fmla="*/ 857249 h 857249"/>
              </a:gdLst>
              <a:ahLst/>
              <a:cxnLst>
                <a:cxn ang="0">
                  <a:pos x="connsiteX0" y="connsiteY0"/>
                </a:cxn>
                <a:cxn ang="0">
                  <a:pos x="connsiteX1" y="connsiteY1"/>
                </a:cxn>
                <a:cxn ang="0">
                  <a:pos x="connsiteX2" y="connsiteY2"/>
                </a:cxn>
                <a:cxn ang="0">
                  <a:pos x="connsiteX3" y="connsiteY3"/>
                </a:cxn>
              </a:cxnLst>
              <a:rect l="l" t="t" r="r" b="b"/>
              <a:pathLst>
                <a:path w="1979191" h="857249">
                  <a:moveTo>
                    <a:pt x="0" y="0"/>
                  </a:moveTo>
                  <a:lnTo>
                    <a:pt x="1979191" y="0"/>
                  </a:lnTo>
                  <a:lnTo>
                    <a:pt x="1979191" y="857249"/>
                  </a:lnTo>
                  <a:lnTo>
                    <a:pt x="0" y="857249"/>
                  </a:lnTo>
                  <a:close/>
                </a:path>
              </a:pathLst>
            </a:custGeom>
          </p:spPr>
        </p:pic>
      </p:grpSp>
      <p:grpSp>
        <p:nvGrpSpPr>
          <p:cNvPr id="11" name="Group 10">
            <a:extLst>
              <a:ext uri="{FF2B5EF4-FFF2-40B4-BE49-F238E27FC236}">
                <a16:creationId xmlns:a16="http://schemas.microsoft.com/office/drawing/2014/main" id="{69112DEC-9D8D-47B0-9D38-021807A060D2}"/>
              </a:ext>
            </a:extLst>
          </p:cNvPr>
          <p:cNvGrpSpPr/>
          <p:nvPr/>
        </p:nvGrpSpPr>
        <p:grpSpPr>
          <a:xfrm>
            <a:off x="2887378" y="4291141"/>
            <a:ext cx="1981200" cy="2252625"/>
            <a:chOff x="2887378" y="4291141"/>
            <a:chExt cx="1981200" cy="2252625"/>
          </a:xfrm>
        </p:grpSpPr>
        <p:sp>
          <p:nvSpPr>
            <p:cNvPr id="18" name="Rectangle 17">
              <a:extLst>
                <a:ext uri="{FF2B5EF4-FFF2-40B4-BE49-F238E27FC236}">
                  <a16:creationId xmlns:a16="http://schemas.microsoft.com/office/drawing/2014/main" id="{A5F1C154-AE49-4EF3-ADF6-761460184FF2}"/>
                </a:ext>
              </a:extLst>
            </p:cNvPr>
            <p:cNvSpPr/>
            <p:nvPr/>
          </p:nvSpPr>
          <p:spPr>
            <a:xfrm>
              <a:off x="2887378" y="5145322"/>
              <a:ext cx="1981200" cy="1398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7"/>
                </a:rPr>
                <a:t>Mobile</a:t>
              </a:r>
              <a:endPar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Learn about Mobile design, development, and creating experiences, and bigger concepts relating to mobile technology </a:t>
              </a:r>
            </a:p>
          </p:txBody>
        </p:sp>
        <p:pic>
          <p:nvPicPr>
            <p:cNvPr id="21" name="Picture 20">
              <a:extLst>
                <a:ext uri="{FF2B5EF4-FFF2-40B4-BE49-F238E27FC236}">
                  <a16:creationId xmlns:a16="http://schemas.microsoft.com/office/drawing/2014/main" id="{A9CA6B56-CDF6-48BD-B72B-9C263649884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887378" y="4291141"/>
              <a:ext cx="1981199" cy="857249"/>
            </a:xfrm>
            <a:custGeom>
              <a:avLst/>
              <a:gdLst>
                <a:gd name="connsiteX0" fmla="*/ 0 w 1981199"/>
                <a:gd name="connsiteY0" fmla="*/ 0 h 857249"/>
                <a:gd name="connsiteX1" fmla="*/ 1981199 w 1981199"/>
                <a:gd name="connsiteY1" fmla="*/ 0 h 857249"/>
                <a:gd name="connsiteX2" fmla="*/ 1981199 w 1981199"/>
                <a:gd name="connsiteY2" fmla="*/ 857249 h 857249"/>
                <a:gd name="connsiteX3" fmla="*/ 0 w 1981199"/>
                <a:gd name="connsiteY3" fmla="*/ 857249 h 857249"/>
              </a:gdLst>
              <a:ahLst/>
              <a:cxnLst>
                <a:cxn ang="0">
                  <a:pos x="connsiteX0" y="connsiteY0"/>
                </a:cxn>
                <a:cxn ang="0">
                  <a:pos x="connsiteX1" y="connsiteY1"/>
                </a:cxn>
                <a:cxn ang="0">
                  <a:pos x="connsiteX2" y="connsiteY2"/>
                </a:cxn>
                <a:cxn ang="0">
                  <a:pos x="connsiteX3" y="connsiteY3"/>
                </a:cxn>
              </a:cxnLst>
              <a:rect l="l" t="t" r="r" b="b"/>
              <a:pathLst>
                <a:path w="1981199" h="857249">
                  <a:moveTo>
                    <a:pt x="0" y="0"/>
                  </a:moveTo>
                  <a:lnTo>
                    <a:pt x="1981199" y="0"/>
                  </a:lnTo>
                  <a:lnTo>
                    <a:pt x="1981199" y="857249"/>
                  </a:lnTo>
                  <a:lnTo>
                    <a:pt x="0" y="857249"/>
                  </a:lnTo>
                  <a:close/>
                </a:path>
              </a:pathLst>
            </a:custGeom>
          </p:spPr>
        </p:pic>
      </p:grpSp>
      <p:grpSp>
        <p:nvGrpSpPr>
          <p:cNvPr id="3" name="Group 2">
            <a:extLst>
              <a:ext uri="{FF2B5EF4-FFF2-40B4-BE49-F238E27FC236}">
                <a16:creationId xmlns:a16="http://schemas.microsoft.com/office/drawing/2014/main" id="{B4223D95-B619-437B-A79F-3FAFD8C69C40}"/>
              </a:ext>
            </a:extLst>
          </p:cNvPr>
          <p:cNvGrpSpPr/>
          <p:nvPr/>
        </p:nvGrpSpPr>
        <p:grpSpPr>
          <a:xfrm>
            <a:off x="2887378" y="1865040"/>
            <a:ext cx="1981200" cy="2252756"/>
            <a:chOff x="2887378" y="1865040"/>
            <a:chExt cx="1981200" cy="2252756"/>
          </a:xfrm>
        </p:grpSpPr>
        <p:sp>
          <p:nvSpPr>
            <p:cNvPr id="22" name="Rectangle 21">
              <a:extLst>
                <a:ext uri="{FF2B5EF4-FFF2-40B4-BE49-F238E27FC236}">
                  <a16:creationId xmlns:a16="http://schemas.microsoft.com/office/drawing/2014/main" id="{5403869E-8913-4BB5-B722-5EE3447FCD40}"/>
                </a:ext>
              </a:extLst>
            </p:cNvPr>
            <p:cNvSpPr/>
            <p:nvPr/>
          </p:nvSpPr>
          <p:spPr>
            <a:xfrm>
              <a:off x="2887378" y="2722289"/>
              <a:ext cx="1981200" cy="1395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9"/>
                </a:rPr>
                <a:t>Social Media</a:t>
              </a:r>
              <a:endPar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Learn how to use Social Media for business, from creating a social media presence to measuring success</a:t>
              </a:r>
            </a:p>
          </p:txBody>
        </p:sp>
        <p:pic>
          <p:nvPicPr>
            <p:cNvPr id="23" name="Picture 22">
              <a:extLst>
                <a:ext uri="{FF2B5EF4-FFF2-40B4-BE49-F238E27FC236}">
                  <a16:creationId xmlns:a16="http://schemas.microsoft.com/office/drawing/2014/main" id="{13C15B37-19BA-41D4-B72A-6ECDC8942236}"/>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2887378" y="1865040"/>
              <a:ext cx="1981198" cy="857249"/>
            </a:xfrm>
            <a:custGeom>
              <a:avLst/>
              <a:gdLst>
                <a:gd name="connsiteX0" fmla="*/ 0 w 1981198"/>
                <a:gd name="connsiteY0" fmla="*/ 0 h 857249"/>
                <a:gd name="connsiteX1" fmla="*/ 1981198 w 1981198"/>
                <a:gd name="connsiteY1" fmla="*/ 0 h 857249"/>
                <a:gd name="connsiteX2" fmla="*/ 1981198 w 1981198"/>
                <a:gd name="connsiteY2" fmla="*/ 857249 h 857249"/>
                <a:gd name="connsiteX3" fmla="*/ 0 w 1981198"/>
                <a:gd name="connsiteY3" fmla="*/ 857249 h 857249"/>
              </a:gdLst>
              <a:ahLst/>
              <a:cxnLst>
                <a:cxn ang="0">
                  <a:pos x="connsiteX0" y="connsiteY0"/>
                </a:cxn>
                <a:cxn ang="0">
                  <a:pos x="connsiteX1" y="connsiteY1"/>
                </a:cxn>
                <a:cxn ang="0">
                  <a:pos x="connsiteX2" y="connsiteY2"/>
                </a:cxn>
                <a:cxn ang="0">
                  <a:pos x="connsiteX3" y="connsiteY3"/>
                </a:cxn>
              </a:cxnLst>
              <a:rect l="l" t="t" r="r" b="b"/>
              <a:pathLst>
                <a:path w="1981198" h="857249">
                  <a:moveTo>
                    <a:pt x="0" y="0"/>
                  </a:moveTo>
                  <a:lnTo>
                    <a:pt x="1981198" y="0"/>
                  </a:lnTo>
                  <a:lnTo>
                    <a:pt x="1981198" y="857249"/>
                  </a:lnTo>
                  <a:lnTo>
                    <a:pt x="0" y="857249"/>
                  </a:lnTo>
                  <a:close/>
                </a:path>
              </a:pathLst>
            </a:custGeom>
          </p:spPr>
        </p:pic>
      </p:grpSp>
      <p:grpSp>
        <p:nvGrpSpPr>
          <p:cNvPr id="15" name="Group 14">
            <a:extLst>
              <a:ext uri="{FF2B5EF4-FFF2-40B4-BE49-F238E27FC236}">
                <a16:creationId xmlns:a16="http://schemas.microsoft.com/office/drawing/2014/main" id="{1C3A932C-44A8-4C3D-B8AC-1ECEF588F50B}"/>
              </a:ext>
            </a:extLst>
          </p:cNvPr>
          <p:cNvGrpSpPr/>
          <p:nvPr/>
        </p:nvGrpSpPr>
        <p:grpSpPr>
          <a:xfrm>
            <a:off x="544228" y="4291141"/>
            <a:ext cx="1981200" cy="2252625"/>
            <a:chOff x="544228" y="4291141"/>
            <a:chExt cx="1981200" cy="2252625"/>
          </a:xfrm>
        </p:grpSpPr>
        <p:sp>
          <p:nvSpPr>
            <p:cNvPr id="24" name="Rectangle 23">
              <a:extLst>
                <a:ext uri="{FF2B5EF4-FFF2-40B4-BE49-F238E27FC236}">
                  <a16:creationId xmlns:a16="http://schemas.microsoft.com/office/drawing/2014/main" id="{C4BF4AD9-A702-4610-8DB2-D3B30C482DAA}"/>
                </a:ext>
              </a:extLst>
            </p:cNvPr>
            <p:cNvSpPr/>
            <p:nvPr/>
          </p:nvSpPr>
          <p:spPr>
            <a:xfrm>
              <a:off x="544228" y="5145322"/>
              <a:ext cx="1981200" cy="1398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11"/>
                </a:rPr>
                <a:t>Retail</a:t>
              </a:r>
              <a:endPar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Discover the impact Digital is having on the Retail industry and what it means for you</a:t>
              </a:r>
            </a:p>
          </p:txBody>
        </p:sp>
        <p:pic>
          <p:nvPicPr>
            <p:cNvPr id="25" name="Picture 24">
              <a:extLst>
                <a:ext uri="{FF2B5EF4-FFF2-40B4-BE49-F238E27FC236}">
                  <a16:creationId xmlns:a16="http://schemas.microsoft.com/office/drawing/2014/main" id="{03182E5A-5133-48C0-B571-42589CC3D27A}"/>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544228" y="4291141"/>
              <a:ext cx="1981200" cy="857249"/>
            </a:xfrm>
            <a:custGeom>
              <a:avLst/>
              <a:gdLst>
                <a:gd name="connsiteX0" fmla="*/ 0 w 1981200"/>
                <a:gd name="connsiteY0" fmla="*/ 0 h 857249"/>
                <a:gd name="connsiteX1" fmla="*/ 1981200 w 1981200"/>
                <a:gd name="connsiteY1" fmla="*/ 0 h 857249"/>
                <a:gd name="connsiteX2" fmla="*/ 1981200 w 1981200"/>
                <a:gd name="connsiteY2" fmla="*/ 857249 h 857249"/>
                <a:gd name="connsiteX3" fmla="*/ 0 w 1981200"/>
                <a:gd name="connsiteY3" fmla="*/ 857249 h 857249"/>
              </a:gdLst>
              <a:ahLst/>
              <a:cxnLst>
                <a:cxn ang="0">
                  <a:pos x="connsiteX0" y="connsiteY0"/>
                </a:cxn>
                <a:cxn ang="0">
                  <a:pos x="connsiteX1" y="connsiteY1"/>
                </a:cxn>
                <a:cxn ang="0">
                  <a:pos x="connsiteX2" y="connsiteY2"/>
                </a:cxn>
                <a:cxn ang="0">
                  <a:pos x="connsiteX3" y="connsiteY3"/>
                </a:cxn>
              </a:cxnLst>
              <a:rect l="l" t="t" r="r" b="b"/>
              <a:pathLst>
                <a:path w="1981200" h="857249">
                  <a:moveTo>
                    <a:pt x="0" y="0"/>
                  </a:moveTo>
                  <a:lnTo>
                    <a:pt x="1981200" y="0"/>
                  </a:lnTo>
                  <a:lnTo>
                    <a:pt x="1981200" y="857249"/>
                  </a:lnTo>
                  <a:lnTo>
                    <a:pt x="0" y="857249"/>
                  </a:lnTo>
                  <a:close/>
                </a:path>
              </a:pathLst>
            </a:custGeom>
          </p:spPr>
        </p:pic>
      </p:grpSp>
      <p:grpSp>
        <p:nvGrpSpPr>
          <p:cNvPr id="4" name="Group 3">
            <a:extLst>
              <a:ext uri="{FF2B5EF4-FFF2-40B4-BE49-F238E27FC236}">
                <a16:creationId xmlns:a16="http://schemas.microsoft.com/office/drawing/2014/main" id="{28B74CEC-67F6-499E-AD0A-C6E695D93431}"/>
              </a:ext>
            </a:extLst>
          </p:cNvPr>
          <p:cNvGrpSpPr/>
          <p:nvPr/>
        </p:nvGrpSpPr>
        <p:grpSpPr>
          <a:xfrm>
            <a:off x="5230528" y="1868433"/>
            <a:ext cx="1981200" cy="2249363"/>
            <a:chOff x="5230528" y="1868433"/>
            <a:chExt cx="1981200" cy="2249363"/>
          </a:xfrm>
        </p:grpSpPr>
        <p:pic>
          <p:nvPicPr>
            <p:cNvPr id="17" name="Picture 16">
              <a:extLst>
                <a:ext uri="{FF2B5EF4-FFF2-40B4-BE49-F238E27FC236}">
                  <a16:creationId xmlns:a16="http://schemas.microsoft.com/office/drawing/2014/main" id="{86AFA2F2-AF94-4CF6-A1DB-CD9EE621E19D}"/>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5240053" y="1868433"/>
              <a:ext cx="1971675" cy="857249"/>
            </a:xfrm>
            <a:custGeom>
              <a:avLst/>
              <a:gdLst>
                <a:gd name="connsiteX0" fmla="*/ 0 w 1971675"/>
                <a:gd name="connsiteY0" fmla="*/ 0 h 857249"/>
                <a:gd name="connsiteX1" fmla="*/ 1971675 w 1971675"/>
                <a:gd name="connsiteY1" fmla="*/ 0 h 857249"/>
                <a:gd name="connsiteX2" fmla="*/ 1971675 w 1971675"/>
                <a:gd name="connsiteY2" fmla="*/ 857249 h 857249"/>
                <a:gd name="connsiteX3" fmla="*/ 0 w 1971675"/>
                <a:gd name="connsiteY3" fmla="*/ 857249 h 857249"/>
              </a:gdLst>
              <a:ahLst/>
              <a:cxnLst>
                <a:cxn ang="0">
                  <a:pos x="connsiteX0" y="connsiteY0"/>
                </a:cxn>
                <a:cxn ang="0">
                  <a:pos x="connsiteX1" y="connsiteY1"/>
                </a:cxn>
                <a:cxn ang="0">
                  <a:pos x="connsiteX2" y="connsiteY2"/>
                </a:cxn>
                <a:cxn ang="0">
                  <a:pos x="connsiteX3" y="connsiteY3"/>
                </a:cxn>
              </a:cxnLst>
              <a:rect l="l" t="t" r="r" b="b"/>
              <a:pathLst>
                <a:path w="1971675" h="857249">
                  <a:moveTo>
                    <a:pt x="0" y="0"/>
                  </a:moveTo>
                  <a:lnTo>
                    <a:pt x="1971675" y="0"/>
                  </a:lnTo>
                  <a:lnTo>
                    <a:pt x="1971675" y="857249"/>
                  </a:lnTo>
                  <a:lnTo>
                    <a:pt x="0" y="857249"/>
                  </a:lnTo>
                  <a:close/>
                </a:path>
              </a:pathLst>
            </a:custGeom>
          </p:spPr>
        </p:pic>
        <p:sp>
          <p:nvSpPr>
            <p:cNvPr id="27" name="Rectangle 26">
              <a:extLst>
                <a:ext uri="{FF2B5EF4-FFF2-40B4-BE49-F238E27FC236}">
                  <a16:creationId xmlns:a16="http://schemas.microsoft.com/office/drawing/2014/main" id="{39841637-BEB6-46BD-90D9-36D148692539}"/>
                </a:ext>
              </a:extLst>
            </p:cNvPr>
            <p:cNvSpPr/>
            <p:nvPr/>
          </p:nvSpPr>
          <p:spPr>
            <a:xfrm>
              <a:off x="5230528" y="2722289"/>
              <a:ext cx="1981200" cy="1395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14"/>
                </a:rPr>
                <a:t>User Experience</a:t>
              </a:r>
              <a:endPar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Learn about User Experience (UX) is important, the research and design basics, and the tools and testing techniques used in UX</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raphik" panose="020B0503030202060203" pitchFamily="34" charset="0"/>
                <a:ea typeface="+mn-ea"/>
                <a:cs typeface="+mn-cs"/>
              </a:endParaRPr>
            </a:p>
          </p:txBody>
        </p:sp>
      </p:grpSp>
      <p:grpSp>
        <p:nvGrpSpPr>
          <p:cNvPr id="7" name="Group 6">
            <a:extLst>
              <a:ext uri="{FF2B5EF4-FFF2-40B4-BE49-F238E27FC236}">
                <a16:creationId xmlns:a16="http://schemas.microsoft.com/office/drawing/2014/main" id="{25A6C601-9666-4378-97EE-2E4C66798653}"/>
              </a:ext>
            </a:extLst>
          </p:cNvPr>
          <p:cNvGrpSpPr/>
          <p:nvPr/>
        </p:nvGrpSpPr>
        <p:grpSpPr>
          <a:xfrm>
            <a:off x="7573678" y="4290562"/>
            <a:ext cx="1984955" cy="2253204"/>
            <a:chOff x="7573678" y="4290562"/>
            <a:chExt cx="1984955" cy="2253204"/>
          </a:xfrm>
        </p:grpSpPr>
        <p:sp>
          <p:nvSpPr>
            <p:cNvPr id="28" name="Rectangle 27">
              <a:extLst>
                <a:ext uri="{FF2B5EF4-FFF2-40B4-BE49-F238E27FC236}">
                  <a16:creationId xmlns:a16="http://schemas.microsoft.com/office/drawing/2014/main" id="{5A5B8553-7B76-4045-B208-213A56C5BFB0}"/>
                </a:ext>
              </a:extLst>
            </p:cNvPr>
            <p:cNvSpPr/>
            <p:nvPr/>
          </p:nvSpPr>
          <p:spPr>
            <a:xfrm>
              <a:off x="7573678" y="5145322"/>
              <a:ext cx="1981200" cy="1398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15"/>
                </a:rPr>
                <a:t>Artificial Intelligence</a:t>
              </a:r>
              <a:endPar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Learn more about the past, present and future of artificial intelligence and explore its potential in the workplace</a:t>
              </a:r>
            </a:p>
          </p:txBody>
        </p:sp>
        <p:pic>
          <p:nvPicPr>
            <p:cNvPr id="29" name="Picture 28" descr="A close up of a device&#10;&#10;Description generated with high confidence">
              <a:extLst>
                <a:ext uri="{FF2B5EF4-FFF2-40B4-BE49-F238E27FC236}">
                  <a16:creationId xmlns:a16="http://schemas.microsoft.com/office/drawing/2014/main" id="{5E659642-1488-407E-9DC3-0B8BF16DE876}"/>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7577435" y="4290562"/>
              <a:ext cx="1981198" cy="857249"/>
            </a:xfrm>
            <a:custGeom>
              <a:avLst/>
              <a:gdLst>
                <a:gd name="connsiteX0" fmla="*/ 0 w 1981198"/>
                <a:gd name="connsiteY0" fmla="*/ 0 h 857249"/>
                <a:gd name="connsiteX1" fmla="*/ 1981198 w 1981198"/>
                <a:gd name="connsiteY1" fmla="*/ 0 h 857249"/>
                <a:gd name="connsiteX2" fmla="*/ 1981198 w 1981198"/>
                <a:gd name="connsiteY2" fmla="*/ 857249 h 857249"/>
                <a:gd name="connsiteX3" fmla="*/ 0 w 1981198"/>
                <a:gd name="connsiteY3" fmla="*/ 857249 h 857249"/>
              </a:gdLst>
              <a:ahLst/>
              <a:cxnLst>
                <a:cxn ang="0">
                  <a:pos x="connsiteX0" y="connsiteY0"/>
                </a:cxn>
                <a:cxn ang="0">
                  <a:pos x="connsiteX1" y="connsiteY1"/>
                </a:cxn>
                <a:cxn ang="0">
                  <a:pos x="connsiteX2" y="connsiteY2"/>
                </a:cxn>
                <a:cxn ang="0">
                  <a:pos x="connsiteX3" y="connsiteY3"/>
                </a:cxn>
              </a:cxnLst>
              <a:rect l="l" t="t" r="r" b="b"/>
              <a:pathLst>
                <a:path w="1981198" h="857249">
                  <a:moveTo>
                    <a:pt x="0" y="0"/>
                  </a:moveTo>
                  <a:lnTo>
                    <a:pt x="1981198" y="0"/>
                  </a:lnTo>
                  <a:lnTo>
                    <a:pt x="1981198" y="857249"/>
                  </a:lnTo>
                  <a:lnTo>
                    <a:pt x="0" y="857249"/>
                  </a:lnTo>
                  <a:close/>
                </a:path>
              </a:pathLst>
            </a:custGeom>
          </p:spPr>
        </p:pic>
      </p:grpSp>
      <p:grpSp>
        <p:nvGrpSpPr>
          <p:cNvPr id="9" name="Group 8">
            <a:extLst>
              <a:ext uri="{FF2B5EF4-FFF2-40B4-BE49-F238E27FC236}">
                <a16:creationId xmlns:a16="http://schemas.microsoft.com/office/drawing/2014/main" id="{C43BD68E-07A5-4483-BD43-8D96B30DE6F0}"/>
              </a:ext>
            </a:extLst>
          </p:cNvPr>
          <p:cNvGrpSpPr/>
          <p:nvPr/>
        </p:nvGrpSpPr>
        <p:grpSpPr>
          <a:xfrm>
            <a:off x="9850561" y="3179741"/>
            <a:ext cx="1981200" cy="2252756"/>
            <a:chOff x="9850561" y="3179741"/>
            <a:chExt cx="1981200" cy="2252756"/>
          </a:xfrm>
        </p:grpSpPr>
        <p:sp>
          <p:nvSpPr>
            <p:cNvPr id="31" name="Rectangle 30">
              <a:extLst>
                <a:ext uri="{FF2B5EF4-FFF2-40B4-BE49-F238E27FC236}">
                  <a16:creationId xmlns:a16="http://schemas.microsoft.com/office/drawing/2014/main" id="{2CA94998-662D-4C66-B8F6-3CA2DBBD8AD6}"/>
                </a:ext>
              </a:extLst>
            </p:cNvPr>
            <p:cNvSpPr/>
            <p:nvPr/>
          </p:nvSpPr>
          <p:spPr>
            <a:xfrm>
              <a:off x="9850561" y="4036990"/>
              <a:ext cx="1981200" cy="1395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16"/>
                </a:rPr>
                <a:t>Reimagine Your Career</a:t>
              </a:r>
              <a:endPar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Learn </a:t>
              </a:r>
              <a:r>
                <a:rPr kumimoji="0" lang="en-GB"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how you can develop the mindset and essential skills to enable you to succeed in today’s world of work</a:t>
              </a:r>
              <a:endPar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2" name="Picture 31">
              <a:extLst>
                <a:ext uri="{FF2B5EF4-FFF2-40B4-BE49-F238E27FC236}">
                  <a16:creationId xmlns:a16="http://schemas.microsoft.com/office/drawing/2014/main" id="{DF36AF42-900C-4BCF-8ABF-91ED6AAE3B41}"/>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0271900" y="3179741"/>
              <a:ext cx="1559860" cy="857249"/>
            </a:xfrm>
            <a:custGeom>
              <a:avLst/>
              <a:gdLst>
                <a:gd name="connsiteX0" fmla="*/ 0 w 1981200"/>
                <a:gd name="connsiteY0" fmla="*/ 0 h 857249"/>
                <a:gd name="connsiteX1" fmla="*/ 1981200 w 1981200"/>
                <a:gd name="connsiteY1" fmla="*/ 0 h 857249"/>
                <a:gd name="connsiteX2" fmla="*/ 1981200 w 1981200"/>
                <a:gd name="connsiteY2" fmla="*/ 857249 h 857249"/>
                <a:gd name="connsiteX3" fmla="*/ 0 w 1981200"/>
                <a:gd name="connsiteY3" fmla="*/ 857249 h 857249"/>
              </a:gdLst>
              <a:ahLst/>
              <a:cxnLst>
                <a:cxn ang="0">
                  <a:pos x="connsiteX0" y="connsiteY0"/>
                </a:cxn>
                <a:cxn ang="0">
                  <a:pos x="connsiteX1" y="connsiteY1"/>
                </a:cxn>
                <a:cxn ang="0">
                  <a:pos x="connsiteX2" y="connsiteY2"/>
                </a:cxn>
                <a:cxn ang="0">
                  <a:pos x="connsiteX3" y="connsiteY3"/>
                </a:cxn>
              </a:cxnLst>
              <a:rect l="l" t="t" r="r" b="b"/>
              <a:pathLst>
                <a:path w="1981200" h="857249">
                  <a:moveTo>
                    <a:pt x="0" y="0"/>
                  </a:moveTo>
                  <a:lnTo>
                    <a:pt x="1981200" y="0"/>
                  </a:lnTo>
                  <a:lnTo>
                    <a:pt x="1981200" y="857249"/>
                  </a:lnTo>
                  <a:lnTo>
                    <a:pt x="0" y="857249"/>
                  </a:lnTo>
                  <a:close/>
                </a:path>
              </a:pathLst>
            </a:custGeom>
          </p:spPr>
        </p:pic>
      </p:grpSp>
      <p:grpSp>
        <p:nvGrpSpPr>
          <p:cNvPr id="37" name="Group 36">
            <a:extLst>
              <a:ext uri="{FF2B5EF4-FFF2-40B4-BE49-F238E27FC236}">
                <a16:creationId xmlns:a16="http://schemas.microsoft.com/office/drawing/2014/main" id="{5848F2D5-632A-40DC-8F1B-7E3C5F63A4A1}"/>
              </a:ext>
            </a:extLst>
          </p:cNvPr>
          <p:cNvGrpSpPr/>
          <p:nvPr/>
        </p:nvGrpSpPr>
        <p:grpSpPr>
          <a:xfrm>
            <a:off x="404261" y="1606799"/>
            <a:ext cx="2187434" cy="2510997"/>
            <a:chOff x="404261" y="1606799"/>
            <a:chExt cx="2187434" cy="2510997"/>
          </a:xfrm>
        </p:grpSpPr>
        <p:grpSp>
          <p:nvGrpSpPr>
            <p:cNvPr id="36" name="Group 35">
              <a:extLst>
                <a:ext uri="{FF2B5EF4-FFF2-40B4-BE49-F238E27FC236}">
                  <a16:creationId xmlns:a16="http://schemas.microsoft.com/office/drawing/2014/main" id="{7E1B214B-1627-4384-AC44-8677FBCD6CCE}"/>
                </a:ext>
              </a:extLst>
            </p:cNvPr>
            <p:cNvGrpSpPr/>
            <p:nvPr/>
          </p:nvGrpSpPr>
          <p:grpSpPr>
            <a:xfrm>
              <a:off x="404261" y="1790299"/>
              <a:ext cx="2187434" cy="2327497"/>
              <a:chOff x="404261" y="1790299"/>
              <a:chExt cx="2187434" cy="2327497"/>
            </a:xfrm>
          </p:grpSpPr>
          <p:sp>
            <p:nvSpPr>
              <p:cNvPr id="26" name="Rectangle 25">
                <a:extLst>
                  <a:ext uri="{FF2B5EF4-FFF2-40B4-BE49-F238E27FC236}">
                    <a16:creationId xmlns:a16="http://schemas.microsoft.com/office/drawing/2014/main" id="{3A859A56-C1B3-44AE-9A54-6E65342258B6}"/>
                  </a:ext>
                </a:extLst>
              </p:cNvPr>
              <p:cNvSpPr/>
              <p:nvPr/>
            </p:nvSpPr>
            <p:spPr>
              <a:xfrm>
                <a:off x="544228" y="2722289"/>
                <a:ext cx="1981200" cy="1395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18"/>
                  </a:rPr>
                  <a:t>Digital Skills for Work &amp; Life</a:t>
                </a:r>
                <a:endPar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Learn how digital is changing our lives and work and develop the skills to thrive in the digital workplace and in life</a:t>
                </a:r>
              </a:p>
            </p:txBody>
          </p:sp>
          <p:pic>
            <p:nvPicPr>
              <p:cNvPr id="30" name="Picture 29">
                <a:extLst>
                  <a:ext uri="{FF2B5EF4-FFF2-40B4-BE49-F238E27FC236}">
                    <a16:creationId xmlns:a16="http://schemas.microsoft.com/office/drawing/2014/main" id="{21E41AA3-E29D-4D2E-A03C-77F38C676F8F}"/>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a:xfrm>
                <a:off x="544228" y="1865042"/>
                <a:ext cx="1981200" cy="857249"/>
              </a:xfrm>
              <a:custGeom>
                <a:avLst/>
                <a:gdLst>
                  <a:gd name="connsiteX0" fmla="*/ 0 w 1981200"/>
                  <a:gd name="connsiteY0" fmla="*/ 0 h 857249"/>
                  <a:gd name="connsiteX1" fmla="*/ 1981200 w 1981200"/>
                  <a:gd name="connsiteY1" fmla="*/ 0 h 857249"/>
                  <a:gd name="connsiteX2" fmla="*/ 1981200 w 1981200"/>
                  <a:gd name="connsiteY2" fmla="*/ 857249 h 857249"/>
                  <a:gd name="connsiteX3" fmla="*/ 0 w 1981200"/>
                  <a:gd name="connsiteY3" fmla="*/ 857249 h 857249"/>
                </a:gdLst>
                <a:ahLst/>
                <a:cxnLst>
                  <a:cxn ang="0">
                    <a:pos x="connsiteX0" y="connsiteY0"/>
                  </a:cxn>
                  <a:cxn ang="0">
                    <a:pos x="connsiteX1" y="connsiteY1"/>
                  </a:cxn>
                  <a:cxn ang="0">
                    <a:pos x="connsiteX2" y="connsiteY2"/>
                  </a:cxn>
                  <a:cxn ang="0">
                    <a:pos x="connsiteX3" y="connsiteY3"/>
                  </a:cxn>
                </a:cxnLst>
                <a:rect l="l" t="t" r="r" b="b"/>
                <a:pathLst>
                  <a:path w="1981200" h="857249">
                    <a:moveTo>
                      <a:pt x="0" y="0"/>
                    </a:moveTo>
                    <a:lnTo>
                      <a:pt x="1981200" y="0"/>
                    </a:lnTo>
                    <a:lnTo>
                      <a:pt x="1981200" y="857249"/>
                    </a:lnTo>
                    <a:lnTo>
                      <a:pt x="0" y="857249"/>
                    </a:lnTo>
                    <a:close/>
                  </a:path>
                </a:pathLst>
              </a:custGeom>
            </p:spPr>
          </p:pic>
          <p:sp>
            <p:nvSpPr>
              <p:cNvPr id="6" name="Rectangle 5">
                <a:extLst>
                  <a:ext uri="{FF2B5EF4-FFF2-40B4-BE49-F238E27FC236}">
                    <a16:creationId xmlns:a16="http://schemas.microsoft.com/office/drawing/2014/main" id="{998244B8-122B-4746-BC23-9004A9B2D2FA}"/>
                  </a:ext>
                </a:extLst>
              </p:cNvPr>
              <p:cNvSpPr/>
              <p:nvPr/>
            </p:nvSpPr>
            <p:spPr>
              <a:xfrm>
                <a:off x="404261" y="1790299"/>
                <a:ext cx="2187434" cy="23274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AD389406-A66E-41DD-AC75-F55175FF13D8}"/>
                </a:ext>
              </a:extLst>
            </p:cNvPr>
            <p:cNvSpPr txBox="1"/>
            <p:nvPr/>
          </p:nvSpPr>
          <p:spPr>
            <a:xfrm>
              <a:off x="1148568" y="1606799"/>
              <a:ext cx="772520" cy="246221"/>
            </a:xfrm>
            <a:prstGeom prst="rect">
              <a:avLst/>
            </a:prstGeom>
            <a:solidFill>
              <a:schemeClr val="bg1"/>
            </a:solidFill>
          </p:spPr>
          <p:txBody>
            <a:bodyPr wrap="square" rtlCol="0">
              <a:spAutoFit/>
            </a:bodyPr>
            <a:lstStyle/>
            <a:p>
              <a:r>
                <a:rPr lang="en-GB" sz="1000" b="1" i="1" dirty="0"/>
                <a:t>Start here</a:t>
              </a:r>
            </a:p>
          </p:txBody>
        </p:sp>
      </p:grpSp>
      <p:sp>
        <p:nvSpPr>
          <p:cNvPr id="35" name="TextBox 34">
            <a:extLst>
              <a:ext uri="{FF2B5EF4-FFF2-40B4-BE49-F238E27FC236}">
                <a16:creationId xmlns:a16="http://schemas.microsoft.com/office/drawing/2014/main" id="{DD4DCC0B-F3F6-4864-9E6B-9814ABDDCEE8}"/>
              </a:ext>
            </a:extLst>
          </p:cNvPr>
          <p:cNvSpPr txBox="1"/>
          <p:nvPr/>
        </p:nvSpPr>
        <p:spPr>
          <a:xfrm>
            <a:off x="298383" y="979232"/>
            <a:ext cx="10597415" cy="707886"/>
          </a:xfrm>
          <a:prstGeom prst="rect">
            <a:avLst/>
          </a:prstGeom>
          <a:noFill/>
        </p:spPr>
        <p:txBody>
          <a:bodyPr wrap="square">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Accenture Digital Skills is a series of free, online social learning courses designed to help you to compete and stand out from the crowd in today’s digital workplace. </a:t>
            </a:r>
          </a:p>
        </p:txBody>
      </p:sp>
    </p:spTree>
    <p:extLst>
      <p:ext uri="{BB962C8B-B14F-4D97-AF65-F5344CB8AC3E}">
        <p14:creationId xmlns:p14="http://schemas.microsoft.com/office/powerpoint/2010/main" val="87003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smiling in front of a brick wall&#10;&#10;Description automatically generated">
            <a:extLst>
              <a:ext uri="{FF2B5EF4-FFF2-40B4-BE49-F238E27FC236}">
                <a16:creationId xmlns:a16="http://schemas.microsoft.com/office/drawing/2014/main" id="{17285704-999A-4BF8-8C9B-82548E7EF1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8680" y="0"/>
            <a:ext cx="4573320" cy="6858000"/>
          </a:xfrm>
          <a:prstGeom prst="rect">
            <a:avLst/>
          </a:prstGeom>
        </p:spPr>
      </p:pic>
      <p:sp>
        <p:nvSpPr>
          <p:cNvPr id="2" name="Title 1">
            <a:extLst>
              <a:ext uri="{FF2B5EF4-FFF2-40B4-BE49-F238E27FC236}">
                <a16:creationId xmlns:a16="http://schemas.microsoft.com/office/drawing/2014/main" id="{55A22992-73CA-48EB-9985-C5E11CF1FC9E}"/>
              </a:ext>
            </a:extLst>
          </p:cNvPr>
          <p:cNvSpPr>
            <a:spLocks noGrp="1"/>
          </p:cNvSpPr>
          <p:nvPr>
            <p:ph type="title"/>
          </p:nvPr>
        </p:nvSpPr>
        <p:spPr>
          <a:xfrm>
            <a:off x="212332" y="208424"/>
            <a:ext cx="6569468" cy="672565"/>
          </a:xfrm>
        </p:spPr>
        <p:txBody>
          <a:bodyPr/>
          <a:lstStyle/>
          <a:p>
            <a:r>
              <a:rPr kumimoji="0" lang="en-GB" sz="3600" b="0" i="0" u="none" strike="noStrike" kern="1200" cap="none" spc="0" normalizeH="0" baseline="0" noProof="0" dirty="0">
                <a:ln>
                  <a:noFill/>
                </a:ln>
                <a:solidFill>
                  <a:srgbClr val="003764"/>
                </a:solidFill>
                <a:effectLst/>
                <a:uLnTx/>
                <a:uFillTx/>
                <a:latin typeface="IBM Plex Serif SemiBold"/>
                <a:ea typeface="+mj-ea"/>
                <a:cs typeface="+mj-cs"/>
              </a:rPr>
              <a:t>Tell me more…</a:t>
            </a:r>
            <a:endParaRPr lang="en-GB" dirty="0"/>
          </a:p>
        </p:txBody>
      </p:sp>
      <p:sp>
        <p:nvSpPr>
          <p:cNvPr id="3" name="Content Placeholder 2">
            <a:extLst>
              <a:ext uri="{FF2B5EF4-FFF2-40B4-BE49-F238E27FC236}">
                <a16:creationId xmlns:a16="http://schemas.microsoft.com/office/drawing/2014/main" id="{43E04C0F-55DC-4406-87FD-5CB5DFD3D302}"/>
              </a:ext>
            </a:extLst>
          </p:cNvPr>
          <p:cNvSpPr>
            <a:spLocks noGrp="1"/>
          </p:cNvSpPr>
          <p:nvPr>
            <p:ph idx="1"/>
          </p:nvPr>
        </p:nvSpPr>
        <p:spPr>
          <a:xfrm>
            <a:off x="212333" y="1058415"/>
            <a:ext cx="7256871" cy="5015983"/>
          </a:xfrm>
        </p:spPr>
        <p: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Open Sans" panose="020B0606030504020204"/>
                <a:ea typeface="+mn-ea"/>
                <a:cs typeface="+mn-cs"/>
              </a:rPr>
              <a:t>What’s included:</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Open Sans" panose="020B0606030504020204"/>
              </a:rPr>
              <a:t>Hosted on the platform </a:t>
            </a:r>
            <a:r>
              <a:rPr kumimoji="0" lang="en-GB" sz="1600" b="0" i="0" u="none" strike="noStrike" kern="1200" cap="none" spc="0" normalizeH="0" baseline="0" noProof="0" dirty="0" err="1">
                <a:ln>
                  <a:noFill/>
                </a:ln>
                <a:solidFill>
                  <a:prstClr val="black"/>
                </a:solidFill>
                <a:effectLst/>
                <a:uLnTx/>
                <a:uFillTx/>
                <a:latin typeface="Open Sans" panose="020B0606030504020204"/>
              </a:rPr>
              <a:t>FutureLearn</a:t>
            </a:r>
            <a:r>
              <a:rPr kumimoji="0" lang="en-GB" sz="1600" b="0" i="0" u="none" strike="noStrike" kern="1200" cap="none" spc="0" normalizeH="0" baseline="0" noProof="0" dirty="0">
                <a:ln>
                  <a:noFill/>
                </a:ln>
                <a:solidFill>
                  <a:prstClr val="black"/>
                </a:solidFill>
                <a:effectLst/>
                <a:uLnTx/>
                <a:uFillTx/>
                <a:latin typeface="Open Sans" panose="020B0606030504020204"/>
              </a:rPr>
              <a:t>, the </a:t>
            </a:r>
            <a:r>
              <a:rPr lang="en-GB" sz="1600" b="1" dirty="0">
                <a:solidFill>
                  <a:srgbClr val="003764"/>
                </a:solidFill>
                <a:latin typeface="Open Sans" panose="020B0606030504020204" pitchFamily="34" charset="0"/>
                <a:ea typeface="Open Sans" panose="020B0606030504020204" pitchFamily="34" charset="0"/>
                <a:cs typeface="Open Sans" panose="020B0606030504020204" pitchFamily="34" charset="0"/>
              </a:rPr>
              <a:t>Accenture Digital Skills </a:t>
            </a:r>
            <a:r>
              <a:rPr kumimoji="0" lang="en-GB" sz="1600" b="0" i="0" u="none" strike="noStrike" kern="1200" cap="none" spc="0" normalizeH="0" baseline="0" noProof="0" dirty="0">
                <a:ln>
                  <a:noFill/>
                </a:ln>
                <a:solidFill>
                  <a:prstClr val="black"/>
                </a:solidFill>
                <a:effectLst/>
                <a:uLnTx/>
                <a:uFillTx/>
                <a:latin typeface="Open Sans" panose="020B0606030504020204"/>
              </a:rPr>
              <a:t>courses are completely </a:t>
            </a:r>
            <a:r>
              <a:rPr lang="en-GB" sz="1600" b="1" dirty="0">
                <a:solidFill>
                  <a:srgbClr val="003764"/>
                </a:solidFill>
                <a:latin typeface="Open Sans" panose="020B0606030504020204" pitchFamily="34" charset="0"/>
                <a:ea typeface="Open Sans" panose="020B0606030504020204" pitchFamily="34" charset="0"/>
                <a:cs typeface="Open Sans" panose="020B0606030504020204" pitchFamily="34" charset="0"/>
              </a:rPr>
              <a:t>free to access </a:t>
            </a:r>
            <a:r>
              <a:rPr kumimoji="0" lang="en-GB" sz="1600" b="0" i="0" u="none" strike="noStrike" kern="1200" cap="none" spc="0" normalizeH="0" baseline="0" noProof="0" dirty="0">
                <a:ln>
                  <a:noFill/>
                </a:ln>
                <a:solidFill>
                  <a:prstClr val="black"/>
                </a:solidFill>
                <a:effectLst/>
                <a:uLnTx/>
                <a:uFillTx/>
                <a:latin typeface="Open Sans" panose="020B0606030504020204"/>
              </a:rPr>
              <a:t>and can help learners of all levels to:</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Open Sans" panose="020B0606030504020204"/>
              </a:rPr>
              <a:t>Learn more about digital applications in life and work</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Open Sans" panose="020B0606030504020204"/>
              </a:rPr>
              <a:t>Build your understanding of the basics of digital</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Open Sans" panose="020B0606030504020204"/>
              </a:rPr>
              <a:t>Develop your knowledge on advanced digital concepts</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Open Sans" panose="020B0606030504020204"/>
              </a:rPr>
              <a:t>Learn how to apply digital skills</a:t>
            </a:r>
          </a:p>
          <a:p>
            <a:pPr marL="0" indent="0">
              <a:buNone/>
              <a:defRPr/>
            </a:pPr>
            <a:endParaRPr lang="en-GB" sz="1800" b="1" dirty="0">
              <a:solidFill>
                <a:prstClr val="black"/>
              </a:solidFill>
              <a:latin typeface="Open Sans" panose="020B0606030504020204"/>
            </a:endParaRPr>
          </a:p>
          <a:p>
            <a:pPr marL="0" indent="0">
              <a:buNone/>
              <a:defRPr/>
            </a:pPr>
            <a:r>
              <a:rPr lang="en-GB" sz="1800" b="1" dirty="0">
                <a:solidFill>
                  <a:prstClr val="black"/>
                </a:solidFill>
                <a:latin typeface="Open Sans" panose="020B0606030504020204"/>
              </a:rPr>
              <a:t>Engage with others: </a:t>
            </a:r>
          </a:p>
          <a:p>
            <a:pPr>
              <a:defRPr/>
            </a:pPr>
            <a:r>
              <a:rPr lang="en-GB" sz="1600" dirty="0">
                <a:solidFill>
                  <a:prstClr val="black"/>
                </a:solidFill>
                <a:latin typeface="Open Sans" panose="020B0606030504020204"/>
              </a:rPr>
              <a:t>Through a </a:t>
            </a:r>
            <a:r>
              <a:rPr lang="en-GB" sz="1600" b="1" dirty="0">
                <a:solidFill>
                  <a:srgbClr val="003764"/>
                </a:solidFill>
                <a:latin typeface="Open Sans" panose="020B0606030504020204" pitchFamily="34" charset="0"/>
                <a:ea typeface="Open Sans" panose="020B0606030504020204" pitchFamily="34" charset="0"/>
                <a:cs typeface="Open Sans" panose="020B0606030504020204" pitchFamily="34" charset="0"/>
              </a:rPr>
              <a:t>social learning approach</a:t>
            </a:r>
            <a:r>
              <a:rPr lang="en-GB" sz="1600" dirty="0">
                <a:solidFill>
                  <a:prstClr val="black"/>
                </a:solidFill>
                <a:latin typeface="Open Sans" panose="020B0606030504020204"/>
              </a:rPr>
              <a:t>, you can leave comments, post questions and share ideas with other learners from all over the world. </a:t>
            </a:r>
          </a:p>
          <a:p>
            <a:pPr>
              <a:defRPr/>
            </a:pPr>
            <a:r>
              <a:rPr lang="en-GB" sz="1600" dirty="0">
                <a:solidFill>
                  <a:prstClr val="black"/>
                </a:solidFill>
                <a:latin typeface="Open Sans" panose="020B0606030504020204"/>
              </a:rPr>
              <a:t>Accenture </a:t>
            </a:r>
            <a:r>
              <a:rPr lang="en-GB" sz="1600" b="1" dirty="0">
                <a:solidFill>
                  <a:srgbClr val="003764"/>
                </a:solidFill>
                <a:latin typeface="Open Sans" panose="020B0606030504020204" pitchFamily="34" charset="0"/>
                <a:ea typeface="Open Sans" panose="020B0606030504020204" pitchFamily="34" charset="0"/>
                <a:cs typeface="Open Sans" panose="020B0606030504020204" pitchFamily="34" charset="0"/>
              </a:rPr>
              <a:t>digital skills mentors </a:t>
            </a:r>
            <a:r>
              <a:rPr lang="en-GB" sz="1600" dirty="0">
                <a:solidFill>
                  <a:prstClr val="black"/>
                </a:solidFill>
                <a:latin typeface="Open Sans" panose="020B0606030504020204"/>
              </a:rPr>
              <a:t>offer support throughout answering questions and facilitating discussion to build on what you have learnt. </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Open Sans" panose="020B0606030504020204"/>
              </a:rPr>
              <a:t>All of the courses are </a:t>
            </a:r>
            <a:r>
              <a:rPr lang="en-GB" sz="1600" b="1" dirty="0">
                <a:solidFill>
                  <a:srgbClr val="003764"/>
                </a:solidFill>
                <a:latin typeface="Open Sans" panose="020B0606030504020204" pitchFamily="34" charset="0"/>
                <a:ea typeface="Open Sans" panose="020B0606030504020204" pitchFamily="34" charset="0"/>
                <a:cs typeface="Open Sans" panose="020B0606030504020204" pitchFamily="34" charset="0"/>
              </a:rPr>
              <a:t>CPD (Continuing Professional Development) certified</a:t>
            </a:r>
            <a:r>
              <a:rPr kumimoji="0" lang="en-GB" sz="1600" b="0" i="0" u="none" strike="noStrike" kern="1200" cap="none" spc="0" normalizeH="0" baseline="0" noProof="0" dirty="0">
                <a:ln>
                  <a:noFill/>
                </a:ln>
                <a:solidFill>
                  <a:prstClr val="black"/>
                </a:solidFill>
                <a:effectLst/>
                <a:uLnTx/>
                <a:uFillTx/>
                <a:latin typeface="Open Sans" panose="020B0606030504020204"/>
              </a:rPr>
              <a:t>, meaning that you’ll get a certificate at the end of each course you complete.</a:t>
            </a:r>
          </a:p>
          <a:p>
            <a:endParaRPr lang="en-GB" sz="2400" dirty="0"/>
          </a:p>
        </p:txBody>
      </p:sp>
      <p:pic>
        <p:nvPicPr>
          <p:cNvPr id="13" name="Picture 12" descr="Logo&#10;&#10;Description automatically generated with low confidence">
            <a:extLst>
              <a:ext uri="{FF2B5EF4-FFF2-40B4-BE49-F238E27FC236}">
                <a16:creationId xmlns:a16="http://schemas.microsoft.com/office/drawing/2014/main" id="{67494B40-C29D-46F4-BF6C-033D2F0EC7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1900" y="5844544"/>
            <a:ext cx="1437330" cy="808498"/>
          </a:xfrm>
          <a:prstGeom prst="rect">
            <a:avLst/>
          </a:prstGeom>
        </p:spPr>
      </p:pic>
    </p:spTree>
    <p:extLst>
      <p:ext uri="{BB962C8B-B14F-4D97-AF65-F5344CB8AC3E}">
        <p14:creationId xmlns:p14="http://schemas.microsoft.com/office/powerpoint/2010/main" val="422861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A570CE-3C78-4C63-9C4A-672F64BEE6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19142" y="0"/>
            <a:ext cx="5472858" cy="6858000"/>
          </a:xfrm>
          <a:prstGeom prst="rect">
            <a:avLst/>
          </a:prstGeom>
        </p:spPr>
      </p:pic>
      <p:sp>
        <p:nvSpPr>
          <p:cNvPr id="2" name="Title 1">
            <a:extLst>
              <a:ext uri="{FF2B5EF4-FFF2-40B4-BE49-F238E27FC236}">
                <a16:creationId xmlns:a16="http://schemas.microsoft.com/office/drawing/2014/main" id="{55A22992-73CA-48EB-9985-C5E11CF1FC9E}"/>
              </a:ext>
            </a:extLst>
          </p:cNvPr>
          <p:cNvSpPr>
            <a:spLocks noGrp="1"/>
          </p:cNvSpPr>
          <p:nvPr>
            <p:ph type="title"/>
          </p:nvPr>
        </p:nvSpPr>
        <p:spPr>
          <a:xfrm>
            <a:off x="212332" y="208424"/>
            <a:ext cx="6569468" cy="672565"/>
          </a:xfrm>
        </p:spPr>
        <p:txBody>
          <a:bodyPr/>
          <a:lstStyle/>
          <a:p>
            <a:r>
              <a:rPr kumimoji="0" lang="en-GB" sz="3600" b="0" i="0" u="none" strike="noStrike" kern="1200" cap="none" spc="0" normalizeH="0" baseline="0" noProof="0" dirty="0">
                <a:ln>
                  <a:noFill/>
                </a:ln>
                <a:solidFill>
                  <a:srgbClr val="003764"/>
                </a:solidFill>
                <a:effectLst/>
                <a:uLnTx/>
                <a:uFillTx/>
                <a:latin typeface="IBM Plex Serif SemiBold"/>
                <a:ea typeface="+mj-ea"/>
                <a:cs typeface="+mj-cs"/>
              </a:rPr>
              <a:t>Tell me more…</a:t>
            </a:r>
            <a:endParaRPr lang="en-GB" dirty="0"/>
          </a:p>
        </p:txBody>
      </p:sp>
      <p:sp>
        <p:nvSpPr>
          <p:cNvPr id="3" name="Content Placeholder 2">
            <a:extLst>
              <a:ext uri="{FF2B5EF4-FFF2-40B4-BE49-F238E27FC236}">
                <a16:creationId xmlns:a16="http://schemas.microsoft.com/office/drawing/2014/main" id="{43E04C0F-55DC-4406-87FD-5CB5DFD3D302}"/>
              </a:ext>
            </a:extLst>
          </p:cNvPr>
          <p:cNvSpPr>
            <a:spLocks noGrp="1"/>
          </p:cNvSpPr>
          <p:nvPr>
            <p:ph idx="1"/>
          </p:nvPr>
        </p:nvSpPr>
        <p:spPr>
          <a:xfrm>
            <a:off x="212334" y="1058415"/>
            <a:ext cx="6116278" cy="5015983"/>
          </a:xfrm>
        </p:spPr>
        <p: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Open Sans" panose="020B0606030504020204"/>
                <a:ea typeface="+mn-ea"/>
                <a:cs typeface="+mn-cs"/>
              </a:rPr>
              <a:t>Duration:</a:t>
            </a:r>
          </a:p>
          <a:p>
            <a:pPr>
              <a:defRPr/>
            </a:pPr>
            <a:r>
              <a:rPr lang="en-GB" sz="1600" dirty="0">
                <a:solidFill>
                  <a:prstClr val="black"/>
                </a:solidFill>
                <a:latin typeface="Open Sans" panose="020B0606030504020204"/>
              </a:rPr>
              <a:t>You can start a course at </a:t>
            </a:r>
            <a:r>
              <a:rPr lang="en-GB" sz="1600" b="1" dirty="0">
                <a:solidFill>
                  <a:srgbClr val="003764"/>
                </a:solidFill>
                <a:latin typeface="Open Sans" panose="020B0606030504020204" pitchFamily="34" charset="0"/>
                <a:ea typeface="Open Sans" panose="020B0606030504020204" pitchFamily="34" charset="0"/>
                <a:cs typeface="Open Sans" panose="020B0606030504020204" pitchFamily="34" charset="0"/>
              </a:rPr>
              <a:t>anytime</a:t>
            </a:r>
            <a:r>
              <a:rPr lang="en-GB" sz="1600" dirty="0">
                <a:solidFill>
                  <a:prstClr val="black"/>
                </a:solidFill>
                <a:latin typeface="Open Sans" panose="020B0606030504020204"/>
              </a:rPr>
              <a:t> and </a:t>
            </a:r>
            <a:r>
              <a:rPr lang="en-GB" sz="1600" b="1" dirty="0">
                <a:solidFill>
                  <a:srgbClr val="003764"/>
                </a:solidFill>
                <a:latin typeface="Open Sans" panose="020B0606030504020204" pitchFamily="34" charset="0"/>
                <a:ea typeface="Open Sans" panose="020B0606030504020204" pitchFamily="34" charset="0"/>
                <a:cs typeface="Open Sans" panose="020B0606030504020204" pitchFamily="34" charset="0"/>
              </a:rPr>
              <a:t>learn at your own pace</a:t>
            </a:r>
            <a:r>
              <a:rPr lang="en-GB" sz="1600" dirty="0">
                <a:solidFill>
                  <a:prstClr val="black"/>
                </a:solidFill>
                <a:latin typeface="Open Sans" panose="020B0606030504020204"/>
              </a:rPr>
              <a:t>. Courses are usually run over 2-3 weeks, with 1 to 2 hours study per week.</a:t>
            </a:r>
          </a:p>
          <a:p>
            <a:pPr marL="0" indent="0">
              <a:buNone/>
              <a:defRPr/>
            </a:pPr>
            <a:endParaRPr lang="en-GB" sz="1800" b="1" dirty="0">
              <a:solidFill>
                <a:prstClr val="black"/>
              </a:solidFill>
              <a:latin typeface="Open Sans" panose="020B0606030504020204"/>
            </a:endParaRPr>
          </a:p>
          <a:p>
            <a:pPr marL="0" lvl="0" indent="0">
              <a:buNone/>
              <a:defRPr/>
            </a:pPr>
            <a:r>
              <a:rPr lang="en-GB" sz="1800" b="1" dirty="0">
                <a:solidFill>
                  <a:prstClr val="black"/>
                </a:solidFill>
                <a:latin typeface="Open Sans" panose="020B0606030504020204"/>
              </a:rPr>
              <a:t>Getting started with Accenture Digital Skills: </a:t>
            </a:r>
          </a:p>
          <a:p>
            <a:pPr>
              <a:defRPr/>
            </a:pPr>
            <a:r>
              <a:rPr lang="en-GB" sz="1600" dirty="0">
                <a:solidFill>
                  <a:prstClr val="black"/>
                </a:solidFill>
                <a:latin typeface="Open Sans" panose="020B0606030504020204"/>
              </a:rPr>
              <a:t>To register, you’ll need a PC, tablet or phone, access to the internet and an email address.</a:t>
            </a:r>
          </a:p>
          <a:p>
            <a:pPr>
              <a:defRPr/>
            </a:pPr>
            <a:r>
              <a:rPr lang="en-GB" sz="1600" dirty="0">
                <a:solidFill>
                  <a:prstClr val="black"/>
                </a:solidFill>
                <a:latin typeface="Open Sans" panose="020B0606030504020204"/>
              </a:rPr>
              <a:t>We would recommend starting with our introductory course </a:t>
            </a:r>
            <a:r>
              <a:rPr lang="en-GB" sz="1600" b="1" dirty="0">
                <a:solidFill>
                  <a:srgbClr val="003764"/>
                </a:solidFill>
                <a:latin typeface="Open Sans" panose="020B0606030504020204" pitchFamily="34" charset="0"/>
                <a:ea typeface="Open Sans" panose="020B0606030504020204" pitchFamily="34" charset="0"/>
                <a:cs typeface="Open Sans" panose="020B0606030504020204" pitchFamily="34" charset="0"/>
              </a:rPr>
              <a:t>‘Digital Skills for Work and Life’ </a:t>
            </a:r>
            <a:r>
              <a:rPr lang="en-GB" sz="1600" dirty="0">
                <a:solidFill>
                  <a:prstClr val="black"/>
                </a:solidFill>
                <a:latin typeface="Open Sans" panose="020B0606030504020204"/>
              </a:rPr>
              <a:t>designed to help you to demystify the world of digital, understand the implications for jobs and highlights the key skills that employers are looking for today. </a:t>
            </a:r>
          </a:p>
          <a:p>
            <a:pPr>
              <a:defRPr/>
            </a:pPr>
            <a:r>
              <a:rPr lang="en-GB" sz="1600" dirty="0">
                <a:solidFill>
                  <a:prstClr val="black"/>
                </a:solidFill>
                <a:latin typeface="Open Sans" panose="020B0606030504020204"/>
              </a:rPr>
              <a:t>Click here to access the course: </a:t>
            </a:r>
            <a:r>
              <a:rPr lang="en-GB" sz="1600" dirty="0">
                <a:solidFill>
                  <a:prstClr val="black"/>
                </a:solidFill>
                <a:latin typeface="Open Sans" panose="020B0606030504020204"/>
                <a:hlinkClick r:id="rId3"/>
              </a:rPr>
              <a:t>Digital Skills for Work and Life</a:t>
            </a:r>
            <a:endParaRPr lang="en-GB" sz="1600" dirty="0">
              <a:solidFill>
                <a:prstClr val="black"/>
              </a:solidFill>
              <a:latin typeface="Open Sans" panose="020B0606030504020204"/>
            </a:endParaRPr>
          </a:p>
          <a:p>
            <a:endParaRPr lang="en-GB" sz="2400" dirty="0"/>
          </a:p>
        </p:txBody>
      </p:sp>
      <p:pic>
        <p:nvPicPr>
          <p:cNvPr id="13" name="Picture 12" descr="Logo&#10;&#10;Description automatically generated with low confidence">
            <a:extLst>
              <a:ext uri="{FF2B5EF4-FFF2-40B4-BE49-F238E27FC236}">
                <a16:creationId xmlns:a16="http://schemas.microsoft.com/office/drawing/2014/main" id="{67494B40-C29D-46F4-BF6C-033D2F0EC7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71900" y="5844544"/>
            <a:ext cx="1437330" cy="808498"/>
          </a:xfrm>
          <a:prstGeom prst="rect">
            <a:avLst/>
          </a:prstGeom>
        </p:spPr>
      </p:pic>
    </p:spTree>
    <p:extLst>
      <p:ext uri="{BB962C8B-B14F-4D97-AF65-F5344CB8AC3E}">
        <p14:creationId xmlns:p14="http://schemas.microsoft.com/office/powerpoint/2010/main" val="301615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5FF065-A0AF-42D3-BEF7-AC7F1BE1356D}"/>
              </a:ext>
            </a:extLst>
          </p:cNvPr>
          <p:cNvSpPr/>
          <p:nvPr/>
        </p:nvSpPr>
        <p:spPr>
          <a:xfrm>
            <a:off x="-2" y="0"/>
            <a:ext cx="8496729"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4E709D4-F47E-4255-95F3-D678C5BDDCC6}"/>
              </a:ext>
            </a:extLst>
          </p:cNvPr>
          <p:cNvSpPr>
            <a:spLocks noGrp="1"/>
          </p:cNvSpPr>
          <p:nvPr>
            <p:ph type="title"/>
          </p:nvPr>
        </p:nvSpPr>
        <p:spPr>
          <a:xfrm>
            <a:off x="2148507" y="169910"/>
            <a:ext cx="3605022" cy="775306"/>
          </a:xfrm>
        </p:spPr>
        <p:txBody>
          <a:bodyPr/>
          <a:lstStyle/>
          <a:p>
            <a:r>
              <a:rPr lang="en-GB" sz="3600" b="1" dirty="0">
                <a:solidFill>
                  <a:schemeClr val="bg1"/>
                </a:solidFill>
                <a:latin typeface="IBM Plex Serif SemiBold"/>
              </a:rPr>
              <a:t>Next steps…</a:t>
            </a:r>
          </a:p>
        </p:txBody>
      </p:sp>
      <p:grpSp>
        <p:nvGrpSpPr>
          <p:cNvPr id="19" name="Group 18">
            <a:extLst>
              <a:ext uri="{FF2B5EF4-FFF2-40B4-BE49-F238E27FC236}">
                <a16:creationId xmlns:a16="http://schemas.microsoft.com/office/drawing/2014/main" id="{1D89B11C-6D84-45CA-B9F5-C3732D372430}"/>
              </a:ext>
            </a:extLst>
          </p:cNvPr>
          <p:cNvGrpSpPr/>
          <p:nvPr/>
        </p:nvGrpSpPr>
        <p:grpSpPr>
          <a:xfrm>
            <a:off x="240139" y="1011263"/>
            <a:ext cx="7516847" cy="1218773"/>
            <a:chOff x="1864761" y="2418278"/>
            <a:chExt cx="5840938" cy="978613"/>
          </a:xfrm>
        </p:grpSpPr>
        <p:pic>
          <p:nvPicPr>
            <p:cNvPr id="20" name="Graphic 19" descr="Badge Tick1 with solid fill">
              <a:extLst>
                <a:ext uri="{FF2B5EF4-FFF2-40B4-BE49-F238E27FC236}">
                  <a16:creationId xmlns:a16="http://schemas.microsoft.com/office/drawing/2014/main" id="{6101EF43-DF4D-4A63-97A5-4B3D454258D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4761" y="2450386"/>
              <a:ext cx="846250" cy="914400"/>
            </a:xfrm>
            <a:prstGeom prst="rect">
              <a:avLst/>
            </a:prstGeom>
          </p:spPr>
        </p:pic>
        <p:sp>
          <p:nvSpPr>
            <p:cNvPr id="21" name="Rectangle: Rounded Corners 20">
              <a:extLst>
                <a:ext uri="{FF2B5EF4-FFF2-40B4-BE49-F238E27FC236}">
                  <a16:creationId xmlns:a16="http://schemas.microsoft.com/office/drawing/2014/main" id="{DAA46350-A6FB-45D1-AE1A-13228F3F740A}"/>
                </a:ext>
              </a:extLst>
            </p:cNvPr>
            <p:cNvSpPr/>
            <p:nvPr/>
          </p:nvSpPr>
          <p:spPr>
            <a:xfrm>
              <a:off x="2711011" y="2418279"/>
              <a:ext cx="4994692" cy="978613"/>
            </a:xfrm>
            <a:prstGeom prst="roundRect">
              <a:avLst/>
            </a:prstGeom>
            <a:solidFill>
              <a:srgbClr val="00376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dirty="0">
                  <a:solidFill>
                    <a:schemeClr val="bg1"/>
                  </a:solidFill>
                  <a:latin typeface="Open Sans" panose="020B0606030504020204"/>
                </a:rPr>
                <a:t>Visit </a:t>
              </a:r>
              <a:r>
                <a:rPr lang="en-GB" b="1" dirty="0">
                  <a:solidFill>
                    <a:schemeClr val="bg1"/>
                  </a:solidFill>
                  <a:latin typeface="Open Sans" panose="020B0606030504020204"/>
                </a:rPr>
                <a:t>Accenture’s digital skills courses</a:t>
              </a:r>
              <a:r>
                <a:rPr lang="en-GB" dirty="0">
                  <a:solidFill>
                    <a:schemeClr val="bg1"/>
                  </a:solidFill>
                  <a:latin typeface="Open Sans" panose="020B0606030504020204"/>
                </a:rPr>
                <a:t>: </a:t>
              </a:r>
              <a:r>
                <a:rPr lang="en-GB" dirty="0">
                  <a:ea typeface="+mn-lt"/>
                  <a:cs typeface="+mn-lt"/>
                  <a:hlinkClick r:id="rId4"/>
                </a:rPr>
                <a:t>Free digital skills courses for all levels (futurelearn.com)</a:t>
              </a:r>
              <a:r>
                <a:rPr lang="en-GB" dirty="0">
                  <a:solidFill>
                    <a:schemeClr val="bg1"/>
                  </a:solidFill>
                  <a:latin typeface="Open Sans" panose="020B0606030504020204"/>
                </a:rPr>
                <a:t>  </a:t>
              </a:r>
            </a:p>
          </p:txBody>
        </p:sp>
      </p:grpSp>
      <p:grpSp>
        <p:nvGrpSpPr>
          <p:cNvPr id="22" name="Group 21">
            <a:extLst>
              <a:ext uri="{FF2B5EF4-FFF2-40B4-BE49-F238E27FC236}">
                <a16:creationId xmlns:a16="http://schemas.microsoft.com/office/drawing/2014/main" id="{DC7722BF-6F10-4275-B389-C3E694C63DCC}"/>
              </a:ext>
            </a:extLst>
          </p:cNvPr>
          <p:cNvGrpSpPr/>
          <p:nvPr/>
        </p:nvGrpSpPr>
        <p:grpSpPr>
          <a:xfrm>
            <a:off x="240139" y="2458555"/>
            <a:ext cx="7516849" cy="1218773"/>
            <a:chOff x="1864761" y="2418280"/>
            <a:chExt cx="5460712" cy="978613"/>
          </a:xfrm>
        </p:grpSpPr>
        <p:pic>
          <p:nvPicPr>
            <p:cNvPr id="23" name="Graphic 22" descr="Badge Tick1 with solid fill">
              <a:extLst>
                <a:ext uri="{FF2B5EF4-FFF2-40B4-BE49-F238E27FC236}">
                  <a16:creationId xmlns:a16="http://schemas.microsoft.com/office/drawing/2014/main" id="{B40570B4-B20D-4900-8F39-EF5C0A2E3D7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4761" y="2450386"/>
              <a:ext cx="846250" cy="914400"/>
            </a:xfrm>
            <a:prstGeom prst="rect">
              <a:avLst/>
            </a:prstGeom>
          </p:spPr>
        </p:pic>
        <p:sp>
          <p:nvSpPr>
            <p:cNvPr id="24" name="Rectangle: Rounded Corners 23">
              <a:extLst>
                <a:ext uri="{FF2B5EF4-FFF2-40B4-BE49-F238E27FC236}">
                  <a16:creationId xmlns:a16="http://schemas.microsoft.com/office/drawing/2014/main" id="{9D1AB0CE-BF6C-45B0-9698-3F57A662B2A6}"/>
                </a:ext>
              </a:extLst>
            </p:cNvPr>
            <p:cNvSpPr/>
            <p:nvPr/>
          </p:nvSpPr>
          <p:spPr>
            <a:xfrm>
              <a:off x="2711011" y="2418280"/>
              <a:ext cx="4614462" cy="978613"/>
            </a:xfrm>
            <a:prstGeom prst="roundRect">
              <a:avLst/>
            </a:prstGeom>
            <a:solidFill>
              <a:srgbClr val="00376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Open Sans" panose="020B0606030504020204"/>
                </a:rPr>
                <a:t>Visit </a:t>
              </a:r>
              <a:r>
                <a:rPr lang="en-GB" b="1" dirty="0">
                  <a:solidFill>
                    <a:schemeClr val="bg1"/>
                  </a:solidFill>
                  <a:latin typeface="Open Sans" panose="020B0606030504020204"/>
                </a:rPr>
                <a:t>govt websites </a:t>
              </a:r>
              <a:r>
                <a:rPr lang="en-GB" dirty="0">
                  <a:solidFill>
                    <a:schemeClr val="bg1"/>
                  </a:solidFill>
                  <a:latin typeface="Open Sans" panose="020B0606030504020204"/>
                </a:rPr>
                <a:t>for digital skills information: </a:t>
              </a:r>
              <a:r>
                <a:rPr lang="en-GB" dirty="0">
                  <a:solidFill>
                    <a:schemeClr val="bg1"/>
                  </a:solidFill>
                  <a:latin typeface="Open Sans" panose="020B0606030504020204"/>
                  <a:hlinkClick r:id="rId5"/>
                </a:rPr>
                <a:t>https://nationalcareers.service.gov.uk/careers-advice/build-foundation-digital-skills-to-help-your-career/</a:t>
              </a:r>
              <a:endParaRPr lang="en-GB" dirty="0">
                <a:solidFill>
                  <a:schemeClr val="bg1"/>
                </a:solidFill>
                <a:latin typeface="Open Sans" panose="020B0606030504020204"/>
              </a:endParaRPr>
            </a:p>
          </p:txBody>
        </p:sp>
      </p:grpSp>
      <p:grpSp>
        <p:nvGrpSpPr>
          <p:cNvPr id="25" name="Group 24">
            <a:extLst>
              <a:ext uri="{FF2B5EF4-FFF2-40B4-BE49-F238E27FC236}">
                <a16:creationId xmlns:a16="http://schemas.microsoft.com/office/drawing/2014/main" id="{573EF846-9804-4EA8-8DF1-F01CB85E266B}"/>
              </a:ext>
            </a:extLst>
          </p:cNvPr>
          <p:cNvGrpSpPr/>
          <p:nvPr/>
        </p:nvGrpSpPr>
        <p:grpSpPr>
          <a:xfrm>
            <a:off x="240139" y="3942534"/>
            <a:ext cx="7516848" cy="1218773"/>
            <a:chOff x="1864761" y="2418279"/>
            <a:chExt cx="5460712" cy="978613"/>
          </a:xfrm>
        </p:grpSpPr>
        <p:pic>
          <p:nvPicPr>
            <p:cNvPr id="26" name="Graphic 25" descr="Badge Tick1 with solid fill">
              <a:extLst>
                <a:ext uri="{FF2B5EF4-FFF2-40B4-BE49-F238E27FC236}">
                  <a16:creationId xmlns:a16="http://schemas.microsoft.com/office/drawing/2014/main" id="{4A6C7C7A-A9A8-457F-AC5A-1617C77C150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4761" y="2450386"/>
              <a:ext cx="846250" cy="914400"/>
            </a:xfrm>
            <a:prstGeom prst="rect">
              <a:avLst/>
            </a:prstGeom>
          </p:spPr>
        </p:pic>
        <p:sp>
          <p:nvSpPr>
            <p:cNvPr id="27" name="Rectangle: Rounded Corners 26">
              <a:extLst>
                <a:ext uri="{FF2B5EF4-FFF2-40B4-BE49-F238E27FC236}">
                  <a16:creationId xmlns:a16="http://schemas.microsoft.com/office/drawing/2014/main" id="{F5CD219C-0A94-4C58-9BB5-2E186BE1D29F}"/>
                </a:ext>
              </a:extLst>
            </p:cNvPr>
            <p:cNvSpPr/>
            <p:nvPr/>
          </p:nvSpPr>
          <p:spPr>
            <a:xfrm>
              <a:off x="2711011" y="2418279"/>
              <a:ext cx="4614462" cy="978613"/>
            </a:xfrm>
            <a:prstGeom prst="roundRect">
              <a:avLst/>
            </a:prstGeom>
            <a:solidFill>
              <a:srgbClr val="003764"/>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Open Sans" panose="020B0606030504020204"/>
                </a:rPr>
                <a:t>Search your </a:t>
              </a:r>
              <a:r>
                <a:rPr lang="en-GB" b="1" dirty="0">
                  <a:solidFill>
                    <a:schemeClr val="bg1"/>
                  </a:solidFill>
                  <a:latin typeface="Open Sans" panose="020B0606030504020204"/>
                </a:rPr>
                <a:t>local community websites </a:t>
              </a:r>
              <a:r>
                <a:rPr lang="en-GB" dirty="0">
                  <a:solidFill>
                    <a:schemeClr val="bg1"/>
                  </a:solidFill>
                  <a:latin typeface="Open Sans" panose="020B0606030504020204"/>
                </a:rPr>
                <a:t>or noticeboards for online or in-person courses</a:t>
              </a:r>
              <a:r>
                <a:rPr lang="en-GB" sz="2000" dirty="0">
                  <a:solidFill>
                    <a:schemeClr val="bg1"/>
                  </a:solidFill>
                  <a:latin typeface="Open Sans" panose="020B0606030504020204"/>
                </a:rPr>
                <a:t>.</a:t>
              </a:r>
              <a:endParaRPr lang="en-GB" sz="2000" dirty="0">
                <a:solidFill>
                  <a:srgbClr val="003764"/>
                </a:solidFill>
                <a:latin typeface="Open Sans" panose="020B0606030504020204"/>
              </a:endParaRPr>
            </a:p>
          </p:txBody>
        </p:sp>
      </p:grpSp>
      <p:grpSp>
        <p:nvGrpSpPr>
          <p:cNvPr id="28" name="Group 27">
            <a:extLst>
              <a:ext uri="{FF2B5EF4-FFF2-40B4-BE49-F238E27FC236}">
                <a16:creationId xmlns:a16="http://schemas.microsoft.com/office/drawing/2014/main" id="{1550A912-F28A-491C-934F-CB66B1C35F60}"/>
              </a:ext>
            </a:extLst>
          </p:cNvPr>
          <p:cNvGrpSpPr/>
          <p:nvPr/>
        </p:nvGrpSpPr>
        <p:grpSpPr>
          <a:xfrm>
            <a:off x="240139" y="5420259"/>
            <a:ext cx="7516848" cy="1218773"/>
            <a:chOff x="1864761" y="2418279"/>
            <a:chExt cx="5460712" cy="978613"/>
          </a:xfrm>
        </p:grpSpPr>
        <p:pic>
          <p:nvPicPr>
            <p:cNvPr id="29" name="Graphic 28" descr="Badge Tick1 with solid fill">
              <a:extLst>
                <a:ext uri="{FF2B5EF4-FFF2-40B4-BE49-F238E27FC236}">
                  <a16:creationId xmlns:a16="http://schemas.microsoft.com/office/drawing/2014/main" id="{2034ED6F-D6D2-46F5-9840-53D9D257E3A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4761" y="2450386"/>
              <a:ext cx="846250" cy="914400"/>
            </a:xfrm>
            <a:prstGeom prst="rect">
              <a:avLst/>
            </a:prstGeom>
          </p:spPr>
        </p:pic>
        <p:sp>
          <p:nvSpPr>
            <p:cNvPr id="30" name="Rectangle: Rounded Corners 29">
              <a:extLst>
                <a:ext uri="{FF2B5EF4-FFF2-40B4-BE49-F238E27FC236}">
                  <a16:creationId xmlns:a16="http://schemas.microsoft.com/office/drawing/2014/main" id="{DB2A0454-AEBC-49F9-ABE9-61EB1481A0BC}"/>
                </a:ext>
              </a:extLst>
            </p:cNvPr>
            <p:cNvSpPr/>
            <p:nvPr/>
          </p:nvSpPr>
          <p:spPr>
            <a:xfrm>
              <a:off x="2711011" y="2418279"/>
              <a:ext cx="4614462" cy="978613"/>
            </a:xfrm>
            <a:prstGeom prst="roundRect">
              <a:avLst/>
            </a:prstGeom>
            <a:solidFill>
              <a:srgbClr val="00376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Open Sans" panose="020B0606030504020204"/>
                </a:rPr>
                <a:t>Speak to your school or college </a:t>
              </a:r>
              <a:r>
                <a:rPr lang="en-GB" b="1" dirty="0">
                  <a:solidFill>
                    <a:schemeClr val="bg1"/>
                  </a:solidFill>
                  <a:latin typeface="Open Sans" panose="020B0606030504020204"/>
                </a:rPr>
                <a:t>careers advisor </a:t>
              </a:r>
            </a:p>
          </p:txBody>
        </p:sp>
      </p:grpSp>
      <p:pic>
        <p:nvPicPr>
          <p:cNvPr id="5" name="Picture 4" descr="Text&#10;&#10;Description automatically generated with low confidence">
            <a:extLst>
              <a:ext uri="{FF2B5EF4-FFF2-40B4-BE49-F238E27FC236}">
                <a16:creationId xmlns:a16="http://schemas.microsoft.com/office/drawing/2014/main" id="{493600F7-004D-4FB5-A79B-BD321FCD61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87455" y="0"/>
            <a:ext cx="4126302" cy="6858000"/>
          </a:xfrm>
          <a:prstGeom prst="rect">
            <a:avLst/>
          </a:prstGeom>
        </p:spPr>
      </p:pic>
    </p:spTree>
    <p:extLst>
      <p:ext uri="{BB962C8B-B14F-4D97-AF65-F5344CB8AC3E}">
        <p14:creationId xmlns:p14="http://schemas.microsoft.com/office/powerpoint/2010/main" val="414506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
        <p:nvSpPr>
          <p:cNvPr id="3" name="TextBox 2">
            <a:extLst>
              <a:ext uri="{FF2B5EF4-FFF2-40B4-BE49-F238E27FC236}">
                <a16:creationId xmlns:a16="http://schemas.microsoft.com/office/drawing/2014/main" id="{5529FB0D-88EA-41CE-8263-14E78E0F9BEE}"/>
              </a:ext>
            </a:extLst>
          </p:cNvPr>
          <p:cNvSpPr txBox="1"/>
          <p:nvPr/>
        </p:nvSpPr>
        <p:spPr>
          <a:xfrm>
            <a:off x="6503542" y="5504166"/>
            <a:ext cx="3164441" cy="1200329"/>
          </a:xfrm>
          <a:prstGeom prst="rect">
            <a:avLst/>
          </a:prstGeom>
          <a:noFill/>
        </p:spPr>
        <p:txBody>
          <a:bodyPr wrap="square" rtlCol="0">
            <a:spAutoFit/>
          </a:bodyPr>
          <a:lstStyle/>
          <a:p>
            <a:r>
              <a:rPr lang="en-GB" sz="1200" dirty="0">
                <a:solidFill>
                  <a:schemeClr val="bg1"/>
                </a:solidFill>
              </a:rPr>
              <a:t>Additional image sources: </a:t>
            </a:r>
          </a:p>
          <a:p>
            <a:r>
              <a:rPr lang="en-GB" sz="1200" dirty="0">
                <a:solidFill>
                  <a:schemeClr val="bg1"/>
                </a:solidFill>
              </a:rPr>
              <a:t>David </a:t>
            </a:r>
            <a:r>
              <a:rPr lang="en-GB" sz="1200" dirty="0" err="1">
                <a:solidFill>
                  <a:schemeClr val="bg1"/>
                </a:solidFill>
              </a:rPr>
              <a:t>Dvoracek</a:t>
            </a:r>
            <a:r>
              <a:rPr lang="en-GB" sz="1200" dirty="0">
                <a:solidFill>
                  <a:schemeClr val="bg1"/>
                </a:solidFill>
              </a:rPr>
              <a:t>, Dillon Shook, Marvin Meyer, Campaign Creators, Domenico </a:t>
            </a:r>
            <a:r>
              <a:rPr lang="en-GB" sz="1200" dirty="0" err="1">
                <a:solidFill>
                  <a:schemeClr val="bg1"/>
                </a:solidFill>
              </a:rPr>
              <a:t>Loia</a:t>
            </a:r>
            <a:r>
              <a:rPr lang="en-GB" sz="1200" dirty="0">
                <a:solidFill>
                  <a:schemeClr val="bg1"/>
                </a:solidFill>
              </a:rPr>
              <a:t>, John </a:t>
            </a:r>
            <a:r>
              <a:rPr lang="en-GB" sz="1200" dirty="0" err="1">
                <a:solidFill>
                  <a:schemeClr val="bg1"/>
                </a:solidFill>
              </a:rPr>
              <a:t>Schnobrich</a:t>
            </a:r>
            <a:r>
              <a:rPr lang="en-GB" sz="1200" dirty="0">
                <a:solidFill>
                  <a:schemeClr val="bg1"/>
                </a:solidFill>
              </a:rPr>
              <a:t>, Chris-Montgomery, Visuals (At7ozqXbq8I) and William Iven</a:t>
            </a:r>
          </a:p>
          <a:p>
            <a:r>
              <a:rPr lang="en-GB" sz="1200" dirty="0">
                <a:solidFill>
                  <a:schemeClr val="bg1"/>
                </a:solidFill>
              </a:rPr>
              <a:t>all from the website Unsplash.com</a:t>
            </a:r>
          </a:p>
        </p:txBody>
      </p:sp>
      <p:grpSp>
        <p:nvGrpSpPr>
          <p:cNvPr id="10" name="Group 9">
            <a:extLst>
              <a:ext uri="{FF2B5EF4-FFF2-40B4-BE49-F238E27FC236}">
                <a16:creationId xmlns:a16="http://schemas.microsoft.com/office/drawing/2014/main" id="{2FA3FBFC-9336-4F92-836F-104673E67993}"/>
              </a:ext>
            </a:extLst>
          </p:cNvPr>
          <p:cNvGrpSpPr/>
          <p:nvPr/>
        </p:nvGrpSpPr>
        <p:grpSpPr>
          <a:xfrm>
            <a:off x="10234203" y="2103438"/>
            <a:ext cx="1618751" cy="2409012"/>
            <a:chOff x="10244477" y="2166741"/>
            <a:chExt cx="1618751" cy="2409012"/>
          </a:xfrm>
        </p:grpSpPr>
        <p:pic>
          <p:nvPicPr>
            <p:cNvPr id="11" name="Picture 6" descr="A picture containing drawing&#10;&#10;Description automatically generated">
              <a:extLst>
                <a:ext uri="{FF2B5EF4-FFF2-40B4-BE49-F238E27FC236}">
                  <a16:creationId xmlns:a16="http://schemas.microsoft.com/office/drawing/2014/main" id="{0590EF66-EA90-4A8D-98FF-C901BB12C4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44477" y="3515563"/>
              <a:ext cx="1543406" cy="106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10;&#10;Description automatically generated with low confidence">
              <a:extLst>
                <a:ext uri="{FF2B5EF4-FFF2-40B4-BE49-F238E27FC236}">
                  <a16:creationId xmlns:a16="http://schemas.microsoft.com/office/drawing/2014/main" id="{4552DBBF-5D41-4162-B1DE-FA6BF35FB5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19822" y="2166741"/>
              <a:ext cx="1543406" cy="868166"/>
            </a:xfrm>
            <a:prstGeom prst="rect">
              <a:avLst/>
            </a:prstGeom>
          </p:spPr>
        </p:pic>
        <p:cxnSp>
          <p:nvCxnSpPr>
            <p:cNvPr id="13" name="Straight Connector 12">
              <a:extLst>
                <a:ext uri="{FF2B5EF4-FFF2-40B4-BE49-F238E27FC236}">
                  <a16:creationId xmlns:a16="http://schemas.microsoft.com/office/drawing/2014/main" id="{36FC7A27-BE91-4752-A539-2115E8197630}"/>
                </a:ext>
              </a:extLst>
            </p:cNvPr>
            <p:cNvCxnSpPr/>
            <p:nvPr/>
          </p:nvCxnSpPr>
          <p:spPr>
            <a:xfrm>
              <a:off x="10395166" y="3326258"/>
              <a:ext cx="1392717"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6B2F27-4C2D-4092-AA5D-971E7F2DAFE4}"/>
              </a:ext>
            </a:extLst>
          </p:cNvPr>
          <p:cNvSpPr/>
          <p:nvPr/>
        </p:nvSpPr>
        <p:spPr>
          <a:xfrm>
            <a:off x="-12700" y="1528763"/>
            <a:ext cx="3959225" cy="342582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4" name="Rectangle 13">
            <a:extLst>
              <a:ext uri="{FF2B5EF4-FFF2-40B4-BE49-F238E27FC236}">
                <a16:creationId xmlns:a16="http://schemas.microsoft.com/office/drawing/2014/main" id="{A4C4F8BF-4840-479D-A915-E568DFAF7555}"/>
              </a:ext>
            </a:extLst>
          </p:cNvPr>
          <p:cNvSpPr/>
          <p:nvPr/>
        </p:nvSpPr>
        <p:spPr>
          <a:xfrm>
            <a:off x="0" y="4954588"/>
            <a:ext cx="3935413" cy="1903412"/>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8" name="TextBox 7">
            <a:extLst>
              <a:ext uri="{FF2B5EF4-FFF2-40B4-BE49-F238E27FC236}">
                <a16:creationId xmlns:a16="http://schemas.microsoft.com/office/drawing/2014/main" id="{A3F49EC5-E919-43CC-BD55-5220D5745451}"/>
              </a:ext>
            </a:extLst>
          </p:cNvPr>
          <p:cNvSpPr txBox="1">
            <a:spLocks noChangeArrowheads="1"/>
          </p:cNvSpPr>
          <p:nvPr/>
        </p:nvSpPr>
        <p:spPr bwMode="auto">
          <a:xfrm>
            <a:off x="577302" y="578645"/>
            <a:ext cx="83260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600" b="1" dirty="0">
                <a:solidFill>
                  <a:srgbClr val="003764"/>
                </a:solidFill>
                <a:latin typeface="IBM Plex Serif SemiBold" pitchFamily="18" charset="0"/>
              </a:rPr>
              <a:t>What we do at WorldSkills UK</a:t>
            </a:r>
          </a:p>
        </p:txBody>
      </p:sp>
      <p:sp>
        <p:nvSpPr>
          <p:cNvPr id="11" name="TextBox 10">
            <a:extLst>
              <a:ext uri="{FF2B5EF4-FFF2-40B4-BE49-F238E27FC236}">
                <a16:creationId xmlns:a16="http://schemas.microsoft.com/office/drawing/2014/main" id="{76BF3E63-02E4-4A2F-BF17-BB6AB8E60C60}"/>
              </a:ext>
            </a:extLst>
          </p:cNvPr>
          <p:cNvSpPr txBox="1">
            <a:spLocks noChangeArrowheads="1"/>
          </p:cNvSpPr>
          <p:nvPr/>
        </p:nvSpPr>
        <p:spPr bwMode="auto">
          <a:xfrm>
            <a:off x="-60325" y="1601788"/>
            <a:ext cx="3959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800" b="1" dirty="0">
                <a:solidFill>
                  <a:schemeClr val="bg1"/>
                </a:solidFill>
                <a:latin typeface="Open Sans" pitchFamily="34" charset="0"/>
                <a:cs typeface="Open Sans" pitchFamily="34" charset="0"/>
              </a:rPr>
              <a:t>Inspire excellence</a:t>
            </a:r>
          </a:p>
          <a:p>
            <a:pPr algn="ctr" eaLnBrk="1" hangingPunct="1"/>
            <a:endParaRPr lang="en-GB" altLang="en-US" sz="2000" b="1" dirty="0">
              <a:solidFill>
                <a:schemeClr val="bg1"/>
              </a:solidFill>
              <a:latin typeface="Open Sans" pitchFamily="34" charset="0"/>
              <a:cs typeface="Open Sans" pitchFamily="34" charset="0"/>
            </a:endParaRPr>
          </a:p>
        </p:txBody>
      </p:sp>
      <p:sp>
        <p:nvSpPr>
          <p:cNvPr id="15" name="Rectangle 14">
            <a:extLst>
              <a:ext uri="{FF2B5EF4-FFF2-40B4-BE49-F238E27FC236}">
                <a16:creationId xmlns:a16="http://schemas.microsoft.com/office/drawing/2014/main" id="{35D48334-3C3B-4A02-88F9-F9DBE5A897BE}"/>
              </a:ext>
            </a:extLst>
          </p:cNvPr>
          <p:cNvSpPr/>
          <p:nvPr/>
        </p:nvSpPr>
        <p:spPr>
          <a:xfrm>
            <a:off x="4148138" y="4948238"/>
            <a:ext cx="3944937" cy="1903412"/>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Rectangle 15">
            <a:extLst>
              <a:ext uri="{FF2B5EF4-FFF2-40B4-BE49-F238E27FC236}">
                <a16:creationId xmlns:a16="http://schemas.microsoft.com/office/drawing/2014/main" id="{D19AB817-DCDE-4323-B995-6F80CE2D4391}"/>
              </a:ext>
            </a:extLst>
          </p:cNvPr>
          <p:cNvSpPr/>
          <p:nvPr/>
        </p:nvSpPr>
        <p:spPr>
          <a:xfrm>
            <a:off x="4138613" y="1522413"/>
            <a:ext cx="3959225" cy="342582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7" name="Rectangle 16">
            <a:extLst>
              <a:ext uri="{FF2B5EF4-FFF2-40B4-BE49-F238E27FC236}">
                <a16:creationId xmlns:a16="http://schemas.microsoft.com/office/drawing/2014/main" id="{40DF6557-706D-44F6-9C34-ACB9F00489F0}"/>
              </a:ext>
            </a:extLst>
          </p:cNvPr>
          <p:cNvSpPr/>
          <p:nvPr/>
        </p:nvSpPr>
        <p:spPr>
          <a:xfrm>
            <a:off x="8243888" y="4954588"/>
            <a:ext cx="3959225" cy="1903412"/>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Rectangle 17">
            <a:extLst>
              <a:ext uri="{FF2B5EF4-FFF2-40B4-BE49-F238E27FC236}">
                <a16:creationId xmlns:a16="http://schemas.microsoft.com/office/drawing/2014/main" id="{9837FC3B-4C47-4634-8D4C-D08948ACA625}"/>
              </a:ext>
            </a:extLst>
          </p:cNvPr>
          <p:cNvSpPr/>
          <p:nvPr/>
        </p:nvSpPr>
        <p:spPr>
          <a:xfrm>
            <a:off x="8245475" y="1531938"/>
            <a:ext cx="3959225" cy="342582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9" name="TextBox 18">
            <a:extLst>
              <a:ext uri="{FF2B5EF4-FFF2-40B4-BE49-F238E27FC236}">
                <a16:creationId xmlns:a16="http://schemas.microsoft.com/office/drawing/2014/main" id="{A8E4607A-3DC6-494D-92E4-91559D7213C8}"/>
              </a:ext>
            </a:extLst>
          </p:cNvPr>
          <p:cNvSpPr txBox="1">
            <a:spLocks noChangeArrowheads="1"/>
          </p:cNvSpPr>
          <p:nvPr/>
        </p:nvSpPr>
        <p:spPr bwMode="auto">
          <a:xfrm>
            <a:off x="4092575" y="1595438"/>
            <a:ext cx="3959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800" b="1">
                <a:solidFill>
                  <a:schemeClr val="bg1"/>
                </a:solidFill>
                <a:latin typeface="Open Sans" pitchFamily="34" charset="0"/>
                <a:cs typeface="Open Sans" pitchFamily="34" charset="0"/>
              </a:rPr>
              <a:t>Develop excellence</a:t>
            </a:r>
          </a:p>
        </p:txBody>
      </p:sp>
      <p:sp>
        <p:nvSpPr>
          <p:cNvPr id="20" name="TextBox 19">
            <a:extLst>
              <a:ext uri="{FF2B5EF4-FFF2-40B4-BE49-F238E27FC236}">
                <a16:creationId xmlns:a16="http://schemas.microsoft.com/office/drawing/2014/main" id="{09F82F14-2F30-4F05-BB68-05412BA62FA3}"/>
              </a:ext>
            </a:extLst>
          </p:cNvPr>
          <p:cNvSpPr txBox="1">
            <a:spLocks noChangeArrowheads="1"/>
          </p:cNvSpPr>
          <p:nvPr/>
        </p:nvSpPr>
        <p:spPr bwMode="auto">
          <a:xfrm>
            <a:off x="8255000" y="1573213"/>
            <a:ext cx="3959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800" b="1">
                <a:solidFill>
                  <a:schemeClr val="bg1"/>
                </a:solidFill>
                <a:latin typeface="Open Sans" pitchFamily="34" charset="0"/>
                <a:cs typeface="Open Sans" pitchFamily="34" charset="0"/>
              </a:rPr>
              <a:t>Innovate excellence</a:t>
            </a:r>
          </a:p>
        </p:txBody>
      </p:sp>
      <p:sp>
        <p:nvSpPr>
          <p:cNvPr id="3" name="Rectangle 2">
            <a:extLst>
              <a:ext uri="{FF2B5EF4-FFF2-40B4-BE49-F238E27FC236}">
                <a16:creationId xmlns:a16="http://schemas.microsoft.com/office/drawing/2014/main" id="{371361A8-79E5-49F2-A253-5DD915711F00}"/>
              </a:ext>
            </a:extLst>
          </p:cNvPr>
          <p:cNvSpPr>
            <a:spLocks noChangeArrowheads="1"/>
          </p:cNvSpPr>
          <p:nvPr/>
        </p:nvSpPr>
        <p:spPr bwMode="auto">
          <a:xfrm>
            <a:off x="144463" y="4987925"/>
            <a:ext cx="38020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600" dirty="0">
                <a:solidFill>
                  <a:schemeClr val="bg1"/>
                </a:solidFill>
                <a:latin typeface="Open Sans" pitchFamily="34" charset="0"/>
                <a:cs typeface="Open Sans" pitchFamily="34" charset="0"/>
              </a:rPr>
              <a:t>We inspire young people via our careers advice resources to choose excellence through apprenticeships and technical education as a prestigious career route on their path to reaching their potential, whatever their background.</a:t>
            </a:r>
          </a:p>
        </p:txBody>
      </p:sp>
      <p:sp>
        <p:nvSpPr>
          <p:cNvPr id="4" name="Rectangle 3">
            <a:extLst>
              <a:ext uri="{FF2B5EF4-FFF2-40B4-BE49-F238E27FC236}">
                <a16:creationId xmlns:a16="http://schemas.microsoft.com/office/drawing/2014/main" id="{536BF13E-2EDB-4901-A405-327DE523A7CF}"/>
              </a:ext>
            </a:extLst>
          </p:cNvPr>
          <p:cNvSpPr>
            <a:spLocks noChangeArrowheads="1"/>
          </p:cNvSpPr>
          <p:nvPr/>
        </p:nvSpPr>
        <p:spPr bwMode="auto">
          <a:xfrm>
            <a:off x="4210050" y="4987925"/>
            <a:ext cx="38877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600">
                <a:solidFill>
                  <a:schemeClr val="bg1"/>
                </a:solidFill>
                <a:latin typeface="Open Sans" pitchFamily="34" charset="0"/>
                <a:cs typeface="Open Sans" pitchFamily="34" charset="0"/>
              </a:rPr>
              <a:t>We develop excellence in young people by testing and assessing their skills and knowledge against their peers through our national and international competitions programmes, improving their confidence and potential. </a:t>
            </a:r>
          </a:p>
        </p:txBody>
      </p:sp>
      <p:sp>
        <p:nvSpPr>
          <p:cNvPr id="5" name="Rectangle 4">
            <a:extLst>
              <a:ext uri="{FF2B5EF4-FFF2-40B4-BE49-F238E27FC236}">
                <a16:creationId xmlns:a16="http://schemas.microsoft.com/office/drawing/2014/main" id="{FD0CA972-2277-4457-9CC2-55A79D79D631}"/>
              </a:ext>
            </a:extLst>
          </p:cNvPr>
          <p:cNvSpPr>
            <a:spLocks noChangeArrowheads="1"/>
          </p:cNvSpPr>
          <p:nvPr/>
        </p:nvSpPr>
        <p:spPr bwMode="auto">
          <a:xfrm>
            <a:off x="8277225" y="4964113"/>
            <a:ext cx="37703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600">
                <a:solidFill>
                  <a:schemeClr val="bg1"/>
                </a:solidFill>
                <a:latin typeface="Open Sans" pitchFamily="34" charset="0"/>
                <a:cs typeface="Open Sans" pitchFamily="34" charset="0"/>
              </a:rPr>
              <a:t>We innovate to mainstream global excellence to help improve standards of teaching, training and assessment through international benchmarking to help young people, employers and the UK economy succeed.</a:t>
            </a:r>
          </a:p>
        </p:txBody>
      </p:sp>
      <p:pic>
        <p:nvPicPr>
          <p:cNvPr id="21" name="Picture 20">
            <a:extLst>
              <a:ext uri="{FF2B5EF4-FFF2-40B4-BE49-F238E27FC236}">
                <a16:creationId xmlns:a16="http://schemas.microsoft.com/office/drawing/2014/main" id="{8FF3B73B-1FA5-489C-A061-FF90A083C9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48650" y="2192338"/>
            <a:ext cx="39544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78927D4C-0EB4-4CA2-A3E6-ACA60529EA3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0838" y="2206625"/>
            <a:ext cx="39243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8D50AC73-1235-437A-A5E6-306E18DB823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88" y="2254250"/>
            <a:ext cx="3949701"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A picture containing drawing&#10;&#10;Description automatically generated">
            <a:extLst>
              <a:ext uri="{FF2B5EF4-FFF2-40B4-BE49-F238E27FC236}">
                <a16:creationId xmlns:a16="http://schemas.microsoft.com/office/drawing/2014/main" id="{D4678B47-E8FA-4AAA-BA4F-4DDD87DF68A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1" grpId="0"/>
      <p:bldP spid="15" grpId="0" animBg="1"/>
      <p:bldP spid="16" grpId="0" animBg="1"/>
      <p:bldP spid="17" grpId="0" animBg="1"/>
      <p:bldP spid="18" grpId="0" animBg="1"/>
      <p:bldP spid="19" grpId="0"/>
      <p:bldP spid="20"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E262-A063-4EC0-B96D-F64C48DF9101}"/>
              </a:ext>
            </a:extLst>
          </p:cNvPr>
          <p:cNvSpPr>
            <a:spLocks noGrp="1"/>
          </p:cNvSpPr>
          <p:nvPr>
            <p:ph type="title"/>
          </p:nvPr>
        </p:nvSpPr>
        <p:spPr>
          <a:xfrm>
            <a:off x="577302" y="455811"/>
            <a:ext cx="6810916" cy="990164"/>
          </a:xfrm>
        </p:spPr>
        <p:txBody>
          <a:bodyPr/>
          <a:lstStyle/>
          <a:p>
            <a:r>
              <a:rPr lang="en-GB" sz="3600" b="1" dirty="0">
                <a:latin typeface="IBM Plex Serif SemiBold"/>
              </a:rPr>
              <a:t>This module is supported by</a:t>
            </a:r>
          </a:p>
        </p:txBody>
      </p:sp>
      <p:sp>
        <p:nvSpPr>
          <p:cNvPr id="6" name="Content Placeholder 5">
            <a:extLst>
              <a:ext uri="{FF2B5EF4-FFF2-40B4-BE49-F238E27FC236}">
                <a16:creationId xmlns:a16="http://schemas.microsoft.com/office/drawing/2014/main" id="{1F3884FE-8D34-4872-AB2E-91974A89466E}"/>
              </a:ext>
            </a:extLst>
          </p:cNvPr>
          <p:cNvSpPr>
            <a:spLocks noGrp="1"/>
          </p:cNvSpPr>
          <p:nvPr>
            <p:ph idx="1"/>
          </p:nvPr>
        </p:nvSpPr>
        <p:spPr>
          <a:xfrm>
            <a:off x="892887" y="2569751"/>
            <a:ext cx="6078181" cy="3241104"/>
          </a:xfrm>
        </p:spPr>
        <p:txBody>
          <a:bodyPr/>
          <a:lstStyle/>
          <a:p>
            <a:pPr marL="0" indent="0" algn="just">
              <a:lnSpc>
                <a:spcPct val="100000"/>
              </a:lnSpc>
              <a:buNone/>
            </a:pPr>
            <a:r>
              <a:rPr lang="en-GB" sz="2000" dirty="0">
                <a:latin typeface="Open Sans" panose="020B0606030504020204"/>
              </a:rPr>
              <a:t>Accenture is a leading global professional services company, providing services and solutions in strategy, consulting, digital, technology and operations.</a:t>
            </a:r>
          </a:p>
          <a:p>
            <a:pPr marL="0" indent="0" algn="just">
              <a:lnSpc>
                <a:spcPct val="100000"/>
              </a:lnSpc>
              <a:buNone/>
            </a:pPr>
            <a:r>
              <a:rPr lang="en-GB" sz="2000" dirty="0">
                <a:latin typeface="Open Sans" panose="020B0606030504020204" pitchFamily="34" charset="0"/>
                <a:ea typeface="Open Sans" panose="020B0606030504020204" pitchFamily="34" charset="0"/>
                <a:cs typeface="Open Sans" panose="020B0606030504020204" pitchFamily="34" charset="0"/>
              </a:rPr>
              <a:t>Accenture Digital Skills programme is a series of accredited collaborative social learning courses available online, for free to help learners compete and stand out from the crowd in today’s digital workplace.</a:t>
            </a:r>
            <a:endParaRPr lang="en-GB" sz="2000" dirty="0">
              <a:latin typeface="Open Sans" panose="020B0606030504020204"/>
            </a:endParaRPr>
          </a:p>
        </p:txBody>
      </p:sp>
      <p:pic>
        <p:nvPicPr>
          <p:cNvPr id="5" name="Picture 4" descr="A picture containing text&#10;&#10;Description automatically generated">
            <a:extLst>
              <a:ext uri="{FF2B5EF4-FFF2-40B4-BE49-F238E27FC236}">
                <a16:creationId xmlns:a16="http://schemas.microsoft.com/office/drawing/2014/main" id="{507C879C-DA4E-41B2-BE0D-F9BEBFAAA4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6557" y="1467853"/>
            <a:ext cx="2230843" cy="588135"/>
          </a:xfrm>
          <a:prstGeom prst="rect">
            <a:avLst/>
          </a:prstGeom>
        </p:spPr>
      </p:pic>
      <p:pic>
        <p:nvPicPr>
          <p:cNvPr id="11" name="Picture 10" descr="A person with long hair&#10;&#10;Description automatically generated with low confidence">
            <a:extLst>
              <a:ext uri="{FF2B5EF4-FFF2-40B4-BE49-F238E27FC236}">
                <a16:creationId xmlns:a16="http://schemas.microsoft.com/office/drawing/2014/main" id="{48EBFE65-8F9C-4D64-BBAF-5A1ED229B0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50212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2404153" y="388391"/>
            <a:ext cx="89982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be able to:</a:t>
            </a:r>
          </a:p>
        </p:txBody>
      </p:sp>
      <p:sp>
        <p:nvSpPr>
          <p:cNvPr id="3" name="Rectangle 2">
            <a:extLst>
              <a:ext uri="{FF2B5EF4-FFF2-40B4-BE49-F238E27FC236}">
                <a16:creationId xmlns:a16="http://schemas.microsoft.com/office/drawing/2014/main" id="{2032CB4A-2D54-4799-A101-2E68D9B7FD36}"/>
              </a:ext>
            </a:extLst>
          </p:cNvPr>
          <p:cNvSpPr/>
          <p:nvPr/>
        </p:nvSpPr>
        <p:spPr>
          <a:xfrm>
            <a:off x="0" y="0"/>
            <a:ext cx="156167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D4110023-07E9-4608-98D1-683C65DE0BC1}"/>
              </a:ext>
            </a:extLst>
          </p:cNvPr>
          <p:cNvGrpSpPr/>
          <p:nvPr/>
        </p:nvGrpSpPr>
        <p:grpSpPr>
          <a:xfrm>
            <a:off x="2153605" y="1938565"/>
            <a:ext cx="9248772" cy="978613"/>
            <a:chOff x="2106201" y="2418279"/>
            <a:chExt cx="6198158" cy="978613"/>
          </a:xfrm>
        </p:grpSpPr>
        <p:pic>
          <p:nvPicPr>
            <p:cNvPr id="10" name="Graphic 9" descr="Badge Tick1 with solid fill">
              <a:extLst>
                <a:ext uri="{FF2B5EF4-FFF2-40B4-BE49-F238E27FC236}">
                  <a16:creationId xmlns:a16="http://schemas.microsoft.com/office/drawing/2014/main" id="{758AC294-A8CD-4BE0-9A83-69736CBB681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6201" y="2450386"/>
              <a:ext cx="640337" cy="914400"/>
            </a:xfrm>
            <a:prstGeom prst="rect">
              <a:avLst/>
            </a:prstGeom>
          </p:spPr>
        </p:pic>
        <p:sp>
          <p:nvSpPr>
            <p:cNvPr id="11" name="Rectangle: Rounded Corners 10">
              <a:extLst>
                <a:ext uri="{FF2B5EF4-FFF2-40B4-BE49-F238E27FC236}">
                  <a16:creationId xmlns:a16="http://schemas.microsoft.com/office/drawing/2014/main" id="{AFE77F38-BFD2-4523-ABA9-EA142F90600E}"/>
                </a:ext>
              </a:extLst>
            </p:cNvPr>
            <p:cNvSpPr/>
            <p:nvPr/>
          </p:nvSpPr>
          <p:spPr>
            <a:xfrm>
              <a:off x="2902823" y="2418279"/>
              <a:ext cx="5401536" cy="9786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rgbClr val="003764"/>
                  </a:solidFill>
                  <a:latin typeface="Open Sans" panose="020B0606030504020204"/>
                </a:rPr>
                <a:t>Understand the differences between 'Digital' and 'Technology'</a:t>
              </a:r>
              <a:endParaRPr lang="en-GB" sz="2000" dirty="0">
                <a:solidFill>
                  <a:srgbClr val="003764"/>
                </a:solidFill>
                <a:latin typeface="Open Sans" panose="020B0606030504020204"/>
              </a:endParaRPr>
            </a:p>
          </p:txBody>
        </p:sp>
      </p:grpSp>
      <p:grpSp>
        <p:nvGrpSpPr>
          <p:cNvPr id="12" name="Group 11">
            <a:extLst>
              <a:ext uri="{FF2B5EF4-FFF2-40B4-BE49-F238E27FC236}">
                <a16:creationId xmlns:a16="http://schemas.microsoft.com/office/drawing/2014/main" id="{4832FBA2-21A1-4030-92AC-5925B8C9AC9E}"/>
              </a:ext>
            </a:extLst>
          </p:cNvPr>
          <p:cNvGrpSpPr/>
          <p:nvPr/>
        </p:nvGrpSpPr>
        <p:grpSpPr>
          <a:xfrm>
            <a:off x="2153605" y="3252345"/>
            <a:ext cx="9248772" cy="978613"/>
            <a:chOff x="2153242" y="2418279"/>
            <a:chExt cx="5609067" cy="978613"/>
          </a:xfrm>
        </p:grpSpPr>
        <p:pic>
          <p:nvPicPr>
            <p:cNvPr id="13" name="Graphic 12" descr="Badge Tick1 with solid fill">
              <a:extLst>
                <a:ext uri="{FF2B5EF4-FFF2-40B4-BE49-F238E27FC236}">
                  <a16:creationId xmlns:a16="http://schemas.microsoft.com/office/drawing/2014/main" id="{212B8914-D2D6-4348-9DA8-29EB767285F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53242" y="2450386"/>
              <a:ext cx="593296" cy="914400"/>
            </a:xfrm>
            <a:prstGeom prst="rect">
              <a:avLst/>
            </a:prstGeom>
          </p:spPr>
        </p:pic>
        <p:sp>
          <p:nvSpPr>
            <p:cNvPr id="14" name="Rectangle: Rounded Corners 13">
              <a:extLst>
                <a:ext uri="{FF2B5EF4-FFF2-40B4-BE49-F238E27FC236}">
                  <a16:creationId xmlns:a16="http://schemas.microsoft.com/office/drawing/2014/main" id="{5FB13799-343B-403E-AFFD-F859B9CCDB18}"/>
                </a:ext>
              </a:extLst>
            </p:cNvPr>
            <p:cNvSpPr/>
            <p:nvPr/>
          </p:nvSpPr>
          <p:spPr>
            <a:xfrm>
              <a:off x="2874151" y="2418279"/>
              <a:ext cx="4888158" cy="9786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003764"/>
                  </a:solidFill>
                  <a:latin typeface="Open Sans" panose="020B0606030504020204"/>
                </a:rPr>
                <a:t>Understand how digital is changing the way we live and work</a:t>
              </a:r>
            </a:p>
          </p:txBody>
        </p:sp>
      </p:grpSp>
      <p:grpSp>
        <p:nvGrpSpPr>
          <p:cNvPr id="15" name="Group 14">
            <a:extLst>
              <a:ext uri="{FF2B5EF4-FFF2-40B4-BE49-F238E27FC236}">
                <a16:creationId xmlns:a16="http://schemas.microsoft.com/office/drawing/2014/main" id="{88578DB9-9FCA-4116-922E-C0AD902202F0}"/>
              </a:ext>
            </a:extLst>
          </p:cNvPr>
          <p:cNvGrpSpPr/>
          <p:nvPr/>
        </p:nvGrpSpPr>
        <p:grpSpPr>
          <a:xfrm>
            <a:off x="2188001" y="4566125"/>
            <a:ext cx="9214376" cy="978613"/>
            <a:chOff x="2106201" y="2418279"/>
            <a:chExt cx="5577214" cy="978613"/>
          </a:xfrm>
        </p:grpSpPr>
        <p:pic>
          <p:nvPicPr>
            <p:cNvPr id="16" name="Graphic 15" descr="Badge Tick1 with solid fill">
              <a:extLst>
                <a:ext uri="{FF2B5EF4-FFF2-40B4-BE49-F238E27FC236}">
                  <a16:creationId xmlns:a16="http://schemas.microsoft.com/office/drawing/2014/main" id="{CBE8FA28-78B6-4D99-9B35-999333C1C5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6201" y="2450386"/>
              <a:ext cx="568670" cy="914400"/>
            </a:xfrm>
            <a:prstGeom prst="rect">
              <a:avLst/>
            </a:prstGeom>
          </p:spPr>
        </p:pic>
        <p:sp>
          <p:nvSpPr>
            <p:cNvPr id="17" name="Rectangle: Rounded Corners 16">
              <a:extLst>
                <a:ext uri="{FF2B5EF4-FFF2-40B4-BE49-F238E27FC236}">
                  <a16:creationId xmlns:a16="http://schemas.microsoft.com/office/drawing/2014/main" id="{D28A7AEC-E69D-4280-9BA7-61F798B072FC}"/>
                </a:ext>
              </a:extLst>
            </p:cNvPr>
            <p:cNvSpPr/>
            <p:nvPr/>
          </p:nvSpPr>
          <p:spPr>
            <a:xfrm>
              <a:off x="2804873" y="2418279"/>
              <a:ext cx="4878542" cy="9786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dirty="0">
                  <a:solidFill>
                    <a:srgbClr val="003764"/>
                  </a:solidFill>
                  <a:latin typeface="Open Sans" panose="020B0606030504020204"/>
                </a:rPr>
                <a:t>Identify how you can learn the skills you need to succeed in the digital workplace with Accenture</a:t>
              </a:r>
            </a:p>
          </p:txBody>
        </p:sp>
      </p:grpSp>
    </p:spTree>
    <p:extLst>
      <p:ext uri="{BB962C8B-B14F-4D97-AF65-F5344CB8AC3E}">
        <p14:creationId xmlns:p14="http://schemas.microsoft.com/office/powerpoint/2010/main" val="50324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5C97-1AE2-4F87-919C-3EAB57C42784}"/>
              </a:ext>
            </a:extLst>
          </p:cNvPr>
          <p:cNvSpPr>
            <a:spLocks noGrp="1"/>
          </p:cNvSpPr>
          <p:nvPr>
            <p:ph type="title"/>
          </p:nvPr>
        </p:nvSpPr>
        <p:spPr>
          <a:xfrm>
            <a:off x="838200" y="252287"/>
            <a:ext cx="10515600" cy="857500"/>
          </a:xfrm>
        </p:spPr>
        <p:txBody>
          <a:bodyPr/>
          <a:lstStyle/>
          <a:p>
            <a:r>
              <a:rPr lang="en-GB">
                <a:solidFill>
                  <a:srgbClr val="003764"/>
                </a:solidFill>
                <a:latin typeface="IBM Plex Serif SemiBold"/>
              </a:rPr>
              <a:t>Digital or Technology?</a:t>
            </a:r>
            <a:endParaRPr lang="en-GB" dirty="0">
              <a:solidFill>
                <a:srgbClr val="003764"/>
              </a:solidFill>
              <a:latin typeface="IBM Plex Serif SemiBold"/>
            </a:endParaRPr>
          </a:p>
        </p:txBody>
      </p:sp>
      <p:sp>
        <p:nvSpPr>
          <p:cNvPr id="7" name="Rectangle 6">
            <a:extLst>
              <a:ext uri="{FF2B5EF4-FFF2-40B4-BE49-F238E27FC236}">
                <a16:creationId xmlns:a16="http://schemas.microsoft.com/office/drawing/2014/main" id="{0E37F2BB-8479-474F-860B-1517C33AA068}"/>
              </a:ext>
            </a:extLst>
          </p:cNvPr>
          <p:cNvSpPr/>
          <p:nvPr/>
        </p:nvSpPr>
        <p:spPr>
          <a:xfrm>
            <a:off x="9883739" y="0"/>
            <a:ext cx="2308261"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Open Sans" panose="020B0606030504020204"/>
            </a:endParaRPr>
          </a:p>
        </p:txBody>
      </p:sp>
      <p:sp>
        <p:nvSpPr>
          <p:cNvPr id="3" name="Content Placeholder 2">
            <a:extLst>
              <a:ext uri="{FF2B5EF4-FFF2-40B4-BE49-F238E27FC236}">
                <a16:creationId xmlns:a16="http://schemas.microsoft.com/office/drawing/2014/main" id="{7ADEAB8F-4AFF-404B-AFC3-11A6C3A045DF}"/>
              </a:ext>
            </a:extLst>
          </p:cNvPr>
          <p:cNvSpPr>
            <a:spLocks noGrp="1"/>
          </p:cNvSpPr>
          <p:nvPr>
            <p:ph idx="1"/>
          </p:nvPr>
        </p:nvSpPr>
        <p:spPr>
          <a:xfrm>
            <a:off x="838200" y="1825625"/>
            <a:ext cx="8447315" cy="4351338"/>
          </a:xfrm>
        </p:spPr>
        <p:txBody>
          <a:bodyPr/>
          <a:lstStyle/>
          <a:p>
            <a:pPr marL="0" indent="0">
              <a:buNone/>
            </a:pPr>
            <a:r>
              <a:rPr lang="en-GB" sz="2000" dirty="0">
                <a:latin typeface="Open Sans" panose="020B0606030504020204"/>
              </a:rPr>
              <a:t>Defining what we mean by digital can be difficult, it can often be confused with the term technology.</a:t>
            </a:r>
            <a:endParaRPr lang="en-US" sz="2000" dirty="0">
              <a:latin typeface="Open Sans" panose="020B0606030504020204"/>
            </a:endParaRPr>
          </a:p>
          <a:p>
            <a:pPr marL="0" indent="0">
              <a:buNone/>
            </a:pPr>
            <a:endParaRPr lang="en-GB" sz="2000" dirty="0">
              <a:latin typeface="Open Sans" panose="020B0606030504020204"/>
            </a:endParaRPr>
          </a:p>
          <a:p>
            <a:pPr marL="0" indent="0">
              <a:buNone/>
            </a:pPr>
            <a:r>
              <a:rPr lang="en-GB" sz="2000" b="1" dirty="0">
                <a:solidFill>
                  <a:srgbClr val="DA291C"/>
                </a:solidFill>
                <a:latin typeface="Open Sans" panose="020B0606030504020204"/>
              </a:rPr>
              <a:t>Digital</a:t>
            </a:r>
            <a:r>
              <a:rPr lang="en-GB" sz="2000" dirty="0">
                <a:latin typeface="Open Sans" panose="020B0606030504020204"/>
              </a:rPr>
              <a:t> typically describes the modern means by which you communicate and build relationships with family, friends and other people online.</a:t>
            </a:r>
            <a:endParaRPr lang="en-GB" sz="2000" dirty="0">
              <a:latin typeface="Open Sans" panose="020B0606030504020204"/>
              <a:ea typeface="Open Sans"/>
              <a:cs typeface="Open Sans"/>
            </a:endParaRPr>
          </a:p>
          <a:p>
            <a:pPr marL="0" indent="0">
              <a:buNone/>
            </a:pPr>
            <a:endParaRPr lang="en-GB" sz="2000" dirty="0">
              <a:latin typeface="Open Sans" panose="020B0606030504020204"/>
            </a:endParaRPr>
          </a:p>
          <a:p>
            <a:pPr marL="0" indent="0">
              <a:buNone/>
            </a:pPr>
            <a:r>
              <a:rPr lang="en-GB" sz="2000" dirty="0">
                <a:latin typeface="Open Sans" panose="020B0606030504020204"/>
              </a:rPr>
              <a:t>Whereas </a:t>
            </a:r>
            <a:r>
              <a:rPr lang="en-GB" sz="2000" b="1" dirty="0">
                <a:solidFill>
                  <a:srgbClr val="DA291C"/>
                </a:solidFill>
                <a:latin typeface="Open Sans" panose="020B0606030504020204"/>
              </a:rPr>
              <a:t>Technology</a:t>
            </a:r>
            <a:r>
              <a:rPr lang="en-GB" sz="2000" dirty="0">
                <a:latin typeface="Open Sans" panose="020B0606030504020204"/>
              </a:rPr>
              <a:t> relates to pieces of hardware or software that are used for a specific function such as AI or an app for your phone. </a:t>
            </a:r>
            <a:endParaRPr lang="en-GB" sz="2000" dirty="0">
              <a:latin typeface="Open Sans" panose="020B0606030504020204"/>
              <a:ea typeface="Open Sans"/>
              <a:cs typeface="Open Sans"/>
            </a:endParaRPr>
          </a:p>
        </p:txBody>
      </p:sp>
    </p:spTree>
    <p:extLst>
      <p:ext uri="{BB962C8B-B14F-4D97-AF65-F5344CB8AC3E}">
        <p14:creationId xmlns:p14="http://schemas.microsoft.com/office/powerpoint/2010/main" val="409119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BCD8-3BC9-44D0-A6FC-EAFF0F59C006}"/>
              </a:ext>
            </a:extLst>
          </p:cNvPr>
          <p:cNvSpPr>
            <a:spLocks noGrp="1"/>
          </p:cNvSpPr>
          <p:nvPr>
            <p:ph type="title"/>
          </p:nvPr>
        </p:nvSpPr>
        <p:spPr>
          <a:xfrm>
            <a:off x="4965430" y="629268"/>
            <a:ext cx="6767658" cy="1286160"/>
          </a:xfrm>
        </p:spPr>
        <p:txBody>
          <a:bodyPr anchor="b">
            <a:normAutofit/>
          </a:bodyPr>
          <a:lstStyle/>
          <a:p>
            <a:r>
              <a:rPr lang="en-GB" sz="3600" dirty="0">
                <a:latin typeface="IBM Plex Serif SemiBold"/>
              </a:rPr>
              <a:t>So what are basic Digital Skills?</a:t>
            </a:r>
          </a:p>
        </p:txBody>
      </p:sp>
      <p:sp>
        <p:nvSpPr>
          <p:cNvPr id="3" name="Content Placeholder 2">
            <a:extLst>
              <a:ext uri="{FF2B5EF4-FFF2-40B4-BE49-F238E27FC236}">
                <a16:creationId xmlns:a16="http://schemas.microsoft.com/office/drawing/2014/main" id="{6BBD0396-331D-449A-99B3-A91F90949AB5}"/>
              </a:ext>
            </a:extLst>
          </p:cNvPr>
          <p:cNvSpPr>
            <a:spLocks noGrp="1"/>
          </p:cNvSpPr>
          <p:nvPr>
            <p:ph idx="1"/>
          </p:nvPr>
        </p:nvSpPr>
        <p:spPr>
          <a:xfrm>
            <a:off x="4965430" y="2215947"/>
            <a:ext cx="6767658" cy="3785419"/>
          </a:xfrm>
        </p:spPr>
        <p:txBody>
          <a:bodyPr>
            <a:noAutofit/>
          </a:bodyPr>
          <a:lstStyle/>
          <a:p>
            <a:pPr marL="0" indent="0">
              <a:buNone/>
            </a:pPr>
            <a:r>
              <a:rPr lang="en-GB" sz="2000" dirty="0">
                <a:latin typeface="Open Sans" panose="020B0606030504020204"/>
              </a:rPr>
              <a:t>According to </a:t>
            </a:r>
            <a:r>
              <a:rPr lang="en-GB" sz="2000" dirty="0">
                <a:latin typeface="Open Sans" panose="020B0606030504020204"/>
                <a:hlinkClick r:id="rId2"/>
              </a:rPr>
              <a:t>UNESCO</a:t>
            </a:r>
            <a:r>
              <a:rPr lang="en-GB" sz="2000" dirty="0">
                <a:latin typeface="Open Sans" panose="020B0606030504020204"/>
              </a:rPr>
              <a:t>:</a:t>
            </a:r>
          </a:p>
          <a:p>
            <a:pPr marL="0" indent="0">
              <a:buNone/>
            </a:pPr>
            <a:r>
              <a:rPr lang="en-GB" sz="2000" dirty="0">
                <a:latin typeface="Open Sans" panose="020B0606030504020204"/>
              </a:rPr>
              <a:t>“Digital skills are defined as having the ability to use digital devices, communication applications, and networks to access and manage </a:t>
            </a:r>
            <a:r>
              <a:rPr lang="en-GB" sz="2000" dirty="0">
                <a:solidFill>
                  <a:srgbClr val="000000"/>
                </a:solidFill>
                <a:latin typeface="Open Sans" panose="020B0606030504020204"/>
              </a:rPr>
              <a:t>information."</a:t>
            </a:r>
            <a:endParaRPr lang="en-GB" dirty="0">
              <a:latin typeface="Calibri" panose="020F0502020204030204"/>
              <a:cs typeface="Calibri"/>
            </a:endParaRPr>
          </a:p>
          <a:p>
            <a:pPr marL="0" indent="0">
              <a:buNone/>
            </a:pPr>
            <a:r>
              <a:rPr lang="en-GB" sz="2000" dirty="0">
                <a:latin typeface="Open Sans" panose="020B0606030504020204"/>
              </a:rPr>
              <a:t>This could include creating and sharing digital content online or communicating with friends and family all around the world.</a:t>
            </a:r>
          </a:p>
          <a:p>
            <a:pPr marL="0" indent="0">
              <a:buNone/>
            </a:pPr>
            <a:r>
              <a:rPr lang="en-GB" sz="2000" dirty="0">
                <a:latin typeface="Open Sans" panose="020B0606030504020204"/>
              </a:rPr>
              <a:t>With technology changing how we live and work at an accelerated pace, building digital literacy skills early on and honing these over time is becoming increasingly important</a:t>
            </a:r>
            <a:r>
              <a:rPr lang="en-GB" sz="1800" dirty="0">
                <a:latin typeface="Open Sans" panose="020B0606030504020204"/>
              </a:rPr>
              <a:t>. </a:t>
            </a:r>
          </a:p>
        </p:txBody>
      </p:sp>
      <p:pic>
        <p:nvPicPr>
          <p:cNvPr id="5" name="Picture 4" descr="A picture containing text, indoor&#10;&#10;Description automatically generated">
            <a:extLst>
              <a:ext uri="{FF2B5EF4-FFF2-40B4-BE49-F238E27FC236}">
                <a16:creationId xmlns:a16="http://schemas.microsoft.com/office/drawing/2014/main" id="{338DF4D1-448A-4077-B6B0-311E24CCE2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6AA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8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F1D117-E2FB-4CDC-9EE6-795E4B682D09}"/>
              </a:ext>
            </a:extLst>
          </p:cNvPr>
          <p:cNvSpPr>
            <a:spLocks noGrp="1"/>
          </p:cNvSpPr>
          <p:nvPr>
            <p:ph type="title"/>
          </p:nvPr>
        </p:nvSpPr>
        <p:spPr>
          <a:xfrm>
            <a:off x="2018437" y="331752"/>
            <a:ext cx="8424810" cy="508178"/>
          </a:xfrm>
        </p:spPr>
        <p:txBody>
          <a:bodyPr/>
          <a:lstStyle/>
          <a:p>
            <a:r>
              <a:rPr lang="en-GB" sz="3600" dirty="0">
                <a:solidFill>
                  <a:srgbClr val="003764"/>
                </a:solidFill>
                <a:latin typeface="IBM Plex Serif SemiBold"/>
              </a:rPr>
              <a:t>Basic digital skills fall under 6 areas:</a:t>
            </a:r>
          </a:p>
        </p:txBody>
      </p:sp>
      <p:graphicFrame>
        <p:nvGraphicFramePr>
          <p:cNvPr id="9" name="Table 9">
            <a:extLst>
              <a:ext uri="{FF2B5EF4-FFF2-40B4-BE49-F238E27FC236}">
                <a16:creationId xmlns:a16="http://schemas.microsoft.com/office/drawing/2014/main" id="{6C3690C0-9A88-44A4-A76A-79FC7D470479}"/>
              </a:ext>
            </a:extLst>
          </p:cNvPr>
          <p:cNvGraphicFramePr>
            <a:graphicFrameLocks noGrp="1"/>
          </p:cNvGraphicFramePr>
          <p:nvPr>
            <p:ph idx="1"/>
            <p:extLst>
              <p:ext uri="{D42A27DB-BD31-4B8C-83A1-F6EECF244321}">
                <p14:modId xmlns:p14="http://schemas.microsoft.com/office/powerpoint/2010/main" val="2942887705"/>
              </p:ext>
            </p:extLst>
          </p:nvPr>
        </p:nvGraphicFramePr>
        <p:xfrm>
          <a:off x="383568" y="1029599"/>
          <a:ext cx="11424864" cy="5135880"/>
        </p:xfrm>
        <a:graphic>
          <a:graphicData uri="http://schemas.openxmlformats.org/drawingml/2006/table">
            <a:tbl>
              <a:tblPr firstRow="1" bandRow="1">
                <a:tableStyleId>{5C22544A-7EE6-4342-B048-85BDC9FD1C3A}</a:tableStyleId>
              </a:tblPr>
              <a:tblGrid>
                <a:gridCol w="3808288">
                  <a:extLst>
                    <a:ext uri="{9D8B030D-6E8A-4147-A177-3AD203B41FA5}">
                      <a16:colId xmlns:a16="http://schemas.microsoft.com/office/drawing/2014/main" val="3976844376"/>
                    </a:ext>
                  </a:extLst>
                </a:gridCol>
                <a:gridCol w="3808288">
                  <a:extLst>
                    <a:ext uri="{9D8B030D-6E8A-4147-A177-3AD203B41FA5}">
                      <a16:colId xmlns:a16="http://schemas.microsoft.com/office/drawing/2014/main" val="3129774780"/>
                    </a:ext>
                  </a:extLst>
                </a:gridCol>
                <a:gridCol w="3808288">
                  <a:extLst>
                    <a:ext uri="{9D8B030D-6E8A-4147-A177-3AD203B41FA5}">
                      <a16:colId xmlns:a16="http://schemas.microsoft.com/office/drawing/2014/main" val="3505031968"/>
                    </a:ext>
                  </a:extLst>
                </a:gridCol>
              </a:tblGrid>
              <a:tr h="370840">
                <a:tc>
                  <a:txBody>
                    <a:bodyPr/>
                    <a:lstStyle/>
                    <a:p>
                      <a:r>
                        <a:rPr lang="en-GB" sz="2000" dirty="0"/>
                        <a:t>Digital foundation skills</a:t>
                      </a:r>
                    </a:p>
                  </a:txBody>
                  <a:tcPr>
                    <a:solidFill>
                      <a:srgbClr val="DA291C"/>
                    </a:solidFill>
                  </a:tcPr>
                </a:tc>
                <a:tc>
                  <a:txBody>
                    <a:bodyPr/>
                    <a:lstStyle/>
                    <a:p>
                      <a:r>
                        <a:rPr lang="en-GB" sz="2000" dirty="0"/>
                        <a:t>Communicating </a:t>
                      </a:r>
                    </a:p>
                  </a:txBody>
                  <a:tcPr>
                    <a:solidFill>
                      <a:srgbClr val="DA291C"/>
                    </a:solidFill>
                  </a:tcPr>
                </a:tc>
                <a:tc>
                  <a:txBody>
                    <a:bodyPr/>
                    <a:lstStyle/>
                    <a:p>
                      <a:r>
                        <a:rPr lang="en-GB" sz="2000" dirty="0"/>
                        <a:t>Handling information and content</a:t>
                      </a:r>
                    </a:p>
                  </a:txBody>
                  <a:tcPr>
                    <a:solidFill>
                      <a:srgbClr val="DA291C"/>
                    </a:solidFill>
                  </a:tcPr>
                </a:tc>
                <a:extLst>
                  <a:ext uri="{0D108BD9-81ED-4DB2-BD59-A6C34878D82A}">
                    <a16:rowId xmlns:a16="http://schemas.microsoft.com/office/drawing/2014/main" val="2540552492"/>
                  </a:ext>
                </a:extLst>
              </a:tr>
              <a:tr h="478812">
                <a:tc>
                  <a:txBody>
                    <a:bodyPr/>
                    <a:lstStyle/>
                    <a:p>
                      <a:r>
                        <a:rPr lang="en-GB" sz="1950" dirty="0"/>
                        <a:t>Such as being able to use a browser (such as Chrome), connecting to the internet, and keeping passwords safe. </a:t>
                      </a:r>
                    </a:p>
                  </a:txBody>
                  <a:tcPr>
                    <a:solidFill>
                      <a:schemeClr val="bg1">
                        <a:lumMod val="95000"/>
                      </a:schemeClr>
                    </a:solidFill>
                  </a:tcPr>
                </a:tc>
                <a:tc>
                  <a:txBody>
                    <a:bodyPr/>
                    <a:lstStyle/>
                    <a:p>
                      <a:r>
                        <a:rPr lang="en-GB" sz="1950" dirty="0"/>
                        <a:t>Being able to communicate, collaborate, and share information using things like social media (video, photos, messages etc), emailing someone or being able to attach files to media (WhatsApp, Skype etc).</a:t>
                      </a:r>
                    </a:p>
                  </a:txBody>
                  <a:tcPr>
                    <a:solidFill>
                      <a:schemeClr val="bg1">
                        <a:lumMod val="95000"/>
                      </a:schemeClr>
                    </a:solidFill>
                  </a:tcPr>
                </a:tc>
                <a:tc>
                  <a:txBody>
                    <a:bodyPr/>
                    <a:lstStyle/>
                    <a:p>
                      <a:r>
                        <a:rPr lang="en-GB" sz="1950" dirty="0"/>
                        <a:t>Using search engines like Google or Bing to find content, understanding that online content isn’t always correct or reliable, and being able to review content across different types of devices (phones, tablets, PC’s). </a:t>
                      </a:r>
                    </a:p>
                  </a:txBody>
                  <a:tcPr>
                    <a:solidFill>
                      <a:schemeClr val="bg1">
                        <a:lumMod val="95000"/>
                      </a:schemeClr>
                    </a:solidFill>
                  </a:tcPr>
                </a:tc>
                <a:extLst>
                  <a:ext uri="{0D108BD9-81ED-4DB2-BD59-A6C34878D82A}">
                    <a16:rowId xmlns:a16="http://schemas.microsoft.com/office/drawing/2014/main" val="2824037668"/>
                  </a:ext>
                </a:extLst>
              </a:tr>
              <a:tr h="370840">
                <a:tc>
                  <a:txBody>
                    <a:bodyPr/>
                    <a:lstStyle/>
                    <a:p>
                      <a:r>
                        <a:rPr lang="en-GB" sz="2000" b="1" dirty="0">
                          <a:solidFill>
                            <a:schemeClr val="bg1"/>
                          </a:solidFill>
                        </a:rPr>
                        <a:t>Transacting </a:t>
                      </a:r>
                    </a:p>
                  </a:txBody>
                  <a:tcPr>
                    <a:solidFill>
                      <a:srgbClr val="DA291C"/>
                    </a:solidFill>
                  </a:tcPr>
                </a:tc>
                <a:tc>
                  <a:txBody>
                    <a:bodyPr/>
                    <a:lstStyle/>
                    <a:p>
                      <a:r>
                        <a:rPr lang="en-GB" sz="2000" b="1" dirty="0">
                          <a:solidFill>
                            <a:schemeClr val="bg1"/>
                          </a:solidFill>
                        </a:rPr>
                        <a:t>Problem Solving </a:t>
                      </a:r>
                    </a:p>
                  </a:txBody>
                  <a:tcPr>
                    <a:solidFill>
                      <a:srgbClr val="DA291C"/>
                    </a:solidFill>
                  </a:tcPr>
                </a:tc>
                <a:tc>
                  <a:txBody>
                    <a:bodyPr/>
                    <a:lstStyle/>
                    <a:p>
                      <a:r>
                        <a:rPr lang="en-GB" sz="2000" b="1" dirty="0">
                          <a:solidFill>
                            <a:schemeClr val="bg1"/>
                          </a:solidFill>
                        </a:rPr>
                        <a:t>Being safe online </a:t>
                      </a:r>
                    </a:p>
                  </a:txBody>
                  <a:tcPr>
                    <a:solidFill>
                      <a:srgbClr val="DA291C"/>
                    </a:solidFill>
                  </a:tcPr>
                </a:tc>
                <a:extLst>
                  <a:ext uri="{0D108BD9-81ED-4DB2-BD59-A6C34878D82A}">
                    <a16:rowId xmlns:a16="http://schemas.microsoft.com/office/drawing/2014/main" val="3261000178"/>
                  </a:ext>
                </a:extLst>
              </a:tr>
              <a:tr h="370840">
                <a:tc>
                  <a:txBody>
                    <a:bodyPr/>
                    <a:lstStyle/>
                    <a:p>
                      <a:r>
                        <a:rPr lang="en-GB" sz="1950" dirty="0"/>
                        <a:t>Being able to set up accounts to make purchases (like on  Amazon or eBay), use different payment methods to buy online (such as your bank card or payment apps), or register and apply for services (like applying for a job).</a:t>
                      </a:r>
                    </a:p>
                  </a:txBody>
                  <a:tcPr>
                    <a:solidFill>
                      <a:schemeClr val="bg1">
                        <a:lumMod val="95000"/>
                      </a:schemeClr>
                    </a:solidFill>
                  </a:tcPr>
                </a:tc>
                <a:tc>
                  <a:txBody>
                    <a:bodyPr/>
                    <a:lstStyle/>
                    <a:p>
                      <a:r>
                        <a:rPr lang="en-GB" sz="1950" dirty="0"/>
                        <a:t>Being able to find solutions to problems using digital tools and online services. For example - using FAQs, chatbots or online tutorials for assistance.</a:t>
                      </a:r>
                    </a:p>
                    <a:p>
                      <a:endParaRPr lang="en-GB" sz="1950" dirty="0"/>
                    </a:p>
                  </a:txBody>
                  <a:tcPr>
                    <a:solidFill>
                      <a:schemeClr val="bg1">
                        <a:lumMod val="95000"/>
                      </a:schemeClr>
                    </a:solidFill>
                  </a:tcPr>
                </a:tc>
                <a:tc>
                  <a:txBody>
                    <a:bodyPr/>
                    <a:lstStyle/>
                    <a:p>
                      <a:r>
                        <a:rPr lang="en-GB" sz="1950" dirty="0"/>
                        <a:t>It’s about being confident online – understanding the best way to store or share data/information, keeping passwords safe, and using anti-virus software.</a:t>
                      </a:r>
                    </a:p>
                    <a:p>
                      <a:endParaRPr lang="en-GB" sz="1950" dirty="0"/>
                    </a:p>
                  </a:txBody>
                  <a:tcPr>
                    <a:solidFill>
                      <a:schemeClr val="bg1">
                        <a:lumMod val="95000"/>
                      </a:schemeClr>
                    </a:solidFill>
                  </a:tcPr>
                </a:tc>
                <a:extLst>
                  <a:ext uri="{0D108BD9-81ED-4DB2-BD59-A6C34878D82A}">
                    <a16:rowId xmlns:a16="http://schemas.microsoft.com/office/drawing/2014/main" val="2475002653"/>
                  </a:ext>
                </a:extLst>
              </a:tr>
            </a:tbl>
          </a:graphicData>
        </a:graphic>
      </p:graphicFrame>
    </p:spTree>
    <p:extLst>
      <p:ext uri="{BB962C8B-B14F-4D97-AF65-F5344CB8AC3E}">
        <p14:creationId xmlns:p14="http://schemas.microsoft.com/office/powerpoint/2010/main" val="119066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a:solidFill>
                  <a:schemeClr val="bg1"/>
                </a:solidFill>
                <a:latin typeface="Open Sans" pitchFamily="34" charset="0"/>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5630182"/>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chemeClr val="bg1"/>
                </a:solidFill>
                <a:latin typeface="Open Sans" pitchFamily="34" charset="0"/>
                <a:cs typeface="Open Sans" pitchFamily="34" charset="0"/>
              </a:rPr>
              <a:t>&lt;Title of presentation&gt;</a:t>
            </a:r>
          </a:p>
        </p:txBody>
      </p:sp>
      <p:sp>
        <p:nvSpPr>
          <p:cNvPr id="8" name="Content Placeholder 2">
            <a:extLst>
              <a:ext uri="{FF2B5EF4-FFF2-40B4-BE49-F238E27FC236}">
                <a16:creationId xmlns:a16="http://schemas.microsoft.com/office/drawing/2014/main" id="{CC068A20-4F09-4A08-8474-5C13492C5E89}"/>
              </a:ext>
            </a:extLst>
          </p:cNvPr>
          <p:cNvSpPr txBox="1">
            <a:spLocks/>
          </p:cNvSpPr>
          <p:nvPr/>
        </p:nvSpPr>
        <p:spPr bwMode="auto">
          <a:xfrm>
            <a:off x="5250061" y="1645817"/>
            <a:ext cx="6842654" cy="501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lvl="0" indent="-228600" algn="l">
              <a:buFont typeface="Arial" panose="05000000000000000000" pitchFamily="2" charset="2"/>
              <a:buChar char="•"/>
            </a:pPr>
            <a:r>
              <a:rPr lang="en-GB" sz="2000" dirty="0">
                <a:solidFill>
                  <a:srgbClr val="003764"/>
                </a:solidFill>
                <a:latin typeface="Open Sans" panose="020B0606030504020204" pitchFamily="34" charset="0"/>
                <a:ea typeface="Open Sans" panose="020B0606030504020204" pitchFamily="34" charset="0"/>
                <a:cs typeface="Open Sans" panose="020B0606030504020204" pitchFamily="34" charset="0"/>
              </a:rPr>
              <a:t>You can listen to music or watch on-demand movies through streaming services </a:t>
            </a:r>
          </a:p>
          <a:p>
            <a:pPr marL="228600" lvl="0" indent="-228600" algn="l">
              <a:buFont typeface="Arial" panose="05000000000000000000" pitchFamily="2" charset="2"/>
              <a:buChar char="•"/>
            </a:pPr>
            <a:r>
              <a:rPr lang="en-GB" sz="2000" dirty="0">
                <a:solidFill>
                  <a:srgbClr val="003764"/>
                </a:solidFill>
                <a:latin typeface="Open Sans" panose="020B0606030504020204" pitchFamily="34" charset="0"/>
                <a:ea typeface="Open Sans" panose="020B0606030504020204" pitchFamily="34" charset="0"/>
                <a:cs typeface="Open Sans" panose="020B0606030504020204" pitchFamily="34" charset="0"/>
              </a:rPr>
              <a:t>You don’t always have to wait in queues on the high street for your favourite trainers or clothes – you can order them online and have them delivered to your door</a:t>
            </a:r>
          </a:p>
          <a:p>
            <a:pPr marL="228600" lvl="0" indent="-228600" algn="l">
              <a:buFont typeface="Arial" panose="05000000000000000000" pitchFamily="2" charset="2"/>
              <a:buChar char="•"/>
            </a:pPr>
            <a:r>
              <a:rPr lang="en-GB" sz="2000" dirty="0">
                <a:solidFill>
                  <a:srgbClr val="003764"/>
                </a:solidFill>
                <a:latin typeface="Open Sans" panose="020B0606030504020204" pitchFamily="34" charset="0"/>
                <a:ea typeface="Open Sans" panose="020B0606030504020204" pitchFamily="34" charset="0"/>
                <a:cs typeface="Open Sans" panose="020B0606030504020204" pitchFamily="34" charset="0"/>
              </a:rPr>
              <a:t>You can connect with friends or family no matter where they are in the world using the communication tools </a:t>
            </a:r>
          </a:p>
          <a:p>
            <a:pPr marL="228600" lvl="0" indent="-228600" algn="l">
              <a:buFont typeface="Arial" panose="05000000000000000000" pitchFamily="2" charset="2"/>
              <a:buChar char="•"/>
            </a:pPr>
            <a:r>
              <a:rPr lang="en-GB" sz="2000" dirty="0">
                <a:solidFill>
                  <a:srgbClr val="003764"/>
                </a:solidFill>
                <a:latin typeface="Open Sans" panose="020B0606030504020204" pitchFamily="34" charset="0"/>
                <a:ea typeface="Open Sans" panose="020B0606030504020204" pitchFamily="34" charset="0"/>
                <a:cs typeface="Open Sans" panose="020B0606030504020204" pitchFamily="34" charset="0"/>
              </a:rPr>
              <a:t>You can play games online and interact with others doing the same </a:t>
            </a:r>
          </a:p>
          <a:p>
            <a:pPr lvl="0" algn="l"/>
            <a:endParaRPr lang="en-GB" sz="2000" b="1" dirty="0">
              <a:solidFill>
                <a:srgbClr val="003764"/>
              </a:solidFill>
              <a:latin typeface="Open Sans" panose="020B0606030504020204"/>
            </a:endParaRPr>
          </a:p>
          <a:p>
            <a:pPr>
              <a:lnSpc>
                <a:spcPct val="100000"/>
              </a:lnSpc>
            </a:pPr>
            <a:r>
              <a:rPr lang="en-GB" sz="2000" b="1" dirty="0">
                <a:solidFill>
                  <a:srgbClr val="003764"/>
                </a:solidFill>
                <a:latin typeface="Open Sans" panose="020B0606030504020204"/>
              </a:rPr>
              <a:t>The list is endless…</a:t>
            </a:r>
            <a:endParaRPr lang="en-GB" sz="2000" b="1" dirty="0">
              <a:solidFill>
                <a:srgbClr val="003764"/>
              </a:solidFill>
              <a:latin typeface="Open Sans" panose="020B0606030504020204"/>
              <a:ea typeface="Open Sans"/>
              <a:cs typeface="Open Sans"/>
            </a:endParaRPr>
          </a:p>
          <a:p>
            <a:r>
              <a:rPr lang="en-GB" sz="2000" b="1" dirty="0">
                <a:solidFill>
                  <a:srgbClr val="003764"/>
                </a:solidFill>
                <a:latin typeface="Open Sans" panose="020B0606030504020204"/>
              </a:rPr>
              <a:t>we use digital daily in our lives</a:t>
            </a:r>
            <a:endParaRPr lang="en-GB" sz="2000" b="1" dirty="0">
              <a:solidFill>
                <a:srgbClr val="003764"/>
              </a:solidFill>
              <a:latin typeface="Open Sans" panose="020B0606030504020204"/>
              <a:ea typeface="Open Sans"/>
              <a:cs typeface="Open Sans"/>
            </a:endParaRPr>
          </a:p>
          <a:p>
            <a:pPr marL="800100" lvl="1" indent="-342900" algn="l">
              <a:buFont typeface="Arial" panose="020B0604020202020204" pitchFamily="34" charset="0"/>
              <a:buChar char="•"/>
            </a:pPr>
            <a:endParaRPr lang="en-GB" sz="2200" dirty="0">
              <a:solidFill>
                <a:schemeClr val="bg1"/>
              </a:solidFill>
              <a:latin typeface="Open Sans" panose="020B0606030504020204"/>
            </a:endParaRPr>
          </a:p>
        </p:txBody>
      </p:sp>
      <p:pic>
        <p:nvPicPr>
          <p:cNvPr id="10" name="Picture 9" descr="A picture containing text, person, indoor&#10;&#10;Description automatically generated">
            <a:extLst>
              <a:ext uri="{FF2B5EF4-FFF2-40B4-BE49-F238E27FC236}">
                <a16:creationId xmlns:a16="http://schemas.microsoft.com/office/drawing/2014/main" id="{F61D7D30-D40D-48B0-AF16-4F52CEBA76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051385" cy="6858000"/>
          </a:xfrm>
          <a:prstGeom prst="rect">
            <a:avLst/>
          </a:prstGeom>
        </p:spPr>
      </p:pic>
      <p:sp>
        <p:nvSpPr>
          <p:cNvPr id="14" name="Title 1">
            <a:extLst>
              <a:ext uri="{FF2B5EF4-FFF2-40B4-BE49-F238E27FC236}">
                <a16:creationId xmlns:a16="http://schemas.microsoft.com/office/drawing/2014/main" id="{962D90F7-9233-423B-B55E-24E4A1958739}"/>
              </a:ext>
            </a:extLst>
          </p:cNvPr>
          <p:cNvSpPr txBox="1">
            <a:spLocks/>
          </p:cNvSpPr>
          <p:nvPr/>
        </p:nvSpPr>
        <p:spPr bwMode="auto">
          <a:xfrm>
            <a:off x="5414480" y="374750"/>
            <a:ext cx="6513817" cy="112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sz="3600" dirty="0">
                <a:solidFill>
                  <a:srgbClr val="003764"/>
                </a:solidFill>
                <a:latin typeface="IBM Plex Serif SemiBold"/>
              </a:rPr>
              <a:t>What does digital look like to you at </a:t>
            </a:r>
            <a:r>
              <a:rPr lang="en-GB" sz="3600" b="1" dirty="0">
                <a:solidFill>
                  <a:srgbClr val="003764"/>
                </a:solidFill>
                <a:latin typeface="IBM Plex Serif SemiBold"/>
              </a:rPr>
              <a:t>home</a:t>
            </a:r>
            <a:r>
              <a:rPr lang="en-GB" sz="3600" dirty="0">
                <a:solidFill>
                  <a:schemeClr val="tx2"/>
                </a:solidFill>
                <a:latin typeface="IBM Plex Serif SemiBold"/>
              </a:rPr>
              <a:t>?</a:t>
            </a:r>
          </a:p>
        </p:txBody>
      </p:sp>
      <p:pic>
        <p:nvPicPr>
          <p:cNvPr id="13" name="Picture 12" descr="Text&#10;&#10;Description automatically generated">
            <a:extLst>
              <a:ext uri="{FF2B5EF4-FFF2-40B4-BE49-F238E27FC236}">
                <a16:creationId xmlns:a16="http://schemas.microsoft.com/office/drawing/2014/main" id="{DE25774F-4DD5-481C-99EC-2F6151F6EB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8701" y="5442113"/>
            <a:ext cx="1059112" cy="1017425"/>
          </a:xfrm>
          <a:prstGeom prst="rect">
            <a:avLst/>
          </a:prstGeom>
        </p:spPr>
      </p:pic>
    </p:spTree>
    <p:extLst>
      <p:ext uri="{BB962C8B-B14F-4D97-AF65-F5344CB8AC3E}">
        <p14:creationId xmlns:p14="http://schemas.microsoft.com/office/powerpoint/2010/main" val="40930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a:solidFill>
                  <a:schemeClr val="bg1"/>
                </a:solidFill>
                <a:latin typeface="Open Sans" pitchFamily="34" charset="0"/>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chemeClr val="bg1"/>
                </a:solidFill>
                <a:latin typeface="Open Sans" pitchFamily="34" charset="0"/>
                <a:cs typeface="Open Sans" pitchFamily="34" charset="0"/>
              </a:rPr>
              <a:t>&lt;Title of presentation&gt;</a:t>
            </a:r>
          </a:p>
        </p:txBody>
      </p:sp>
      <p:sp>
        <p:nvSpPr>
          <p:cNvPr id="4" name="Rectangle 3">
            <a:extLst>
              <a:ext uri="{FF2B5EF4-FFF2-40B4-BE49-F238E27FC236}">
                <a16:creationId xmlns:a16="http://schemas.microsoft.com/office/drawing/2014/main" id="{7540B8FD-F0FE-411D-9BF9-A37072B5A8C5}"/>
              </a:ext>
            </a:extLst>
          </p:cNvPr>
          <p:cNvSpPr/>
          <p:nvPr/>
        </p:nvSpPr>
        <p:spPr>
          <a:xfrm>
            <a:off x="0" y="0"/>
            <a:ext cx="7620000"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503434" y="269608"/>
            <a:ext cx="6832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600" dirty="0">
                <a:solidFill>
                  <a:schemeClr val="bg1"/>
                </a:solidFill>
                <a:latin typeface="IBM Plex Serif SemiBold" pitchFamily="18" charset="0"/>
              </a:rPr>
              <a:t>What does digital look like to you at </a:t>
            </a:r>
            <a:r>
              <a:rPr lang="en-GB" altLang="en-US" sz="3600" b="1" dirty="0">
                <a:solidFill>
                  <a:schemeClr val="bg1"/>
                </a:solidFill>
                <a:latin typeface="IBM Plex Serif SemiBold" pitchFamily="18" charset="0"/>
              </a:rPr>
              <a:t>work?</a:t>
            </a:r>
          </a:p>
        </p:txBody>
      </p:sp>
      <p:sp>
        <p:nvSpPr>
          <p:cNvPr id="8" name="Content Placeholder 2">
            <a:extLst>
              <a:ext uri="{FF2B5EF4-FFF2-40B4-BE49-F238E27FC236}">
                <a16:creationId xmlns:a16="http://schemas.microsoft.com/office/drawing/2014/main" id="{CC068A20-4F09-4A08-8474-5C13492C5E89}"/>
              </a:ext>
            </a:extLst>
          </p:cNvPr>
          <p:cNvSpPr txBox="1">
            <a:spLocks/>
          </p:cNvSpPr>
          <p:nvPr/>
        </p:nvSpPr>
        <p:spPr bwMode="auto">
          <a:xfrm>
            <a:off x="300743" y="1469936"/>
            <a:ext cx="7140401" cy="511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b="1" dirty="0">
                <a:solidFill>
                  <a:schemeClr val="bg1"/>
                </a:solidFill>
                <a:latin typeface="Open Sans" panose="020B0606030504020204"/>
              </a:rPr>
              <a:t>Use apps </a:t>
            </a:r>
            <a:r>
              <a:rPr lang="en-GB" sz="2000" dirty="0">
                <a:solidFill>
                  <a:schemeClr val="bg1"/>
                </a:solidFill>
                <a:latin typeface="Open Sans" panose="020B0606030504020204"/>
              </a:rPr>
              <a:t>to help us with transport or logistics – think Uber, think Google maps, think Garmin.</a:t>
            </a:r>
          </a:p>
          <a:p>
            <a:pPr marL="342900" indent="-342900" algn="l">
              <a:buFont typeface="Arial" panose="020B0604020202020204" pitchFamily="34" charset="0"/>
              <a:buChar char="•"/>
            </a:pPr>
            <a:r>
              <a:rPr lang="en-GB" sz="2000" b="1" dirty="0">
                <a:solidFill>
                  <a:schemeClr val="bg1"/>
                </a:solidFill>
                <a:latin typeface="Open Sans" panose="020B0606030504020204"/>
              </a:rPr>
              <a:t>Advertise to customers digitally </a:t>
            </a:r>
            <a:r>
              <a:rPr lang="en-GB" sz="2000" dirty="0">
                <a:solidFill>
                  <a:schemeClr val="bg1"/>
                </a:solidFill>
                <a:latin typeface="Open Sans" panose="020B0606030504020204"/>
              </a:rPr>
              <a:t>– think social media! We don’t always need that giant billboard or magazine advert.</a:t>
            </a:r>
            <a:endParaRPr lang="en-GB" sz="2000" dirty="0">
              <a:solidFill>
                <a:schemeClr val="bg1"/>
              </a:solidFill>
              <a:latin typeface="Open Sans" panose="020B0606030504020204"/>
              <a:ea typeface="Open Sans"/>
              <a:cs typeface="Open Sans"/>
            </a:endParaRPr>
          </a:p>
          <a:p>
            <a:pPr marL="342900" indent="-342900" algn="l">
              <a:buFont typeface="Arial" panose="020B0604020202020204" pitchFamily="34" charset="0"/>
              <a:buChar char="•"/>
            </a:pPr>
            <a:r>
              <a:rPr lang="en-GB" sz="2000" b="1" dirty="0">
                <a:solidFill>
                  <a:schemeClr val="bg1"/>
                </a:solidFill>
                <a:latin typeface="Open Sans" panose="020B0606030504020204"/>
              </a:rPr>
              <a:t>Watch live events </a:t>
            </a:r>
            <a:r>
              <a:rPr lang="en-GB" sz="2000" dirty="0">
                <a:solidFill>
                  <a:schemeClr val="bg1"/>
                </a:solidFill>
                <a:latin typeface="Open Sans" panose="020B0606030504020204"/>
              </a:rPr>
              <a:t>– we no longer have to always travel to events, we can watch them in real time.</a:t>
            </a:r>
            <a:endParaRPr lang="en-GB" sz="2000" dirty="0">
              <a:solidFill>
                <a:schemeClr val="bg1"/>
              </a:solidFill>
              <a:latin typeface="Open Sans" panose="020B0606030504020204"/>
              <a:ea typeface="Open Sans"/>
              <a:cs typeface="Open Sans"/>
            </a:endParaRPr>
          </a:p>
          <a:p>
            <a:pPr marL="342900" indent="-342900" algn="l">
              <a:buFont typeface="Arial" panose="020B0604020202020204" pitchFamily="34" charset="0"/>
              <a:buChar char="•"/>
            </a:pPr>
            <a:r>
              <a:rPr lang="en-GB" sz="2000" b="1" dirty="0">
                <a:solidFill>
                  <a:schemeClr val="bg1"/>
                </a:solidFill>
                <a:latin typeface="Open Sans" panose="020B0606030504020204"/>
              </a:rPr>
              <a:t>Store records digitally </a:t>
            </a:r>
            <a:r>
              <a:rPr lang="en-GB" sz="2000" dirty="0">
                <a:solidFill>
                  <a:schemeClr val="bg1"/>
                </a:solidFill>
                <a:latin typeface="Open Sans" panose="020B0606030504020204"/>
              </a:rPr>
              <a:t>– from patient records to car MOT’s – we no longer need to print everything.</a:t>
            </a:r>
            <a:endParaRPr lang="en-GB" sz="2000" dirty="0">
              <a:solidFill>
                <a:schemeClr val="bg1"/>
              </a:solidFill>
              <a:latin typeface="Open Sans" panose="020B0606030504020204"/>
              <a:ea typeface="Open Sans"/>
              <a:cs typeface="Open Sans"/>
            </a:endParaRPr>
          </a:p>
          <a:p>
            <a:pPr marL="342900" indent="-342900" algn="l">
              <a:buFont typeface="Arial" panose="020B0604020202020204" pitchFamily="34" charset="0"/>
              <a:buChar char="•"/>
            </a:pPr>
            <a:r>
              <a:rPr lang="en-GB" sz="2000" b="1" dirty="0">
                <a:solidFill>
                  <a:schemeClr val="bg1"/>
                </a:solidFill>
                <a:latin typeface="Open Sans" panose="020B0606030504020204"/>
              </a:rPr>
              <a:t>Transfer money </a:t>
            </a:r>
            <a:r>
              <a:rPr lang="en-GB" sz="2000" dirty="0">
                <a:solidFill>
                  <a:schemeClr val="bg1"/>
                </a:solidFill>
                <a:latin typeface="Open Sans" panose="020B0606030504020204"/>
              </a:rPr>
              <a:t>all around the world whilst never leaving our office or visiting the bank.</a:t>
            </a:r>
            <a:endParaRPr lang="en-GB" sz="2000" dirty="0">
              <a:solidFill>
                <a:schemeClr val="bg1"/>
              </a:solidFill>
              <a:latin typeface="Open Sans" panose="020B0606030504020204"/>
              <a:ea typeface="Open Sans"/>
              <a:cs typeface="Open Sans"/>
            </a:endParaRPr>
          </a:p>
          <a:p>
            <a:pPr marL="342900" indent="-342900" algn="l">
              <a:buFont typeface="Arial" panose="020B0604020202020204" pitchFamily="34" charset="0"/>
              <a:buChar char="•"/>
            </a:pPr>
            <a:r>
              <a:rPr lang="en-GB" sz="2000" b="1" dirty="0">
                <a:solidFill>
                  <a:schemeClr val="bg1"/>
                </a:solidFill>
                <a:latin typeface="Open Sans" panose="020B0606030504020204"/>
              </a:rPr>
              <a:t>Self-service check-ins </a:t>
            </a:r>
            <a:r>
              <a:rPr lang="en-GB" sz="2000" dirty="0">
                <a:solidFill>
                  <a:schemeClr val="bg1"/>
                </a:solidFill>
                <a:latin typeface="Open Sans" panose="020B0606030504020204"/>
              </a:rPr>
              <a:t>for hotels or airlines.</a:t>
            </a:r>
            <a:endParaRPr lang="en-GB" sz="2000" dirty="0">
              <a:solidFill>
                <a:schemeClr val="bg1"/>
              </a:solidFill>
              <a:latin typeface="Open Sans" panose="020B0606030504020204"/>
              <a:ea typeface="Open Sans"/>
              <a:cs typeface="Open Sans"/>
            </a:endParaRPr>
          </a:p>
          <a:p>
            <a:pPr marL="342900" indent="-342900" algn="l">
              <a:buFont typeface="Arial" panose="020B0604020202020204" pitchFamily="34" charset="0"/>
              <a:buChar char="•"/>
            </a:pPr>
            <a:r>
              <a:rPr lang="en-GB" sz="2000" b="1" dirty="0">
                <a:solidFill>
                  <a:schemeClr val="bg1"/>
                </a:solidFill>
                <a:latin typeface="Open Sans" panose="020B0606030504020204"/>
              </a:rPr>
              <a:t>Meet</a:t>
            </a:r>
            <a:r>
              <a:rPr lang="en-GB" sz="2000" dirty="0">
                <a:solidFill>
                  <a:schemeClr val="bg1"/>
                </a:solidFill>
                <a:latin typeface="Open Sans" panose="020B0606030504020204"/>
              </a:rPr>
              <a:t> </a:t>
            </a:r>
            <a:r>
              <a:rPr lang="en-GB" sz="2000" b="1" dirty="0">
                <a:solidFill>
                  <a:schemeClr val="bg1"/>
                </a:solidFill>
                <a:latin typeface="Open Sans" panose="020B0606030504020204"/>
              </a:rPr>
              <a:t>online </a:t>
            </a:r>
            <a:r>
              <a:rPr lang="en-GB" sz="2000" dirty="0">
                <a:solidFill>
                  <a:schemeClr val="bg1"/>
                </a:solidFill>
                <a:latin typeface="Open Sans" panose="020B0606030504020204"/>
              </a:rPr>
              <a:t>– whether webinars, workshops or any meetings.</a:t>
            </a:r>
            <a:endParaRPr lang="en-GB" sz="2000" dirty="0">
              <a:solidFill>
                <a:schemeClr val="bg1"/>
              </a:solidFill>
              <a:latin typeface="Open Sans" panose="020B0606030504020204"/>
              <a:ea typeface="Open Sans"/>
              <a:cs typeface="Open Sans"/>
            </a:endParaRPr>
          </a:p>
        </p:txBody>
      </p:sp>
      <p:pic>
        <p:nvPicPr>
          <p:cNvPr id="11" name="Picture 10" descr="Diagram&#10;&#10;Description automatically generated">
            <a:extLst>
              <a:ext uri="{FF2B5EF4-FFF2-40B4-BE49-F238E27FC236}">
                <a16:creationId xmlns:a16="http://schemas.microsoft.com/office/drawing/2014/main" id="{05F490D9-A848-4180-BD24-4939AD883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42757" y="0"/>
            <a:ext cx="4600043" cy="6858000"/>
          </a:xfrm>
          <a:prstGeom prst="rect">
            <a:avLst/>
          </a:prstGeom>
        </p:spPr>
      </p:pic>
    </p:spTree>
    <p:extLst>
      <p:ext uri="{BB962C8B-B14F-4D97-AF65-F5344CB8AC3E}">
        <p14:creationId xmlns:p14="http://schemas.microsoft.com/office/powerpoint/2010/main" val="40245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634B781C98AC4C98DF4FA956FDE8B1" ma:contentTypeVersion="16" ma:contentTypeDescription="Create a new document." ma:contentTypeScope="" ma:versionID="32f0b9647df9f17e3521b1623ef88155">
  <xsd:schema xmlns:xsd="http://www.w3.org/2001/XMLSchema" xmlns:xs="http://www.w3.org/2001/XMLSchema" xmlns:p="http://schemas.microsoft.com/office/2006/metadata/properties" xmlns:ns1="http://schemas.microsoft.com/sharepoint/v3" xmlns:ns3="6422c460-a469-4c1f-8d48-49952b078de8" xmlns:ns4="0cff3b22-7543-405f-98f4-b230a4abf358" targetNamespace="http://schemas.microsoft.com/office/2006/metadata/properties" ma:root="true" ma:fieldsID="d9d943866a43879a45db61ee8803f17f" ns1:_="" ns3:_="" ns4:_="">
    <xsd:import namespace="http://schemas.microsoft.com/sharepoint/v3"/>
    <xsd:import namespace="6422c460-a469-4c1f-8d48-49952b078de8"/>
    <xsd:import namespace="0cff3b22-7543-405f-98f4-b230a4abf3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1:_ip_UnifiedCompliancePolicyProperties" minOccurs="0"/>
                <xsd:element ref="ns1:_ip_UnifiedCompliancePolicyUIAction" minOccurs="0"/>
                <xsd:element ref="ns4:MediaServiceOCR"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22c460-a469-4c1f-8d48-49952b078d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ff3b22-7543-405f-98f4-b230a4abf3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E8C196-05A9-4F39-BA42-3F2B4F220B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22c460-a469-4c1f-8d48-49952b078de8"/>
    <ds:schemaRef ds:uri="0cff3b22-7543-405f-98f4-b230a4abf3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0F0A45-882B-494F-8C2E-5941246A1AA4}">
  <ds:schemaRefs>
    <ds:schemaRef ds:uri="http://schemas.microsoft.com/office/2006/documentManagement/types"/>
    <ds:schemaRef ds:uri="0cff3b22-7543-405f-98f4-b230a4abf358"/>
    <ds:schemaRef ds:uri="http://purl.org/dc/elements/1.1/"/>
    <ds:schemaRef ds:uri="http://schemas.microsoft.com/office/2006/metadata/properties"/>
    <ds:schemaRef ds:uri="http://schemas.microsoft.com/sharepoint/v3"/>
    <ds:schemaRef ds:uri="6422c460-a469-4c1f-8d48-49952b078de8"/>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D85D4FA-23CC-4C30-97FB-64BA056784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3018</TotalTime>
  <Words>1816</Words>
  <Application>Microsoft Office PowerPoint</Application>
  <PresentationFormat>Widescreen</PresentationFormat>
  <Paragraphs>149</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Graphik</vt:lpstr>
      <vt:lpstr>IBM Plex Serif SemiBold</vt:lpstr>
      <vt:lpstr>Open Sans</vt:lpstr>
      <vt:lpstr>Wingdings</vt:lpstr>
      <vt:lpstr>Office Theme</vt:lpstr>
      <vt:lpstr>PowerPoint Presentation</vt:lpstr>
      <vt:lpstr>PowerPoint Presentation</vt:lpstr>
      <vt:lpstr>This module is supported by</vt:lpstr>
      <vt:lpstr>PowerPoint Presentation</vt:lpstr>
      <vt:lpstr>Digital or Technology?</vt:lpstr>
      <vt:lpstr>So what are basic Digital Skills?</vt:lpstr>
      <vt:lpstr>Basic digital skills fall under 6 areas:</vt:lpstr>
      <vt:lpstr>PowerPoint Presentation</vt:lpstr>
      <vt:lpstr>PowerPoint Presentation</vt:lpstr>
      <vt:lpstr>PowerPoint Presentation</vt:lpstr>
      <vt:lpstr>Why are digital skills so important?</vt:lpstr>
      <vt:lpstr>What does the future hold?</vt:lpstr>
      <vt:lpstr>Hear from our role model Kim…</vt:lpstr>
      <vt:lpstr>How can I gain the digital skills I need?</vt:lpstr>
      <vt:lpstr>Tell me more…</vt:lpstr>
      <vt:lpstr>Tell me more…</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Suzanne Chilvers</cp:lastModifiedBy>
  <cp:revision>603</cp:revision>
  <cp:lastPrinted>2021-03-03T11:22:58Z</cp:lastPrinted>
  <dcterms:created xsi:type="dcterms:W3CDTF">2020-12-21T09:47:58Z</dcterms:created>
  <dcterms:modified xsi:type="dcterms:W3CDTF">2022-03-30T11:46:44Z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0x0101000A634B781C98AC4C98DF4FA956FDE8B1</vt:lpwstr>
  </property>
</Properties>
</file>