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66" r:id="rId6"/>
    <p:sldId id="259" r:id="rId7"/>
    <p:sldId id="316" r:id="rId8"/>
    <p:sldId id="315" r:id="rId9"/>
    <p:sldId id="304" r:id="rId10"/>
    <p:sldId id="305" r:id="rId11"/>
    <p:sldId id="306" r:id="rId12"/>
    <p:sldId id="307" r:id="rId13"/>
    <p:sldId id="310" r:id="rId14"/>
    <p:sldId id="311" r:id="rId15"/>
    <p:sldId id="312" r:id="rId16"/>
    <p:sldId id="301" r:id="rId17"/>
    <p:sldId id="317" r:id="rId18"/>
    <p:sldId id="314" r:id="rId19"/>
    <p:sldId id="318" r:id="rId20"/>
    <p:sldId id="260" r:id="rId21"/>
  </p:sldIdLst>
  <p:sldSz cx="12192000" cy="6858000"/>
  <p:notesSz cx="6858000" cy="99472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ckering, Luke (WorldSkills UK)" initials="" lastIdx="2" clrIdx="0"/>
  <p:cmAuthor id="2" name="Agnes Donnelly" initials="AD" lastIdx="5" clrIdx="1">
    <p:extLst>
      <p:ext uri="{19B8F6BF-5375-455C-9EA6-DF929625EA0E}">
        <p15:presenceInfo xmlns:p15="http://schemas.microsoft.com/office/powerpoint/2012/main" userId="S::Agnes.Donnelly@gatsby.org.uk::d4372408-e3ef-45da-a341-763672c02729" providerId="AD"/>
      </p:ext>
    </p:extLst>
  </p:cmAuthor>
  <p:cmAuthor id="3" name="Sophie Noble" initials="SN" lastIdx="11" clrIdx="2">
    <p:extLst>
      <p:ext uri="{19B8F6BF-5375-455C-9EA6-DF929625EA0E}">
        <p15:presenceInfo xmlns:p15="http://schemas.microsoft.com/office/powerpoint/2012/main" userId="S::Sophie.Noble@gatsby.org.uk::2606fc1d-e008-4dd1-a763-9b25800499ad" providerId="AD"/>
      </p:ext>
    </p:extLst>
  </p:cmAuthor>
  <p:cmAuthor id="4" name="Shirt, Thomas (WorldSkills UK)" initials="ST(U" lastIdx="8" clrIdx="3">
    <p:extLst>
      <p:ext uri="{19B8F6BF-5375-455C-9EA6-DF929625EA0E}">
        <p15:presenceInfo xmlns:p15="http://schemas.microsoft.com/office/powerpoint/2012/main" userId="S::TShirt@worldskillsuk.org::016564ea-c1cf-4959-8411-ae5ef40007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003764"/>
    <a:srgbClr val="0070C0"/>
    <a:srgbClr val="339966"/>
    <a:srgbClr val="64A895"/>
    <a:srgbClr val="FF7C80"/>
    <a:srgbClr val="63A0D7"/>
    <a:srgbClr val="86B0CC"/>
    <a:srgbClr val="F78DE0"/>
    <a:srgbClr val="E1C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2E1C8-0248-4BDE-BD77-A77D8F541F7A}" v="3" dt="2022-03-30T18:03:01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Chilvers" userId="611e602df2f6a62c" providerId="LiveId" clId="{5922E1C8-0248-4BDE-BD77-A77D8F541F7A}"/>
    <pc:docChg chg="undo custSel addSld delSld modSld">
      <pc:chgData name="Suzanne Chilvers" userId="611e602df2f6a62c" providerId="LiveId" clId="{5922E1C8-0248-4BDE-BD77-A77D8F541F7A}" dt="2022-03-30T18:04:10.812" v="60" actId="20577"/>
      <pc:docMkLst>
        <pc:docMk/>
      </pc:docMkLst>
      <pc:sldChg chg="del">
        <pc:chgData name="Suzanne Chilvers" userId="611e602df2f6a62c" providerId="LiveId" clId="{5922E1C8-0248-4BDE-BD77-A77D8F541F7A}" dt="2022-03-30T17:51:14.347" v="2" actId="47"/>
        <pc:sldMkLst>
          <pc:docMk/>
          <pc:sldMk cId="133191586" sldId="298"/>
        </pc:sldMkLst>
      </pc:sldChg>
      <pc:sldChg chg="modSp mod">
        <pc:chgData name="Suzanne Chilvers" userId="611e602df2f6a62c" providerId="LiveId" clId="{5922E1C8-0248-4BDE-BD77-A77D8F541F7A}" dt="2022-03-30T17:47:39.023" v="1" actId="1036"/>
        <pc:sldMkLst>
          <pc:docMk/>
          <pc:sldMk cId="2928095991" sldId="316"/>
        </pc:sldMkLst>
        <pc:picChg chg="mod">
          <ac:chgData name="Suzanne Chilvers" userId="611e602df2f6a62c" providerId="LiveId" clId="{5922E1C8-0248-4BDE-BD77-A77D8F541F7A}" dt="2022-03-30T17:47:39.023" v="1" actId="1036"/>
          <ac:picMkLst>
            <pc:docMk/>
            <pc:sldMk cId="2928095991" sldId="316"/>
            <ac:picMk id="3" creationId="{67E50945-D131-4670-B3B4-91DCCFC0D027}"/>
          </ac:picMkLst>
        </pc:picChg>
      </pc:sldChg>
      <pc:sldChg chg="delSp modSp add mod setBg">
        <pc:chgData name="Suzanne Chilvers" userId="611e602df2f6a62c" providerId="LiveId" clId="{5922E1C8-0248-4BDE-BD77-A77D8F541F7A}" dt="2022-03-30T18:04:10.812" v="60" actId="20577"/>
        <pc:sldMkLst>
          <pc:docMk/>
          <pc:sldMk cId="351937695" sldId="318"/>
        </pc:sldMkLst>
        <pc:spChg chg="mod">
          <ac:chgData name="Suzanne Chilvers" userId="611e602df2f6a62c" providerId="LiveId" clId="{5922E1C8-0248-4BDE-BD77-A77D8F541F7A}" dt="2022-03-30T18:03:21.697" v="28" actId="20577"/>
          <ac:spMkLst>
            <pc:docMk/>
            <pc:sldMk cId="351937695" sldId="318"/>
            <ac:spMk id="2" creationId="{DFA96DC2-1E9B-4A84-896D-2EAA5610243C}"/>
          </ac:spMkLst>
        </pc:spChg>
        <pc:spChg chg="mod">
          <ac:chgData name="Suzanne Chilvers" userId="611e602df2f6a62c" providerId="LiveId" clId="{5922E1C8-0248-4BDE-BD77-A77D8F541F7A}" dt="2022-03-30T18:03:29.924" v="41" actId="20577"/>
          <ac:spMkLst>
            <pc:docMk/>
            <pc:sldMk cId="351937695" sldId="318"/>
            <ac:spMk id="12" creationId="{7CEFCA21-4E44-4768-B871-02F1A8B3C216}"/>
          </ac:spMkLst>
        </pc:spChg>
        <pc:spChg chg="mod">
          <ac:chgData name="Suzanne Chilvers" userId="611e602df2f6a62c" providerId="LiveId" clId="{5922E1C8-0248-4BDE-BD77-A77D8F541F7A}" dt="2022-03-30T18:04:10.812" v="60" actId="20577"/>
          <ac:spMkLst>
            <pc:docMk/>
            <pc:sldMk cId="351937695" sldId="318"/>
            <ac:spMk id="18" creationId="{F3C07F4D-09DC-441E-925D-699DE10807EA}"/>
          </ac:spMkLst>
        </pc:spChg>
        <pc:spChg chg="del">
          <ac:chgData name="Suzanne Chilvers" userId="611e602df2f6a62c" providerId="LiveId" clId="{5922E1C8-0248-4BDE-BD77-A77D8F541F7A}" dt="2022-03-30T18:03:52.069" v="50" actId="478"/>
          <ac:spMkLst>
            <pc:docMk/>
            <pc:sldMk cId="351937695" sldId="318"/>
            <ac:spMk id="23" creationId="{8A12D969-C04D-4684-952D-CEE918BEDF84}"/>
          </ac:spMkLst>
        </pc:spChg>
        <pc:spChg chg="del">
          <ac:chgData name="Suzanne Chilvers" userId="611e602df2f6a62c" providerId="LiveId" clId="{5922E1C8-0248-4BDE-BD77-A77D8F541F7A}" dt="2022-03-30T18:03:54.942" v="51" actId="478"/>
          <ac:spMkLst>
            <pc:docMk/>
            <pc:sldMk cId="351937695" sldId="318"/>
            <ac:spMk id="25" creationId="{A1F062F6-CFCD-48D5-8726-315A097C888F}"/>
          </ac:spMkLst>
        </pc:spChg>
        <pc:grpChg chg="mod">
          <ac:chgData name="Suzanne Chilvers" userId="611e602df2f6a62c" providerId="LiveId" clId="{5922E1C8-0248-4BDE-BD77-A77D8F541F7A}" dt="2022-03-30T18:03:49.421" v="49" actId="14100"/>
          <ac:grpSpMkLst>
            <pc:docMk/>
            <pc:sldMk cId="351937695" sldId="318"/>
            <ac:grpSpMk id="3" creationId="{A0BA2B5E-5E01-4149-85A9-E1A2D3A95BCB}"/>
          </ac:grpSpMkLst>
        </pc:grpChg>
      </pc:sldChg>
      <pc:sldChg chg="new del">
        <pc:chgData name="Suzanne Chilvers" userId="611e602df2f6a62c" providerId="LiveId" clId="{5922E1C8-0248-4BDE-BD77-A77D8F541F7A}" dt="2022-03-30T17:56:34.376" v="4" actId="680"/>
        <pc:sldMkLst>
          <pc:docMk/>
          <pc:sldMk cId="2280791207" sldId="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DC964F-5B00-4CAB-A914-395BCA51C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5B7E3-D3FE-4C02-9F9A-367E01C91BA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7A0686-E256-4C29-ABEE-3B99A19A6024}" type="datetimeFigureOut">
              <a:rPr lang="en-GB"/>
              <a:pPr>
                <a:defRPr/>
              </a:pPr>
              <a:t>30/03/2022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703E322-BEF8-476F-AD17-404E8A5A26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695A828-4A52-47F9-B177-2EFBA745D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2925E-C97A-488F-A160-94D83B0DD6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1097C-6654-4774-A900-2576D3278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C15B97-1A9B-4FF8-9411-095BC6CCB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F19B1EC7-7540-4853-B846-809589AA8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BD42CC7F-E5BF-476C-96A7-733CF0118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Title slide</a:t>
            </a: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C3FCC1A1-78E6-4752-BDF7-73CE9A7165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CCE1CC-7F23-411D-9AF4-9B483A6313FC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8587879B-3F4B-4B34-A5D0-77C1EEA17B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F23E88B-4139-4344-9A4D-D7395F4F4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Standard slide and pic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2986901-3EC7-46F2-AECE-13DAC2A45E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0048EA-ADE9-418F-9C4B-E8209175E12E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52A38BC-6786-42F9-B41E-0124E543DB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F5507E6-3DE1-402A-93B4-6AF1CDA92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Standard slide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A733E2E-71AA-40E2-A1D9-AA2208257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DC5B8A-AA4F-4BA3-9685-02DCC67777A3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52A38BC-6786-42F9-B41E-0124E543DB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F5507E6-3DE1-402A-93B4-6AF1CDA92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Standard slide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A733E2E-71AA-40E2-A1D9-AA2208257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DC5B8A-AA4F-4BA3-9685-02DCC67777A3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7847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52A38BC-6786-42F9-B41E-0124E543DB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F5507E6-3DE1-402A-93B4-6AF1CDA92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Standard slide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A733E2E-71AA-40E2-A1D9-AA2208257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DC5B8A-AA4F-4BA3-9685-02DCC67777A3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3908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AEA892AB-96C3-49AD-B542-02C47903B8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BEB6659-C4FF-44D3-B727-EB4EB3C34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Final slide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0496938-58DB-4667-90CE-B56952B60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14FDDC-22BB-49C3-B728-C605BDD91FAE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BE405-7358-48C1-843B-CB2C8F7D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35C6-E954-40D4-A458-42A9DFFC98E7}" type="datetimeFigureOut">
              <a:rPr lang="en-GB"/>
              <a:pPr>
                <a:defRPr/>
              </a:pPr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DD316-052F-4E76-B305-398A3EF9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5C36D-8DB4-4C16-A2D2-92A43BEB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C4753-CEA7-4662-9537-BAAB887C36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8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65E57-7D6B-43A9-BE71-773FCB2B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6758-4771-42A5-BD1E-4F2D8EEFC935}" type="datetimeFigureOut">
              <a:rPr lang="en-GB"/>
              <a:pPr>
                <a:defRPr/>
              </a:pPr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ED8C7-7978-4580-A646-72306B33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89618-0515-4416-8956-EF683782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A3C7-98A0-4693-A3C1-EB37E1B7A6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9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DC588-894D-4609-BDF0-31001229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402D-7CA0-4D9A-A112-E720397EEEB3}" type="datetimeFigureOut">
              <a:rPr lang="en-GB"/>
              <a:pPr>
                <a:defRPr/>
              </a:pPr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E4C9E-C7B5-419F-92C6-9F510EFA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7AF4D-1E27-440D-80B0-C230843B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F2CBD-42D3-4322-BE5C-7D8DB1A701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02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37B-FAAD-41D5-B1F9-E6111BCC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F9BE-6CBD-4383-9EEF-D0FD2B74E1B2}" type="datetimeFigureOut">
              <a:rPr lang="en-GB"/>
              <a:pPr>
                <a:defRPr/>
              </a:pPr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3AB89-DFB4-4900-9272-AD6A05DF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C579E-9E71-4C3C-9CDA-7004A68A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1DD9-8F87-4C05-B3F4-73407D8A97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9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8ABF4-661D-469A-982C-FCB34322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6D496-D7D2-4A2A-90D0-1049AF05025A}" type="datetimeFigureOut">
              <a:rPr lang="en-GB"/>
              <a:pPr>
                <a:defRPr/>
              </a:pPr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B002C-2C11-4267-979C-F405BA32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A12A7-63AE-4D22-8DBF-6E572359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6418-7F0C-4D36-A7E7-6D7F3E1850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7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75455E-F117-4A0A-98D1-C6390902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1A422-03D6-4BCF-89B3-5F56A38E7CE4}" type="datetimeFigureOut">
              <a:rPr lang="en-GB"/>
              <a:pPr>
                <a:defRPr/>
              </a:pPr>
              <a:t>30/03/2022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6E8AC1-BF2C-43F0-9717-9E127DF0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593277-3AC9-4642-ABB9-1E4C68E6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34B7-19E3-430D-9063-5FA5BE1B94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C29A943-4BB0-4333-B03B-AAA4625E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888FD-1E55-4F06-AFF3-02083899325E}" type="datetimeFigureOut">
              <a:rPr lang="en-GB"/>
              <a:pPr>
                <a:defRPr/>
              </a:pPr>
              <a:t>30/03/2022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46C2DE-EF32-410B-BD71-A705C5B5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CBE53-B5AF-4B07-A7D0-0F0895EF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516D-F035-4A60-8C4A-5BE5FDBAD9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2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6C507C-12C1-47AE-9F52-625BF8FA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7F27-5B59-45EB-B878-000FC6316854}" type="datetimeFigureOut">
              <a:rPr lang="en-GB"/>
              <a:pPr>
                <a:defRPr/>
              </a:pPr>
              <a:t>30/03/2022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62B3D5C-2C89-400D-89E8-93267DD8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14D3E0-78D2-4D32-A3AF-95AB8A08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3FE83-3BBD-4186-94DC-150C067B46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671B9D-96A5-4711-9D35-9D55EBEE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3218D-45C5-4FF0-B05D-D1A4FB47F70B}" type="datetimeFigureOut">
              <a:rPr lang="en-GB"/>
              <a:pPr>
                <a:defRPr/>
              </a:pPr>
              <a:t>30/03/2022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6B48D7-F554-47BF-8401-03F0F552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D7960E-AF7E-4182-9B55-572757EB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E67DE-457F-4DD0-A85A-EAF5E0727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8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5131D3-A371-4980-AC64-F4DD32D9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5314-055C-42FC-8CFE-B080B2D12BE9}" type="datetimeFigureOut">
              <a:rPr lang="en-GB"/>
              <a:pPr>
                <a:defRPr/>
              </a:pPr>
              <a:t>30/03/2022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FBC20A-EBEC-428C-BDBD-7E5AE93E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8892BD-69A0-4E5A-88C7-97FB168C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1B4CD-4F12-4B89-81E1-37CFCD6FDA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14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D3F502-3AF5-499B-9BA8-05C3858F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5CAE8-72CB-42E5-A5EC-A7A700A1AE40}" type="datetimeFigureOut">
              <a:rPr lang="en-GB"/>
              <a:pPr>
                <a:defRPr/>
              </a:pPr>
              <a:t>30/03/2022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A14D2C-70FD-4CDE-906A-124A5B6E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1B56FD-65C5-4A88-A271-D903880C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84F58-553E-40FE-A5EF-9640BE747E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82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C7DE6F3-16F9-490D-ABA4-B5B9ADC49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E4F6596-C700-4162-970F-133626164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2F04B-84C7-4BA6-8F2C-5126AD8D0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09F8C2-0D05-4738-A6D4-7C4CE11DCC89}" type="datetimeFigureOut">
              <a:rPr lang="en-GB"/>
              <a:pPr>
                <a:defRPr/>
              </a:pPr>
              <a:t>30/03/2022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9A036-D691-4497-B02F-BD1BF8B5D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0485-7715-4EF6-9CD4-54021C098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60EA7-2F15-45ED-B47B-9AC1E99A46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rTMLBvHWBc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pprenticeships.gov.uk/apprenti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480381469?app_id=122963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nstituteforapprenticeships.org/occupational-map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9E2775-B5E8-4814-AF38-7B76B8966F94}"/>
              </a:ext>
            </a:extLst>
          </p:cNvPr>
          <p:cNvSpPr/>
          <p:nvPr/>
        </p:nvSpPr>
        <p:spPr>
          <a:xfrm>
            <a:off x="0" y="4638675"/>
            <a:ext cx="9867900" cy="2219325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9404BE-8B6D-42A7-B367-BE79B65F0E42}"/>
              </a:ext>
            </a:extLst>
          </p:cNvPr>
          <p:cNvSpPr/>
          <p:nvPr/>
        </p:nvSpPr>
        <p:spPr>
          <a:xfrm>
            <a:off x="0" y="0"/>
            <a:ext cx="9867900" cy="4638675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B7585D-4A8C-4ED0-A1DC-6B76AB99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73025"/>
            <a:ext cx="2038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7">
            <a:extLst>
              <a:ext uri="{FF2B5EF4-FFF2-40B4-BE49-F238E27FC236}">
                <a16:creationId xmlns:a16="http://schemas.microsoft.com/office/drawing/2014/main" id="{B0F84475-BBC7-4F97-BF9E-14DF55BAC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357613"/>
            <a:ext cx="9213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800">
                <a:solidFill>
                  <a:schemeClr val="bg1"/>
                </a:solidFill>
                <a:latin typeface="IBM Plex Serif SemiBold" pitchFamily="18" charset="0"/>
              </a:rPr>
              <a:t>Higher Technical Education </a:t>
            </a:r>
            <a:r>
              <a:rPr lang="en-GB" altLang="en-US" sz="3600">
                <a:solidFill>
                  <a:srgbClr val="003764"/>
                </a:solidFill>
                <a:latin typeface="IBM Plex Serif SemiBold" pitchFamily="18" charset="0"/>
              </a:rPr>
              <a:t>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9EBD31-E172-F94C-813A-F1811FD34C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45" y="1590930"/>
            <a:ext cx="8588829" cy="49094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96DAB-90EB-4C3D-8EE7-9FBD869ACB4A}"/>
              </a:ext>
            </a:extLst>
          </p:cNvPr>
          <p:cNvSpPr/>
          <p:nvPr/>
        </p:nvSpPr>
        <p:spPr>
          <a:xfrm>
            <a:off x="0" y="2199212"/>
            <a:ext cx="9867900" cy="4658788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C6E911-D730-47F9-BA7B-1FAC417644FC}"/>
              </a:ext>
            </a:extLst>
          </p:cNvPr>
          <p:cNvSpPr/>
          <p:nvPr/>
        </p:nvSpPr>
        <p:spPr>
          <a:xfrm>
            <a:off x="0" y="-20113"/>
            <a:ext cx="9867900" cy="2219325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96DC2-1E9B-4A84-896D-2EAA5610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238" y="426769"/>
            <a:ext cx="6955604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IBM Plex Serif SemiBold"/>
              </a:rPr>
              <a:t>How can you study Higher Technical Education?</a:t>
            </a:r>
            <a:endParaRPr lang="en-GB" dirty="0">
              <a:solidFill>
                <a:schemeClr val="bg1"/>
              </a:solidFill>
              <a:latin typeface="IBM Plex Serif SemiBold"/>
            </a:endParaRPr>
          </a:p>
        </p:txBody>
      </p:sp>
      <p:pic>
        <p:nvPicPr>
          <p:cNvPr id="11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F55772-57A3-49D1-9705-ADC99A90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73025"/>
            <a:ext cx="2038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0BA2B5E-5E01-4149-85A9-E1A2D3A95BCB}"/>
              </a:ext>
            </a:extLst>
          </p:cNvPr>
          <p:cNvGrpSpPr/>
          <p:nvPr/>
        </p:nvGrpSpPr>
        <p:grpSpPr>
          <a:xfrm>
            <a:off x="1813984" y="2774023"/>
            <a:ext cx="5511489" cy="1130852"/>
            <a:chOff x="1813984" y="2774023"/>
            <a:chExt cx="5511489" cy="113085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CEFCA21-4E44-4768-B871-02F1A8B3C216}"/>
                </a:ext>
              </a:extLst>
            </p:cNvPr>
            <p:cNvSpPr/>
            <p:nvPr/>
          </p:nvSpPr>
          <p:spPr>
            <a:xfrm>
              <a:off x="3046284" y="2774023"/>
              <a:ext cx="4279189" cy="113085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solidFill>
                    <a:srgbClr val="003764"/>
                  </a:solidFill>
                  <a:latin typeface="Open Sans" panose="020B0606030504020204"/>
                </a:rPr>
                <a:t>Classroom based qualifications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2E8047-5B5E-4E61-A289-8DFD25565751}"/>
                </a:ext>
              </a:extLst>
            </p:cNvPr>
            <p:cNvSpPr/>
            <p:nvPr/>
          </p:nvSpPr>
          <p:spPr>
            <a:xfrm>
              <a:off x="1813984" y="2853793"/>
              <a:ext cx="1020231" cy="1020231"/>
            </a:xfrm>
            <a:prstGeom prst="ellipse">
              <a:avLst/>
            </a:prstGeom>
            <a:solidFill>
              <a:srgbClr val="DA291C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3" name="Rectangle 22" descr="Books">
              <a:extLst>
                <a:ext uri="{FF2B5EF4-FFF2-40B4-BE49-F238E27FC236}">
                  <a16:creationId xmlns:a16="http://schemas.microsoft.com/office/drawing/2014/main" id="{8A12D969-C04D-4684-952D-CEE918BEDF84}"/>
                </a:ext>
              </a:extLst>
            </p:cNvPr>
            <p:cNvSpPr/>
            <p:nvPr/>
          </p:nvSpPr>
          <p:spPr>
            <a:xfrm>
              <a:off x="1978241" y="3010126"/>
              <a:ext cx="691715" cy="691715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D3AADA2-72D5-4E44-8EAD-522F5895B84C}"/>
              </a:ext>
            </a:extLst>
          </p:cNvPr>
          <p:cNvGrpSpPr/>
          <p:nvPr/>
        </p:nvGrpSpPr>
        <p:grpSpPr>
          <a:xfrm>
            <a:off x="1813984" y="4418538"/>
            <a:ext cx="5511489" cy="1114450"/>
            <a:chOff x="1813984" y="4418538"/>
            <a:chExt cx="5511489" cy="111445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3C07F4D-09DC-441E-925D-699DE10807EA}"/>
                </a:ext>
              </a:extLst>
            </p:cNvPr>
            <p:cNvSpPr/>
            <p:nvPr/>
          </p:nvSpPr>
          <p:spPr>
            <a:xfrm>
              <a:off x="3046284" y="4418538"/>
              <a:ext cx="4279189" cy="11144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solidFill>
                    <a:srgbClr val="003764"/>
                  </a:solidFill>
                  <a:latin typeface="Open Sans" panose="020B0606030504020204"/>
                </a:rPr>
                <a:t>Apprenticeships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CE7990-7EC2-4EA9-B924-34B8CEAEEB5E}"/>
                </a:ext>
              </a:extLst>
            </p:cNvPr>
            <p:cNvSpPr/>
            <p:nvPr/>
          </p:nvSpPr>
          <p:spPr>
            <a:xfrm>
              <a:off x="1813984" y="4512756"/>
              <a:ext cx="1020231" cy="1020231"/>
            </a:xfrm>
            <a:prstGeom prst="ellipse">
              <a:avLst/>
            </a:prstGeom>
            <a:solidFill>
              <a:srgbClr val="DA291C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5" name="Rectangle 24" descr="Handshake">
              <a:extLst>
                <a:ext uri="{FF2B5EF4-FFF2-40B4-BE49-F238E27FC236}">
                  <a16:creationId xmlns:a16="http://schemas.microsoft.com/office/drawing/2014/main" id="{A1F062F6-CFCD-48D5-8726-315A097C888F}"/>
                </a:ext>
              </a:extLst>
            </p:cNvPr>
            <p:cNvSpPr/>
            <p:nvPr/>
          </p:nvSpPr>
          <p:spPr>
            <a:xfrm>
              <a:off x="1948653" y="4647426"/>
              <a:ext cx="750889" cy="750889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5138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350C-75C4-4E04-9BD8-3BBB02CE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17" y="1148828"/>
            <a:ext cx="7915222" cy="875818"/>
          </a:xfrm>
        </p:spPr>
        <p:txBody>
          <a:bodyPr/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IBM Plex Serif SemiBold"/>
                <a:ea typeface="+mj-ea"/>
                <a:cs typeface="+mj-cs"/>
              </a:rPr>
              <a:t>Classroom based qualifications: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D432-583D-415A-8153-42A999586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00" y="2122692"/>
            <a:ext cx="6615821" cy="4339753"/>
          </a:xfrm>
        </p:spPr>
        <p:txBody>
          <a:bodyPr/>
          <a:lstStyle/>
          <a:p>
            <a:r>
              <a:rPr lang="en-GB" sz="2200" dirty="0">
                <a:latin typeface="Open Sans" panose="020B0606030504020204"/>
              </a:rPr>
              <a:t>Qualifications that often combine study and the development of practical skills.</a:t>
            </a:r>
          </a:p>
          <a:p>
            <a:r>
              <a:rPr lang="en-GB" sz="2200" dirty="0">
                <a:latin typeface="Open Sans" panose="020B0606030504020204"/>
              </a:rPr>
              <a:t>There are many types of classroom-based higher technical qualifications, some examples are:</a:t>
            </a:r>
          </a:p>
          <a:p>
            <a:pPr lvl="1"/>
            <a:r>
              <a:rPr lang="en-GB" sz="2200" b="1" dirty="0">
                <a:latin typeface="Open Sans" panose="020B0606030504020204"/>
              </a:rPr>
              <a:t>Foundation Degree </a:t>
            </a:r>
          </a:p>
          <a:p>
            <a:pPr lvl="1"/>
            <a:r>
              <a:rPr lang="en-GB" sz="2200" b="1" dirty="0">
                <a:latin typeface="Open Sans" panose="020B0606030504020204"/>
              </a:rPr>
              <a:t>Higher National Diploma (HND)</a:t>
            </a:r>
          </a:p>
          <a:p>
            <a:pPr lvl="1"/>
            <a:r>
              <a:rPr lang="en-GB" sz="2200" b="1" dirty="0">
                <a:latin typeface="Open Sans" panose="020B0606030504020204"/>
              </a:rPr>
              <a:t>Higher National Certificate (HNC)</a:t>
            </a:r>
          </a:p>
          <a:p>
            <a:pPr lvl="1"/>
            <a:r>
              <a:rPr lang="en-GB" sz="2200" b="1" dirty="0">
                <a:latin typeface="Open Sans" panose="020B0606030504020204"/>
              </a:rPr>
              <a:t>Certificate of Higher Education (</a:t>
            </a:r>
            <a:r>
              <a:rPr lang="en-GB" sz="2200" b="1" dirty="0" err="1">
                <a:latin typeface="Open Sans" panose="020B0606030504020204"/>
              </a:rPr>
              <a:t>CertHE</a:t>
            </a:r>
            <a:r>
              <a:rPr lang="en-GB" sz="2200" b="1" dirty="0">
                <a:latin typeface="Open Sans" panose="020B0606030504020204"/>
              </a:rPr>
              <a:t>)</a:t>
            </a:r>
          </a:p>
          <a:p>
            <a:r>
              <a:rPr lang="en-GB" sz="2200" dirty="0">
                <a:latin typeface="Open Sans" panose="020B0606030504020204"/>
              </a:rPr>
              <a:t>Most of these qualifications can be completed in two years full-time study or less, with part time and distance learning opportunities available – to find out more enquire with your local provider! </a:t>
            </a:r>
          </a:p>
          <a:p>
            <a:endParaRPr lang="en-GB" dirty="0"/>
          </a:p>
        </p:txBody>
      </p:sp>
      <p:pic>
        <p:nvPicPr>
          <p:cNvPr id="4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8BE750-8F2F-481B-8381-C05BC15FC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7" y="-57720"/>
            <a:ext cx="1613739" cy="110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087EE72E-A796-49B9-8FCE-30876E9C3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8" r="9362"/>
          <a:stretch/>
        </p:blipFill>
        <p:spPr>
          <a:xfrm>
            <a:off x="7388830" y="0"/>
            <a:ext cx="4803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7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350C-75C4-4E04-9BD8-3BBB02CE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3" y="1082487"/>
            <a:ext cx="5747375" cy="875818"/>
          </a:xfrm>
        </p:spPr>
        <p:txBody>
          <a:bodyPr/>
          <a:lstStyle/>
          <a:p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IBM Plex Serif SemiBold"/>
              </a:rPr>
              <a:t>Apprenticeships:</a:t>
            </a:r>
            <a:endParaRPr lang="en-GB" sz="4000">
              <a:solidFill>
                <a:srgbClr val="DA291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D432-583D-415A-8153-42A999586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526" y="2011112"/>
            <a:ext cx="6031527" cy="3764401"/>
          </a:xfrm>
        </p:spPr>
        <p:txBody>
          <a:bodyPr/>
          <a:lstStyle/>
          <a:p>
            <a:r>
              <a:rPr lang="en-GB" sz="2200">
                <a:latin typeface="Open Sans" panose="020B0606030504020204"/>
              </a:rPr>
              <a:t>The opportunity to have a real job where you will gain practical training experience, whilst also studying through a college, university, training provider or training at work.  </a:t>
            </a:r>
          </a:p>
          <a:p>
            <a:r>
              <a:rPr lang="en-GB" sz="2200">
                <a:latin typeface="Open Sans" panose="020B0606030504020204"/>
              </a:rPr>
              <a:t>Higher Apprenticeships can take between one to four years to complete. 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8BE750-8F2F-481B-8381-C05BC15FC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261" y="26791"/>
            <a:ext cx="1613739" cy="110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person, preparing&#10;&#10;Description automatically generated">
            <a:extLst>
              <a:ext uri="{FF2B5EF4-FFF2-40B4-BE49-F238E27FC236}">
                <a16:creationId xmlns:a16="http://schemas.microsoft.com/office/drawing/2014/main" id="{72CE4437-C16C-4794-AEB7-DDFFED7B59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6" r="22745"/>
          <a:stretch/>
        </p:blipFill>
        <p:spPr>
          <a:xfrm>
            <a:off x="0" y="0"/>
            <a:ext cx="5263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0656859-A050-47E8-B67C-58F87B63585B}"/>
              </a:ext>
            </a:extLst>
          </p:cNvPr>
          <p:cNvGrpSpPr/>
          <p:nvPr/>
        </p:nvGrpSpPr>
        <p:grpSpPr>
          <a:xfrm>
            <a:off x="1368932" y="2798541"/>
            <a:ext cx="8658786" cy="1149868"/>
            <a:chOff x="1368932" y="2798541"/>
            <a:chExt cx="8658786" cy="114986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C231254-B84E-496E-BCD9-725EBA09D3DD}"/>
                </a:ext>
              </a:extLst>
            </p:cNvPr>
            <p:cNvSpPr/>
            <p:nvPr/>
          </p:nvSpPr>
          <p:spPr>
            <a:xfrm>
              <a:off x="2158488" y="2798541"/>
              <a:ext cx="7869230" cy="1148854"/>
            </a:xfrm>
            <a:custGeom>
              <a:avLst/>
              <a:gdLst>
                <a:gd name="connsiteX0" fmla="*/ 0 w 7776353"/>
                <a:gd name="connsiteY0" fmla="*/ 0 h 1040855"/>
                <a:gd name="connsiteX1" fmla="*/ 7255926 w 7776353"/>
                <a:gd name="connsiteY1" fmla="*/ 0 h 1040855"/>
                <a:gd name="connsiteX2" fmla="*/ 7776353 w 7776353"/>
                <a:gd name="connsiteY2" fmla="*/ 520428 h 1040855"/>
                <a:gd name="connsiteX3" fmla="*/ 7255926 w 7776353"/>
                <a:gd name="connsiteY3" fmla="*/ 1040855 h 1040855"/>
                <a:gd name="connsiteX4" fmla="*/ 0 w 7776353"/>
                <a:gd name="connsiteY4" fmla="*/ 1040855 h 1040855"/>
                <a:gd name="connsiteX5" fmla="*/ 0 w 7776353"/>
                <a:gd name="connsiteY5" fmla="*/ 0 h 104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6353" h="1040855">
                  <a:moveTo>
                    <a:pt x="7776353" y="1040854"/>
                  </a:moveTo>
                  <a:lnTo>
                    <a:pt x="520427" y="1040854"/>
                  </a:lnTo>
                  <a:lnTo>
                    <a:pt x="0" y="520427"/>
                  </a:lnTo>
                  <a:lnTo>
                    <a:pt x="520427" y="1"/>
                  </a:lnTo>
                  <a:lnTo>
                    <a:pt x="7776353" y="1"/>
                  </a:lnTo>
                  <a:lnTo>
                    <a:pt x="7776353" y="1040854"/>
                  </a:lnTo>
                  <a:close/>
                </a:path>
              </a:pathLst>
            </a:custGeom>
            <a:solidFill>
              <a:srgbClr val="DA291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305" tIns="68581" rIns="128016" bIns="68581" numCol="1" spcCol="1270" anchor="ctr" anchorCtr="0">
              <a:noAutofit/>
            </a:bodyPr>
            <a:lstStyle/>
            <a:p>
              <a:pPr defTabSz="777875">
                <a:lnSpc>
                  <a:spcPct val="90000"/>
                </a:lnSpc>
                <a:spcAft>
                  <a:spcPct val="35000"/>
                </a:spcAft>
              </a:pPr>
              <a:endParaRPr lang="en-GB" sz="1600" b="1" dirty="0">
                <a:latin typeface="Open Sans" panose="020B0606030504020204" pitchFamily="34" charset="0"/>
              </a:endParaRPr>
            </a:p>
            <a:p>
              <a:pPr defTabSz="777875">
                <a:lnSpc>
                  <a:spcPct val="90000"/>
                </a:lnSpc>
                <a:spcAft>
                  <a:spcPct val="35000"/>
                </a:spcAft>
              </a:pPr>
              <a:r>
                <a:rPr lang="en-GB" b="1" dirty="0">
                  <a:latin typeface="Open Sans" panose="020B0606030504020204" pitchFamily="34" charset="0"/>
                </a:rPr>
                <a:t>Universities: </a:t>
              </a:r>
              <a:r>
                <a:rPr lang="en-GB" dirty="0">
                  <a:latin typeface="Open Sans" panose="020B0606030504020204" pitchFamily="34" charset="0"/>
                </a:rPr>
                <a:t>Larger institutions that offer both undergraduate and degree programmes.</a:t>
              </a:r>
            </a:p>
            <a:p>
              <a:pPr marL="0" lvl="0" indent="0" algn="l" defTabSz="7778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750" b="0" i="0" kern="1200" dirty="0">
                <a:latin typeface="Open Sans" panose="020B0606030504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BAF719-44D7-4BEA-BD4F-F9439668DFB8}"/>
                </a:ext>
              </a:extLst>
            </p:cNvPr>
            <p:cNvSpPr/>
            <p:nvPr/>
          </p:nvSpPr>
          <p:spPr>
            <a:xfrm>
              <a:off x="1368932" y="2909590"/>
              <a:ext cx="1051226" cy="1038819"/>
            </a:xfrm>
            <a:prstGeom prst="ellipse">
              <a:avLst/>
            </a:prstGeom>
            <a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E5C32F-C569-4DCA-9858-A70E55D40CDC}"/>
              </a:ext>
            </a:extLst>
          </p:cNvPr>
          <p:cNvGrpSpPr/>
          <p:nvPr/>
        </p:nvGrpSpPr>
        <p:grpSpPr>
          <a:xfrm>
            <a:off x="1368932" y="4134636"/>
            <a:ext cx="8625545" cy="1148855"/>
            <a:chOff x="1368932" y="4138012"/>
            <a:chExt cx="8625545" cy="114547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4A5EFD7-D138-4109-90B7-FD087E6B1789}"/>
                </a:ext>
              </a:extLst>
            </p:cNvPr>
            <p:cNvSpPr/>
            <p:nvPr/>
          </p:nvSpPr>
          <p:spPr>
            <a:xfrm>
              <a:off x="2298615" y="4138012"/>
              <a:ext cx="7695862" cy="1145479"/>
            </a:xfrm>
            <a:custGeom>
              <a:avLst/>
              <a:gdLst>
                <a:gd name="connsiteX0" fmla="*/ 0 w 7695862"/>
                <a:gd name="connsiteY0" fmla="*/ 0 h 1041872"/>
                <a:gd name="connsiteX1" fmla="*/ 7174926 w 7695862"/>
                <a:gd name="connsiteY1" fmla="*/ 0 h 1041872"/>
                <a:gd name="connsiteX2" fmla="*/ 7695862 w 7695862"/>
                <a:gd name="connsiteY2" fmla="*/ 520936 h 1041872"/>
                <a:gd name="connsiteX3" fmla="*/ 7174926 w 7695862"/>
                <a:gd name="connsiteY3" fmla="*/ 1041872 h 1041872"/>
                <a:gd name="connsiteX4" fmla="*/ 0 w 7695862"/>
                <a:gd name="connsiteY4" fmla="*/ 1041872 h 1041872"/>
                <a:gd name="connsiteX5" fmla="*/ 0 w 7695862"/>
                <a:gd name="connsiteY5" fmla="*/ 0 h 104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95862" h="1041872">
                  <a:moveTo>
                    <a:pt x="7695862" y="1041871"/>
                  </a:moveTo>
                  <a:lnTo>
                    <a:pt x="520936" y="1041871"/>
                  </a:lnTo>
                  <a:lnTo>
                    <a:pt x="0" y="520936"/>
                  </a:lnTo>
                  <a:lnTo>
                    <a:pt x="520936" y="1"/>
                  </a:lnTo>
                  <a:lnTo>
                    <a:pt x="7695862" y="1"/>
                  </a:lnTo>
                  <a:lnTo>
                    <a:pt x="7695862" y="1041871"/>
                  </a:lnTo>
                  <a:close/>
                </a:path>
              </a:pathLst>
            </a:custGeom>
            <a:solidFill>
              <a:srgbClr val="0037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9905" tIns="68581" rIns="128016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endParaRPr lang="en-GB" b="1" dirty="0">
                <a:latin typeface="Open Sans" panose="020B0606030504020204" pitchFamily="34" charset="0"/>
              </a:endParaRP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b="1" dirty="0">
                  <a:latin typeface="Open Sans" panose="020B0606030504020204" pitchFamily="34" charset="0"/>
                </a:rPr>
                <a:t>Independent training providers</a:t>
              </a:r>
              <a:r>
                <a:rPr lang="en-GB" dirty="0">
                  <a:latin typeface="Open Sans" panose="020B0606030504020204" pitchFamily="34" charset="0"/>
                </a:rPr>
                <a:t>: Offer vocational courses and training to young people and adults. 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800" b="0" i="0" kern="1200" dirty="0">
                <a:latin typeface="Open Sans" panose="020B0606030504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9C6FAF2-1E75-4E55-B791-DFD382816AD5}"/>
                </a:ext>
              </a:extLst>
            </p:cNvPr>
            <p:cNvSpPr/>
            <p:nvPr/>
          </p:nvSpPr>
          <p:spPr>
            <a:xfrm>
              <a:off x="1368932" y="4138014"/>
              <a:ext cx="1041872" cy="1041872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ABFD6B-1D50-45B6-A5D9-495803160516}"/>
              </a:ext>
            </a:extLst>
          </p:cNvPr>
          <p:cNvGrpSpPr/>
          <p:nvPr/>
        </p:nvGrpSpPr>
        <p:grpSpPr>
          <a:xfrm>
            <a:off x="1368932" y="5469717"/>
            <a:ext cx="8649432" cy="1145480"/>
            <a:chOff x="1378286" y="5469718"/>
            <a:chExt cx="8649432" cy="114548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AE85A33-6927-4BC4-A0B8-50EE319DD06D}"/>
                </a:ext>
              </a:extLst>
            </p:cNvPr>
            <p:cNvSpPr/>
            <p:nvPr/>
          </p:nvSpPr>
          <p:spPr>
            <a:xfrm>
              <a:off x="2241489" y="5469718"/>
              <a:ext cx="7786229" cy="1145480"/>
            </a:xfrm>
            <a:custGeom>
              <a:avLst/>
              <a:gdLst>
                <a:gd name="connsiteX0" fmla="*/ 0 w 7803075"/>
                <a:gd name="connsiteY0" fmla="*/ 0 h 968226"/>
                <a:gd name="connsiteX1" fmla="*/ 7318962 w 7803075"/>
                <a:gd name="connsiteY1" fmla="*/ 0 h 968226"/>
                <a:gd name="connsiteX2" fmla="*/ 7803075 w 7803075"/>
                <a:gd name="connsiteY2" fmla="*/ 484113 h 968226"/>
                <a:gd name="connsiteX3" fmla="*/ 7318962 w 7803075"/>
                <a:gd name="connsiteY3" fmla="*/ 968226 h 968226"/>
                <a:gd name="connsiteX4" fmla="*/ 0 w 7803075"/>
                <a:gd name="connsiteY4" fmla="*/ 968226 h 968226"/>
                <a:gd name="connsiteX5" fmla="*/ 0 w 7803075"/>
                <a:gd name="connsiteY5" fmla="*/ 0 h 96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03075" h="968226">
                  <a:moveTo>
                    <a:pt x="7803075" y="968225"/>
                  </a:moveTo>
                  <a:lnTo>
                    <a:pt x="484113" y="968225"/>
                  </a:lnTo>
                  <a:lnTo>
                    <a:pt x="0" y="484113"/>
                  </a:lnTo>
                  <a:lnTo>
                    <a:pt x="484113" y="1"/>
                  </a:lnTo>
                  <a:lnTo>
                    <a:pt x="7803075" y="1"/>
                  </a:lnTo>
                  <a:lnTo>
                    <a:pt x="7803075" y="968225"/>
                  </a:lnTo>
                  <a:close/>
                </a:path>
              </a:pathLst>
            </a:custGeom>
            <a:solidFill>
              <a:srgbClr val="DA291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9017" tIns="68581" rIns="128016" bIns="68581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endParaRPr lang="en-GB" b="1" dirty="0">
                <a:latin typeface="Open Sans" panose="020B0606030504020204" pitchFamily="34" charset="0"/>
              </a:endParaRP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b="1" dirty="0">
                  <a:latin typeface="Open Sans" panose="020B0606030504020204" pitchFamily="34" charset="0"/>
                </a:rPr>
                <a:t>Institutes of Technology (IoTs): </a:t>
              </a:r>
              <a:r>
                <a:rPr lang="en-GB" dirty="0">
                  <a:latin typeface="Open Sans" panose="020B0606030504020204" pitchFamily="34" charset="0"/>
                </a:rPr>
                <a:t>Collaborations between further education (FE) providers, universities, and employers. IoTs have a particular focus on STEM.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800" b="0" i="0" kern="1200" dirty="0">
                <a:latin typeface="Open Sans" panose="020B0606030504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B894A6A-0F75-451E-B0AE-68077ADDA20A}"/>
                </a:ext>
              </a:extLst>
            </p:cNvPr>
            <p:cNvSpPr/>
            <p:nvPr/>
          </p:nvSpPr>
          <p:spPr>
            <a:xfrm>
              <a:off x="1378286" y="5469718"/>
              <a:ext cx="1041872" cy="1041872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4E68597-0E2F-0C45-8CC9-0FE63964B019}"/>
              </a:ext>
            </a:extLst>
          </p:cNvPr>
          <p:cNvSpPr txBox="1">
            <a:spLocks/>
          </p:cNvSpPr>
          <p:nvPr/>
        </p:nvSpPr>
        <p:spPr>
          <a:xfrm>
            <a:off x="2420158" y="194469"/>
            <a:ext cx="8017523" cy="8835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bg1"/>
                </a:solidFill>
                <a:latin typeface="Prometo W04 Black Italic" charset="0"/>
                <a:ea typeface="+mj-ea"/>
                <a:cs typeface="+mj-cs"/>
              </a:defRPr>
            </a:lvl1pPr>
          </a:lstStyle>
          <a:p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IBM Plex Serif SemiBold" panose="02060503050406000203"/>
              </a:rPr>
              <a:t>Where can you study Higher Technical Education?</a:t>
            </a:r>
          </a:p>
          <a:p>
            <a:endParaRPr lang="en-US" sz="3200" b="1" cap="none" dirty="0">
              <a:solidFill>
                <a:srgbClr val="C00000"/>
              </a:solidFill>
              <a:latin typeface="IBM Plex Serif SemiBold" panose="02060503050406000203" pitchFamily="18" charset="77"/>
            </a:endParaRPr>
          </a:p>
        </p:txBody>
      </p:sp>
      <p:pic>
        <p:nvPicPr>
          <p:cNvPr id="9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9AB3C8-5838-4537-A401-560BDB64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088" y="73026"/>
            <a:ext cx="1553911" cy="106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8AF0AED-E183-4381-9618-8D9CF8AD9646}"/>
              </a:ext>
            </a:extLst>
          </p:cNvPr>
          <p:cNvGrpSpPr/>
          <p:nvPr/>
        </p:nvGrpSpPr>
        <p:grpSpPr>
          <a:xfrm>
            <a:off x="1368932" y="1476935"/>
            <a:ext cx="8658786" cy="1134365"/>
            <a:chOff x="1368932" y="1625965"/>
            <a:chExt cx="8658786" cy="113436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F912369-AF84-4169-B62C-0E2786F2D117}"/>
                </a:ext>
              </a:extLst>
            </p:cNvPr>
            <p:cNvSpPr/>
            <p:nvPr/>
          </p:nvSpPr>
          <p:spPr>
            <a:xfrm>
              <a:off x="2104299" y="1637126"/>
              <a:ext cx="7923419" cy="1123204"/>
            </a:xfrm>
            <a:custGeom>
              <a:avLst/>
              <a:gdLst>
                <a:gd name="connsiteX0" fmla="*/ 0 w 7923419"/>
                <a:gd name="connsiteY0" fmla="*/ 0 h 1123202"/>
                <a:gd name="connsiteX1" fmla="*/ 7361818 w 7923419"/>
                <a:gd name="connsiteY1" fmla="*/ 0 h 1123202"/>
                <a:gd name="connsiteX2" fmla="*/ 7923419 w 7923419"/>
                <a:gd name="connsiteY2" fmla="*/ 561601 h 1123202"/>
                <a:gd name="connsiteX3" fmla="*/ 7361818 w 7923419"/>
                <a:gd name="connsiteY3" fmla="*/ 1123202 h 1123202"/>
                <a:gd name="connsiteX4" fmla="*/ 0 w 7923419"/>
                <a:gd name="connsiteY4" fmla="*/ 1123202 h 1123202"/>
                <a:gd name="connsiteX5" fmla="*/ 0 w 7923419"/>
                <a:gd name="connsiteY5" fmla="*/ 0 h 112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3419" h="1123202">
                  <a:moveTo>
                    <a:pt x="7923419" y="1123201"/>
                  </a:moveTo>
                  <a:lnTo>
                    <a:pt x="561601" y="1123201"/>
                  </a:lnTo>
                  <a:lnTo>
                    <a:pt x="0" y="561601"/>
                  </a:lnTo>
                  <a:lnTo>
                    <a:pt x="561601" y="1"/>
                  </a:lnTo>
                  <a:lnTo>
                    <a:pt x="7923419" y="1"/>
                  </a:lnTo>
                  <a:lnTo>
                    <a:pt x="7923419" y="1123201"/>
                  </a:lnTo>
                  <a:close/>
                </a:path>
              </a:pathLst>
            </a:custGeom>
            <a:solidFill>
              <a:srgbClr val="0037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6101" tIns="68581" rIns="128016" bIns="68581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b="1" i="0" kern="1200">
                  <a:latin typeface="Open Sans" panose="020B0606030504020204" pitchFamily="34" charset="0"/>
                </a:rPr>
                <a:t>Further Education Colleges: </a:t>
              </a:r>
              <a:r>
                <a:rPr lang="en-GB" sz="1800" b="0" i="0" kern="1200">
                  <a:latin typeface="Open Sans" panose="020B0606030504020204" pitchFamily="34" charset="0"/>
                </a:rPr>
                <a:t>Local providers of high quality technical and professional education.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E209242-6696-4EBD-A44D-A1E01FAED189}"/>
                </a:ext>
              </a:extLst>
            </p:cNvPr>
            <p:cNvSpPr/>
            <p:nvPr/>
          </p:nvSpPr>
          <p:spPr>
            <a:xfrm>
              <a:off x="1368932" y="1625965"/>
              <a:ext cx="1041872" cy="1038819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81988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608C-C61F-4FB1-8C89-4F4A39128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681" y="626725"/>
            <a:ext cx="7124272" cy="821932"/>
          </a:xfrm>
        </p:spPr>
        <p:txBody>
          <a:bodyPr/>
          <a:lstStyle/>
          <a:p>
            <a:br>
              <a:rPr lang="en-GB" dirty="0"/>
            </a:br>
            <a:r>
              <a:rPr lang="en-GB" b="1" dirty="0">
                <a:solidFill>
                  <a:srgbClr val="003764"/>
                </a:solidFill>
                <a:latin typeface="IBM Plex Serif SemiBold" panose="02060503050406000203"/>
              </a:rPr>
              <a:t>Let’s hear from a role model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8A84D-30D2-49F5-9E29-E48FB1FC4697}"/>
              </a:ext>
            </a:extLst>
          </p:cNvPr>
          <p:cNvSpPr/>
          <p:nvPr/>
        </p:nvSpPr>
        <p:spPr>
          <a:xfrm>
            <a:off x="10027578" y="0"/>
            <a:ext cx="2164422" cy="6858000"/>
          </a:xfrm>
          <a:prstGeom prst="rect">
            <a:avLst/>
          </a:prstGeom>
          <a:solidFill>
            <a:srgbClr val="DA29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Name: </a:t>
            </a:r>
          </a:p>
          <a:p>
            <a:pPr algn="ctr"/>
            <a:r>
              <a:rPr lang="en-GB" dirty="0"/>
              <a:t>Emily   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Occupation: </a:t>
            </a:r>
            <a:r>
              <a:rPr lang="en-GB" dirty="0"/>
              <a:t>Mechanical Designer   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Employer: </a:t>
            </a:r>
          </a:p>
          <a:p>
            <a:pPr algn="ctr"/>
            <a:r>
              <a:rPr lang="en-GB" dirty="0"/>
              <a:t>UK Atomic Energy Authority 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Location: </a:t>
            </a:r>
          </a:p>
          <a:p>
            <a:pPr algn="ctr"/>
            <a:r>
              <a:rPr lang="en-GB" dirty="0"/>
              <a:t>Oxford </a:t>
            </a:r>
          </a:p>
        </p:txBody>
      </p:sp>
      <p:pic>
        <p:nvPicPr>
          <p:cNvPr id="3" name="Online Media 2" title="TMiH at UKAEA: Emily">
            <a:hlinkClick r:id="" action="ppaction://media"/>
            <a:extLst>
              <a:ext uri="{FF2B5EF4-FFF2-40B4-BE49-F238E27FC236}">
                <a16:creationId xmlns:a16="http://schemas.microsoft.com/office/drawing/2014/main" id="{E543CC61-8E99-4674-A52B-EE26AD1534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17784" y="1984337"/>
            <a:ext cx="6418549" cy="36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231254-B84E-496E-BCD9-725EBA09D3DD}"/>
              </a:ext>
            </a:extLst>
          </p:cNvPr>
          <p:cNvSpPr/>
          <p:nvPr/>
        </p:nvSpPr>
        <p:spPr>
          <a:xfrm>
            <a:off x="3138728" y="2737711"/>
            <a:ext cx="7869230" cy="1148854"/>
          </a:xfrm>
          <a:custGeom>
            <a:avLst/>
            <a:gdLst>
              <a:gd name="connsiteX0" fmla="*/ 0 w 7776353"/>
              <a:gd name="connsiteY0" fmla="*/ 0 h 1040855"/>
              <a:gd name="connsiteX1" fmla="*/ 7255926 w 7776353"/>
              <a:gd name="connsiteY1" fmla="*/ 0 h 1040855"/>
              <a:gd name="connsiteX2" fmla="*/ 7776353 w 7776353"/>
              <a:gd name="connsiteY2" fmla="*/ 520428 h 1040855"/>
              <a:gd name="connsiteX3" fmla="*/ 7255926 w 7776353"/>
              <a:gd name="connsiteY3" fmla="*/ 1040855 h 1040855"/>
              <a:gd name="connsiteX4" fmla="*/ 0 w 7776353"/>
              <a:gd name="connsiteY4" fmla="*/ 1040855 h 1040855"/>
              <a:gd name="connsiteX5" fmla="*/ 0 w 7776353"/>
              <a:gd name="connsiteY5" fmla="*/ 0 h 104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6353" h="1040855">
                <a:moveTo>
                  <a:pt x="7776353" y="1040854"/>
                </a:moveTo>
                <a:lnTo>
                  <a:pt x="520427" y="1040854"/>
                </a:lnTo>
                <a:lnTo>
                  <a:pt x="0" y="520427"/>
                </a:lnTo>
                <a:lnTo>
                  <a:pt x="520427" y="1"/>
                </a:lnTo>
                <a:lnTo>
                  <a:pt x="7776353" y="1"/>
                </a:lnTo>
                <a:lnTo>
                  <a:pt x="7776353" y="1040854"/>
                </a:lnTo>
                <a:close/>
              </a:path>
            </a:pathLst>
          </a:custGeom>
          <a:solidFill>
            <a:srgbClr val="DA291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305" tIns="68581" rIns="128016" bIns="68581" numCol="1" spcCol="1270" anchor="ctr" anchorCtr="0">
            <a:noAutofit/>
          </a:bodyPr>
          <a:lstStyle/>
          <a:p>
            <a:pPr marL="0" lvl="0" indent="0" algn="l" defTabSz="7778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b="1" i="0" kern="1200" dirty="0">
                <a:latin typeface="Open Sans" panose="020B0606030504020204" pitchFamily="34" charset="0"/>
              </a:rPr>
              <a:t>Your school or college : </a:t>
            </a:r>
            <a:r>
              <a:rPr lang="en-GB" sz="2200" b="0" i="0" kern="1200" dirty="0">
                <a:latin typeface="Open Sans" panose="020B0606030504020204" pitchFamily="34" charset="0"/>
              </a:rPr>
              <a:t>Speak to your school or college careers advisor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A5EFD7-D138-4109-90B7-FD087E6B1789}"/>
              </a:ext>
            </a:extLst>
          </p:cNvPr>
          <p:cNvSpPr/>
          <p:nvPr/>
        </p:nvSpPr>
        <p:spPr>
          <a:xfrm>
            <a:off x="3312096" y="4084488"/>
            <a:ext cx="7695862" cy="1148855"/>
          </a:xfrm>
          <a:custGeom>
            <a:avLst/>
            <a:gdLst>
              <a:gd name="connsiteX0" fmla="*/ 0 w 7695862"/>
              <a:gd name="connsiteY0" fmla="*/ 0 h 1041872"/>
              <a:gd name="connsiteX1" fmla="*/ 7174926 w 7695862"/>
              <a:gd name="connsiteY1" fmla="*/ 0 h 1041872"/>
              <a:gd name="connsiteX2" fmla="*/ 7695862 w 7695862"/>
              <a:gd name="connsiteY2" fmla="*/ 520936 h 1041872"/>
              <a:gd name="connsiteX3" fmla="*/ 7174926 w 7695862"/>
              <a:gd name="connsiteY3" fmla="*/ 1041872 h 1041872"/>
              <a:gd name="connsiteX4" fmla="*/ 0 w 7695862"/>
              <a:gd name="connsiteY4" fmla="*/ 1041872 h 1041872"/>
              <a:gd name="connsiteX5" fmla="*/ 0 w 7695862"/>
              <a:gd name="connsiteY5" fmla="*/ 0 h 104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5862" h="1041872">
                <a:moveTo>
                  <a:pt x="7695862" y="1041871"/>
                </a:moveTo>
                <a:lnTo>
                  <a:pt x="520936" y="1041871"/>
                </a:lnTo>
                <a:lnTo>
                  <a:pt x="0" y="520936"/>
                </a:lnTo>
                <a:lnTo>
                  <a:pt x="520936" y="1"/>
                </a:lnTo>
                <a:lnTo>
                  <a:pt x="7695862" y="1"/>
                </a:lnTo>
                <a:lnTo>
                  <a:pt x="7695862" y="1041871"/>
                </a:lnTo>
                <a:close/>
              </a:path>
            </a:pathLst>
          </a:custGeom>
          <a:solidFill>
            <a:srgbClr val="00376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9905" tIns="68581" rIns="128016" bIns="6858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b="1" i="0" kern="1200" dirty="0">
                <a:latin typeface="Open Sans" panose="020B0606030504020204" pitchFamily="34" charset="0"/>
              </a:rPr>
              <a:t>Interested in a higher apprenticeship?: </a:t>
            </a:r>
            <a:r>
              <a:rPr lang="en-GB" sz="2000" b="0" i="0" kern="1200" dirty="0">
                <a:latin typeface="Open Sans" panose="020B0606030504020204" pitchFamily="34" charset="0"/>
              </a:rPr>
              <a:t>Contact local employers or check out: </a:t>
            </a:r>
            <a:r>
              <a:rPr lang="en-GB" sz="2000" b="0" i="0" kern="1200" dirty="0">
                <a:latin typeface="Open Sans" panose="020B0606030504020204" pitchFamily="34" charset="0"/>
                <a:hlinkClick r:id="rId2"/>
              </a:rPr>
              <a:t>https://www.apprenticeships.gov.uk/apprentices </a:t>
            </a:r>
            <a:endParaRPr lang="en-GB" sz="2000" b="0" i="0" kern="1200" dirty="0">
              <a:latin typeface="Open Sans" panose="020B0606030504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AE85A33-6927-4BC4-A0B8-50EE319DD06D}"/>
              </a:ext>
            </a:extLst>
          </p:cNvPr>
          <p:cNvSpPr/>
          <p:nvPr/>
        </p:nvSpPr>
        <p:spPr>
          <a:xfrm>
            <a:off x="3221729" y="5431266"/>
            <a:ext cx="7786229" cy="1145480"/>
          </a:xfrm>
          <a:custGeom>
            <a:avLst/>
            <a:gdLst>
              <a:gd name="connsiteX0" fmla="*/ 0 w 7803075"/>
              <a:gd name="connsiteY0" fmla="*/ 0 h 968226"/>
              <a:gd name="connsiteX1" fmla="*/ 7318962 w 7803075"/>
              <a:gd name="connsiteY1" fmla="*/ 0 h 968226"/>
              <a:gd name="connsiteX2" fmla="*/ 7803075 w 7803075"/>
              <a:gd name="connsiteY2" fmla="*/ 484113 h 968226"/>
              <a:gd name="connsiteX3" fmla="*/ 7318962 w 7803075"/>
              <a:gd name="connsiteY3" fmla="*/ 968226 h 968226"/>
              <a:gd name="connsiteX4" fmla="*/ 0 w 7803075"/>
              <a:gd name="connsiteY4" fmla="*/ 968226 h 968226"/>
              <a:gd name="connsiteX5" fmla="*/ 0 w 7803075"/>
              <a:gd name="connsiteY5" fmla="*/ 0 h 96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3075" h="968226">
                <a:moveTo>
                  <a:pt x="7803075" y="968225"/>
                </a:moveTo>
                <a:lnTo>
                  <a:pt x="484113" y="968225"/>
                </a:lnTo>
                <a:lnTo>
                  <a:pt x="0" y="484113"/>
                </a:lnTo>
                <a:lnTo>
                  <a:pt x="484113" y="1"/>
                </a:lnTo>
                <a:lnTo>
                  <a:pt x="7803075" y="1"/>
                </a:lnTo>
                <a:lnTo>
                  <a:pt x="7803075" y="968225"/>
                </a:lnTo>
                <a:close/>
              </a:path>
            </a:pathLst>
          </a:custGeom>
          <a:solidFill>
            <a:srgbClr val="DA291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9017" tIns="68581" rIns="128016" bIns="68581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b="1" i="0" kern="1200" dirty="0">
                <a:latin typeface="Open Sans" panose="020B0606030504020204" pitchFamily="34" charset="0"/>
              </a:rPr>
              <a:t>Are you still looking for guidance on what career is right for you?: </a:t>
            </a:r>
            <a:r>
              <a:rPr lang="en-GB" sz="2000" i="0" kern="1200" dirty="0">
                <a:latin typeface="Open Sans" panose="020B0606030504020204" pitchFamily="34" charset="0"/>
              </a:rPr>
              <a:t>Check out: </a:t>
            </a:r>
            <a:r>
              <a:rPr lang="en-GB" sz="2000" i="0" kern="1200" dirty="0">
                <a:latin typeface="Open Sans" panose="020B0606030504020204" pitchFamily="34" charset="0"/>
                <a:hlinkClick r:id="rId2"/>
              </a:rPr>
              <a:t>https://nationalcareers.service.gov.uk/ </a:t>
            </a:r>
            <a:endParaRPr lang="en-GB" sz="2000" i="0" kern="1200" dirty="0">
              <a:latin typeface="Open Sans" panose="020B0606030504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4E68597-0E2F-0C45-8CC9-0FE63964B019}"/>
              </a:ext>
            </a:extLst>
          </p:cNvPr>
          <p:cNvSpPr txBox="1">
            <a:spLocks/>
          </p:cNvSpPr>
          <p:nvPr/>
        </p:nvSpPr>
        <p:spPr>
          <a:xfrm>
            <a:off x="3482939" y="238656"/>
            <a:ext cx="6511538" cy="8835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bg1"/>
                </a:solidFill>
                <a:latin typeface="Prometo W04 Black Italic" charset="0"/>
                <a:ea typeface="+mj-ea"/>
                <a:cs typeface="+mj-cs"/>
              </a:defRPr>
            </a:lvl1pPr>
          </a:lstStyle>
          <a:p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IBM Plex Serif SemiBold" panose="02060503050406000203"/>
              </a:rPr>
              <a:t>Next steps…</a:t>
            </a:r>
          </a:p>
          <a:p>
            <a:endParaRPr lang="en-US" sz="3200" b="1" cap="none">
              <a:solidFill>
                <a:srgbClr val="C00000"/>
              </a:solidFill>
              <a:latin typeface="IBM Plex Serif SemiBold" panose="02060503050406000203" pitchFamily="18" charset="77"/>
            </a:endParaRPr>
          </a:p>
        </p:txBody>
      </p:sp>
      <p:pic>
        <p:nvPicPr>
          <p:cNvPr id="9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9AB3C8-5838-4537-A401-560BDB64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088" y="73026"/>
            <a:ext cx="1553911" cy="106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F912369-AF84-4169-B62C-0E2786F2D117}"/>
              </a:ext>
            </a:extLst>
          </p:cNvPr>
          <p:cNvSpPr/>
          <p:nvPr/>
        </p:nvSpPr>
        <p:spPr>
          <a:xfrm>
            <a:off x="3084539" y="1386468"/>
            <a:ext cx="7923419" cy="1148854"/>
          </a:xfrm>
          <a:custGeom>
            <a:avLst/>
            <a:gdLst>
              <a:gd name="connsiteX0" fmla="*/ 0 w 7923419"/>
              <a:gd name="connsiteY0" fmla="*/ 0 h 1123202"/>
              <a:gd name="connsiteX1" fmla="*/ 7361818 w 7923419"/>
              <a:gd name="connsiteY1" fmla="*/ 0 h 1123202"/>
              <a:gd name="connsiteX2" fmla="*/ 7923419 w 7923419"/>
              <a:gd name="connsiteY2" fmla="*/ 561601 h 1123202"/>
              <a:gd name="connsiteX3" fmla="*/ 7361818 w 7923419"/>
              <a:gd name="connsiteY3" fmla="*/ 1123202 h 1123202"/>
              <a:gd name="connsiteX4" fmla="*/ 0 w 7923419"/>
              <a:gd name="connsiteY4" fmla="*/ 1123202 h 1123202"/>
              <a:gd name="connsiteX5" fmla="*/ 0 w 7923419"/>
              <a:gd name="connsiteY5" fmla="*/ 0 h 112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3419" h="1123202">
                <a:moveTo>
                  <a:pt x="7923419" y="1123201"/>
                </a:moveTo>
                <a:lnTo>
                  <a:pt x="561601" y="1123201"/>
                </a:lnTo>
                <a:lnTo>
                  <a:pt x="0" y="561601"/>
                </a:lnTo>
                <a:lnTo>
                  <a:pt x="561601" y="1"/>
                </a:lnTo>
                <a:lnTo>
                  <a:pt x="7923419" y="1"/>
                </a:lnTo>
                <a:lnTo>
                  <a:pt x="7923419" y="1123201"/>
                </a:lnTo>
                <a:close/>
              </a:path>
            </a:pathLst>
          </a:custGeom>
          <a:solidFill>
            <a:srgbClr val="00376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6101" tIns="68581" rIns="128016" bIns="68581" numCol="1" spcCol="1270" anchor="ctr" anchorCtr="0">
            <a:noAutofit/>
          </a:bodyPr>
          <a:lstStyle/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b="1" i="0" kern="1200">
                <a:latin typeface="Open Sans" panose="020B0606030504020204" pitchFamily="34" charset="0"/>
              </a:rPr>
              <a:t>Local Institutes of Technology or Further Education Colleges: </a:t>
            </a:r>
            <a:r>
              <a:rPr lang="en-GB" sz="2200" b="0" i="0" kern="1200">
                <a:latin typeface="Open Sans" panose="020B0606030504020204" pitchFamily="34" charset="0"/>
              </a:rPr>
              <a:t>Attend Open Days</a:t>
            </a:r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210070CC-7758-438B-81EA-1841A38ED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r="10530"/>
          <a:stretch/>
        </p:blipFill>
        <p:spPr>
          <a:xfrm>
            <a:off x="93090" y="4861958"/>
            <a:ext cx="2532262" cy="1687762"/>
          </a:xfrm>
          <a:prstGeom prst="rect">
            <a:avLst/>
          </a:prstGeom>
        </p:spPr>
      </p:pic>
      <p:pic>
        <p:nvPicPr>
          <p:cNvPr id="4" name="Picture 3" descr="A picture containing computer, person, computer, using&#10;&#10;Description automatically generated">
            <a:extLst>
              <a:ext uri="{FF2B5EF4-FFF2-40B4-BE49-F238E27FC236}">
                <a16:creationId xmlns:a16="http://schemas.microsoft.com/office/drawing/2014/main" id="{16B1B033-9E62-4DB9-B29D-9391CEB04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0" y="3091811"/>
            <a:ext cx="2532262" cy="1688174"/>
          </a:xfrm>
          <a:prstGeom prst="rect">
            <a:avLst/>
          </a:prstGeom>
        </p:spPr>
      </p:pic>
      <p:pic>
        <p:nvPicPr>
          <p:cNvPr id="7" name="Picture 6" descr="A group of people in a vehicle&#10;&#10;Description automatically generated with low confidence">
            <a:extLst>
              <a:ext uri="{FF2B5EF4-FFF2-40B4-BE49-F238E27FC236}">
                <a16:creationId xmlns:a16="http://schemas.microsoft.com/office/drawing/2014/main" id="{0D857493-9923-4C71-A61D-8B35F4951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0" y="1320607"/>
            <a:ext cx="2532262" cy="16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7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96DAB-90EB-4C3D-8EE7-9FBD869ACB4A}"/>
              </a:ext>
            </a:extLst>
          </p:cNvPr>
          <p:cNvSpPr/>
          <p:nvPr/>
        </p:nvSpPr>
        <p:spPr>
          <a:xfrm>
            <a:off x="0" y="2199212"/>
            <a:ext cx="9867900" cy="4658788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C6E911-D730-47F9-BA7B-1FAC417644FC}"/>
              </a:ext>
            </a:extLst>
          </p:cNvPr>
          <p:cNvSpPr/>
          <p:nvPr/>
        </p:nvSpPr>
        <p:spPr>
          <a:xfrm>
            <a:off x="0" y="-20113"/>
            <a:ext cx="9867900" cy="2219325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96DC2-1E9B-4A84-896D-2EAA5610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238" y="426769"/>
            <a:ext cx="6955604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IBM Plex Serif SemiBold"/>
              </a:rPr>
              <a:t>Next Steps #2</a:t>
            </a:r>
            <a:endParaRPr lang="en-GB" dirty="0">
              <a:solidFill>
                <a:schemeClr val="bg1"/>
              </a:solidFill>
              <a:latin typeface="IBM Plex Serif SemiBold"/>
            </a:endParaRPr>
          </a:p>
        </p:txBody>
      </p:sp>
      <p:pic>
        <p:nvPicPr>
          <p:cNvPr id="11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F55772-57A3-49D1-9705-ADC99A90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73025"/>
            <a:ext cx="2038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0BA2B5E-5E01-4149-85A9-E1A2D3A95BCB}"/>
              </a:ext>
            </a:extLst>
          </p:cNvPr>
          <p:cNvGrpSpPr/>
          <p:nvPr/>
        </p:nvGrpSpPr>
        <p:grpSpPr>
          <a:xfrm>
            <a:off x="1733550" y="2774023"/>
            <a:ext cx="5591923" cy="1130852"/>
            <a:chOff x="1813984" y="2774023"/>
            <a:chExt cx="5511489" cy="113085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CEFCA21-4E44-4768-B871-02F1A8B3C216}"/>
                </a:ext>
              </a:extLst>
            </p:cNvPr>
            <p:cNvSpPr/>
            <p:nvPr/>
          </p:nvSpPr>
          <p:spPr>
            <a:xfrm>
              <a:off x="3046284" y="2774023"/>
              <a:ext cx="4279189" cy="113085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rgbClr val="003764"/>
                  </a:solidFill>
                  <a:latin typeface="Open Sans" panose="020B0606030504020204"/>
                </a:rPr>
                <a:t>Take the Quiz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2E8047-5B5E-4E61-A289-8DFD25565751}"/>
                </a:ext>
              </a:extLst>
            </p:cNvPr>
            <p:cNvSpPr/>
            <p:nvPr/>
          </p:nvSpPr>
          <p:spPr>
            <a:xfrm>
              <a:off x="1813984" y="2853793"/>
              <a:ext cx="1020231" cy="1020231"/>
            </a:xfrm>
            <a:prstGeom prst="ellipse">
              <a:avLst/>
            </a:prstGeom>
            <a:solidFill>
              <a:srgbClr val="DA291C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D3AADA2-72D5-4E44-8EAD-522F5895B84C}"/>
              </a:ext>
            </a:extLst>
          </p:cNvPr>
          <p:cNvGrpSpPr/>
          <p:nvPr/>
        </p:nvGrpSpPr>
        <p:grpSpPr>
          <a:xfrm>
            <a:off x="1813984" y="4418538"/>
            <a:ext cx="5511489" cy="1114450"/>
            <a:chOff x="1813984" y="4418538"/>
            <a:chExt cx="5511489" cy="111445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3C07F4D-09DC-441E-925D-699DE10807EA}"/>
                </a:ext>
              </a:extLst>
            </p:cNvPr>
            <p:cNvSpPr/>
            <p:nvPr/>
          </p:nvSpPr>
          <p:spPr>
            <a:xfrm>
              <a:off x="3046284" y="4418538"/>
              <a:ext cx="4279189" cy="11144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solidFill>
                    <a:srgbClr val="003764"/>
                  </a:solidFill>
                  <a:latin typeface="Open Sans" panose="020B0606030504020204"/>
                </a:rPr>
                <a:t>Reflection Sheet</a:t>
              </a:r>
              <a:endParaRPr lang="en-GB" sz="2800" dirty="0">
                <a:solidFill>
                  <a:srgbClr val="003764"/>
                </a:solidFill>
                <a:latin typeface="Open Sans" panose="020B060603050402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CE7990-7EC2-4EA9-B924-34B8CEAEEB5E}"/>
                </a:ext>
              </a:extLst>
            </p:cNvPr>
            <p:cNvSpPr/>
            <p:nvPr/>
          </p:nvSpPr>
          <p:spPr>
            <a:xfrm>
              <a:off x="1813984" y="4512756"/>
              <a:ext cx="1020231" cy="1020231"/>
            </a:xfrm>
            <a:prstGeom prst="ellipse">
              <a:avLst/>
            </a:prstGeom>
            <a:solidFill>
              <a:srgbClr val="DA291C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3519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B89FE4-C9A2-4806-915C-9B8FE0E09677}"/>
              </a:ext>
            </a:extLst>
          </p:cNvPr>
          <p:cNvSpPr/>
          <p:nvPr/>
        </p:nvSpPr>
        <p:spPr>
          <a:xfrm>
            <a:off x="0" y="4638675"/>
            <a:ext cx="9867900" cy="2219325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F25905-8293-4946-921C-E1E907A215EE}"/>
              </a:ext>
            </a:extLst>
          </p:cNvPr>
          <p:cNvSpPr/>
          <p:nvPr/>
        </p:nvSpPr>
        <p:spPr>
          <a:xfrm>
            <a:off x="0" y="0"/>
            <a:ext cx="9867900" cy="4638675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7652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2AA007-6216-4185-89C1-01BA5D82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73025"/>
            <a:ext cx="2038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7">
            <a:extLst>
              <a:ext uri="{FF2B5EF4-FFF2-40B4-BE49-F238E27FC236}">
                <a16:creationId xmlns:a16="http://schemas.microsoft.com/office/drawing/2014/main" id="{E8BA40E9-EF17-4EF4-B971-653FE0D6C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181100"/>
            <a:ext cx="92138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5400">
                <a:solidFill>
                  <a:schemeClr val="bg1"/>
                </a:solidFill>
                <a:latin typeface="IBM Plex Serif SemiBold" pitchFamily="18" charset="0"/>
              </a:rPr>
              <a:t>Thank you</a:t>
            </a:r>
            <a:endParaRPr lang="en-GB" altLang="en-US" sz="4000">
              <a:solidFill>
                <a:srgbClr val="003764"/>
              </a:solidFill>
              <a:latin typeface="IBM Plex Serif SemiBold" pitchFamily="18" charset="0"/>
            </a:endParaRPr>
          </a:p>
        </p:txBody>
      </p:sp>
      <p:sp>
        <p:nvSpPr>
          <p:cNvPr id="27654" name="TextBox 10">
            <a:extLst>
              <a:ext uri="{FF2B5EF4-FFF2-40B4-BE49-F238E27FC236}">
                <a16:creationId xmlns:a16="http://schemas.microsoft.com/office/drawing/2014/main" id="{8A707EE4-4D0B-4A8A-9072-11ED7ADB5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146675"/>
            <a:ext cx="9213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29FB0D-88EA-41CE-8263-14E78E0F9BEE}"/>
              </a:ext>
            </a:extLst>
          </p:cNvPr>
          <p:cNvSpPr txBox="1"/>
          <p:nvPr/>
        </p:nvSpPr>
        <p:spPr>
          <a:xfrm>
            <a:off x="7253555" y="5971272"/>
            <a:ext cx="216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Additional image sources: N. Azevedo, S. </a:t>
            </a:r>
            <a:r>
              <a:rPr lang="en-GB" sz="1200" err="1">
                <a:solidFill>
                  <a:schemeClr val="bg1"/>
                </a:solidFill>
              </a:rPr>
              <a:t>Balye</a:t>
            </a:r>
            <a:r>
              <a:rPr lang="en-GB" sz="1200">
                <a:solidFill>
                  <a:schemeClr val="bg1"/>
                </a:solidFill>
              </a:rPr>
              <a:t>,  and J. </a:t>
            </a:r>
            <a:r>
              <a:rPr lang="en-GB" sz="1200" err="1">
                <a:solidFill>
                  <a:schemeClr val="bg1"/>
                </a:solidFill>
              </a:rPr>
              <a:t>Schnobrich</a:t>
            </a:r>
            <a:r>
              <a:rPr lang="en-GB" sz="1200">
                <a:solidFill>
                  <a:schemeClr val="bg1"/>
                </a:solidFill>
              </a:rPr>
              <a:t>  @ Unsplash.com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6B2F27-4C2D-4092-AA5D-971E7F2DAFE4}"/>
              </a:ext>
            </a:extLst>
          </p:cNvPr>
          <p:cNvSpPr/>
          <p:nvPr/>
        </p:nvSpPr>
        <p:spPr>
          <a:xfrm>
            <a:off x="-12700" y="1528763"/>
            <a:ext cx="3959225" cy="3425825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4F8BF-4840-479D-A915-E568DFAF7555}"/>
              </a:ext>
            </a:extLst>
          </p:cNvPr>
          <p:cNvSpPr/>
          <p:nvPr/>
        </p:nvSpPr>
        <p:spPr>
          <a:xfrm>
            <a:off x="0" y="4954588"/>
            <a:ext cx="3935413" cy="1903412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8" name="TextBox 7">
            <a:extLst>
              <a:ext uri="{FF2B5EF4-FFF2-40B4-BE49-F238E27FC236}">
                <a16:creationId xmlns:a16="http://schemas.microsoft.com/office/drawing/2014/main" id="{A3F49EC5-E919-43CC-BD55-5220D574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03" y="578645"/>
            <a:ext cx="363274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600" b="1">
                <a:solidFill>
                  <a:srgbClr val="003764"/>
                </a:solidFill>
                <a:latin typeface="IBM Plex Serif SemiBold" pitchFamily="18" charset="0"/>
              </a:rPr>
              <a:t>What we 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F3E63-02E4-4A2F-BF17-BB6AB8E60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601788"/>
            <a:ext cx="3959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Inspire excellence</a:t>
            </a:r>
          </a:p>
          <a:p>
            <a:pPr algn="ctr" eaLnBrk="1" hangingPunct="1"/>
            <a:endParaRPr lang="en-GB" altLang="en-US" sz="2000" b="1">
              <a:solidFill>
                <a:schemeClr val="bg1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D48334-3C3B-4A02-88F9-F9DBE5A897BE}"/>
              </a:ext>
            </a:extLst>
          </p:cNvPr>
          <p:cNvSpPr/>
          <p:nvPr/>
        </p:nvSpPr>
        <p:spPr>
          <a:xfrm>
            <a:off x="4148138" y="4948238"/>
            <a:ext cx="3944937" cy="1903412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9AB817-DCDE-4323-B995-6F80CE2D4391}"/>
              </a:ext>
            </a:extLst>
          </p:cNvPr>
          <p:cNvSpPr/>
          <p:nvPr/>
        </p:nvSpPr>
        <p:spPr>
          <a:xfrm>
            <a:off x="4138613" y="1522413"/>
            <a:ext cx="3959225" cy="3425825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DF6557-706D-44F6-9C34-ACB9F00489F0}"/>
              </a:ext>
            </a:extLst>
          </p:cNvPr>
          <p:cNvSpPr/>
          <p:nvPr/>
        </p:nvSpPr>
        <p:spPr>
          <a:xfrm>
            <a:off x="8243888" y="4954588"/>
            <a:ext cx="3959225" cy="1903412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37FC3B-4C47-4634-8D4C-D08948ACA625}"/>
              </a:ext>
            </a:extLst>
          </p:cNvPr>
          <p:cNvSpPr/>
          <p:nvPr/>
        </p:nvSpPr>
        <p:spPr>
          <a:xfrm>
            <a:off x="8245475" y="1531938"/>
            <a:ext cx="3959225" cy="3425825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E4607A-3DC6-494D-92E4-91559D72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575" y="1595438"/>
            <a:ext cx="3959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Develop excellence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F82F14-2F30-4F05-BB68-05412BA62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0" y="1573213"/>
            <a:ext cx="395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Innovate excellence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1361A8-79E5-49F2-A253-5DD915711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4987925"/>
            <a:ext cx="38020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We inspire young people via our careers advice resources to choose excellence through apprenticeships and technical education as a prestigious career route on their path to reaching their potential, whatever their background.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6BF13E-2EDB-4901-A405-327DE523A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987925"/>
            <a:ext cx="38877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We develop excellence in young people by testing and assessing their skills and knowledge against their peers through our national and international competitions programmes, improving their confidence and potential.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CA972-2277-4457-9CC2-55A79D79D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225" y="4964113"/>
            <a:ext cx="37703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We innovate to mainstream global excellence to help improve standards of teaching, training and assessment through international benchmarking to help young people, employers and the UK economy succeed.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F3B73B-1FA5-489C-A061-FF90A083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t="17519" r="42331" b="32767"/>
          <a:stretch>
            <a:fillRect/>
          </a:stretch>
        </p:blipFill>
        <p:spPr bwMode="auto">
          <a:xfrm>
            <a:off x="8248650" y="2192338"/>
            <a:ext cx="39544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927D4C-0EB4-4CA2-A3E6-ACA60529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11163" r="21336" b="19269"/>
          <a:stretch>
            <a:fillRect/>
          </a:stretch>
        </p:blipFill>
        <p:spPr bwMode="auto">
          <a:xfrm>
            <a:off x="4160838" y="2206625"/>
            <a:ext cx="39243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50AC73-1235-437A-A5E6-306E18DB8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2" t="18449" r="24509" b="11008"/>
          <a:stretch>
            <a:fillRect/>
          </a:stretch>
        </p:blipFill>
        <p:spPr bwMode="auto">
          <a:xfrm>
            <a:off x="-14288" y="2254250"/>
            <a:ext cx="3949701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678B47-E8FA-4AAA-BA4F-4DDD87DF6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73025"/>
            <a:ext cx="2038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1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4AA59F-B104-4203-90BF-B1D79FD88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73025"/>
            <a:ext cx="2038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7">
            <a:extLst>
              <a:ext uri="{FF2B5EF4-FFF2-40B4-BE49-F238E27FC236}">
                <a16:creationId xmlns:a16="http://schemas.microsoft.com/office/drawing/2014/main" id="{6A92FFB1-6A6C-461C-9EDF-7E420196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26" y="873035"/>
            <a:ext cx="7563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600" b="1">
                <a:solidFill>
                  <a:srgbClr val="003764"/>
                </a:solidFill>
                <a:latin typeface="IBM Plex Serif SemiBold" pitchFamily="18" charset="0"/>
              </a:rPr>
              <a:t>By the end of this session, learners will be able to:</a:t>
            </a:r>
          </a:p>
        </p:txBody>
      </p:sp>
      <p:sp>
        <p:nvSpPr>
          <p:cNvPr id="13318" name="TextBox 12">
            <a:extLst>
              <a:ext uri="{FF2B5EF4-FFF2-40B4-BE49-F238E27FC236}">
                <a16:creationId xmlns:a16="http://schemas.microsoft.com/office/drawing/2014/main" id="{AC53834C-CEE3-4410-9652-A68B93B20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7813" y="6259513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1</a:t>
            </a:r>
          </a:p>
        </p:txBody>
      </p:sp>
      <p:sp>
        <p:nvSpPr>
          <p:cNvPr id="13319" name="Rectangle 13">
            <a:extLst>
              <a:ext uri="{FF2B5EF4-FFF2-40B4-BE49-F238E27FC236}">
                <a16:creationId xmlns:a16="http://schemas.microsoft.com/office/drawing/2014/main" id="{203EA693-92A7-4AF8-A635-62C9CBFD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6283325"/>
            <a:ext cx="261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&lt;Title of presentation&gt;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B45340-8F78-40F0-934E-9D5AFE07482F}"/>
              </a:ext>
            </a:extLst>
          </p:cNvPr>
          <p:cNvSpPr/>
          <p:nvPr/>
        </p:nvSpPr>
        <p:spPr>
          <a:xfrm>
            <a:off x="575352" y="2262883"/>
            <a:ext cx="3698696" cy="2332234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Open Sans" panose="020B0606030504020204"/>
              </a:rPr>
              <a:t>Understand Higher Technical Education (HTE)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44D18-8CA6-4B5A-AC11-5384DA5964E4}"/>
              </a:ext>
            </a:extLst>
          </p:cNvPr>
          <p:cNvSpPr/>
          <p:nvPr/>
        </p:nvSpPr>
        <p:spPr>
          <a:xfrm>
            <a:off x="4474395" y="3153274"/>
            <a:ext cx="3698696" cy="2332234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Open Sans" panose="020B0606030504020204"/>
              </a:rPr>
              <a:t>Identify the pathways into Higher Technical Education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911976-C843-40A6-8E8F-F5AFD25ED869}"/>
              </a:ext>
            </a:extLst>
          </p:cNvPr>
          <p:cNvSpPr/>
          <p:nvPr/>
        </p:nvSpPr>
        <p:spPr>
          <a:xfrm>
            <a:off x="8373438" y="4319391"/>
            <a:ext cx="3698696" cy="2332234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Open Sans" panose="020B0606030504020204"/>
              </a:rPr>
              <a:t>Learn the benefits of studying Higher Technical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4AA59F-B104-4203-90BF-B1D79FD88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73025"/>
            <a:ext cx="2038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7">
            <a:extLst>
              <a:ext uri="{FF2B5EF4-FFF2-40B4-BE49-F238E27FC236}">
                <a16:creationId xmlns:a16="http://schemas.microsoft.com/office/drawing/2014/main" id="{6A92FFB1-6A6C-461C-9EDF-7E420196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188" y="652884"/>
            <a:ext cx="93436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600" b="1" dirty="0">
                <a:solidFill>
                  <a:srgbClr val="003764"/>
                </a:solidFill>
                <a:latin typeface="IBM Plex Serif SemiBold" pitchFamily="18" charset="0"/>
              </a:rPr>
              <a:t>What is Higher Technical Education?  </a:t>
            </a:r>
          </a:p>
        </p:txBody>
      </p:sp>
      <p:sp>
        <p:nvSpPr>
          <p:cNvPr id="13318" name="TextBox 12">
            <a:extLst>
              <a:ext uri="{FF2B5EF4-FFF2-40B4-BE49-F238E27FC236}">
                <a16:creationId xmlns:a16="http://schemas.microsoft.com/office/drawing/2014/main" id="{AC53834C-CEE3-4410-9652-A68B93B20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7813" y="6259513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1</a:t>
            </a:r>
          </a:p>
        </p:txBody>
      </p:sp>
      <p:sp>
        <p:nvSpPr>
          <p:cNvPr id="13319" name="Rectangle 13">
            <a:extLst>
              <a:ext uri="{FF2B5EF4-FFF2-40B4-BE49-F238E27FC236}">
                <a16:creationId xmlns:a16="http://schemas.microsoft.com/office/drawing/2014/main" id="{203EA693-92A7-4AF8-A635-62C9CBFD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6283325"/>
            <a:ext cx="261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&lt;Title of presentation&gt;</a:t>
            </a:r>
          </a:p>
        </p:txBody>
      </p:sp>
      <p:pic>
        <p:nvPicPr>
          <p:cNvPr id="3" name="Online Media 2" title="World Skills Module - higher technical education">
            <a:hlinkClick r:id="" action="ppaction://media"/>
            <a:extLst>
              <a:ext uri="{FF2B5EF4-FFF2-40B4-BE49-F238E27FC236}">
                <a16:creationId xmlns:a16="http://schemas.microsoft.com/office/drawing/2014/main" id="{67E50945-D131-4670-B3B4-91DCCFC0D0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9629" y="1735815"/>
            <a:ext cx="7364490" cy="41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9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4AA59F-B104-4203-90BF-B1D79FD88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73025"/>
            <a:ext cx="2038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7">
            <a:extLst>
              <a:ext uri="{FF2B5EF4-FFF2-40B4-BE49-F238E27FC236}">
                <a16:creationId xmlns:a16="http://schemas.microsoft.com/office/drawing/2014/main" id="{6A92FFB1-6A6C-461C-9EDF-7E420196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672" y="572819"/>
            <a:ext cx="89244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600" b="1" dirty="0">
                <a:solidFill>
                  <a:srgbClr val="003764"/>
                </a:solidFill>
                <a:latin typeface="IBM Plex Serif SemiBold" pitchFamily="18" charset="0"/>
              </a:rPr>
              <a:t>What is Higher Technical Education?  </a:t>
            </a:r>
          </a:p>
        </p:txBody>
      </p:sp>
      <p:sp>
        <p:nvSpPr>
          <p:cNvPr id="13318" name="TextBox 12">
            <a:extLst>
              <a:ext uri="{FF2B5EF4-FFF2-40B4-BE49-F238E27FC236}">
                <a16:creationId xmlns:a16="http://schemas.microsoft.com/office/drawing/2014/main" id="{AC53834C-CEE3-4410-9652-A68B93B20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7813" y="6259513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1</a:t>
            </a:r>
          </a:p>
        </p:txBody>
      </p:sp>
      <p:sp>
        <p:nvSpPr>
          <p:cNvPr id="13319" name="Rectangle 13">
            <a:extLst>
              <a:ext uri="{FF2B5EF4-FFF2-40B4-BE49-F238E27FC236}">
                <a16:creationId xmlns:a16="http://schemas.microsoft.com/office/drawing/2014/main" id="{203EA693-92A7-4AF8-A635-62C9CBFD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6283325"/>
            <a:ext cx="261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&lt;Title of presentation&gt;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72F70A-3849-42FB-9181-C04306893063}"/>
              </a:ext>
            </a:extLst>
          </p:cNvPr>
          <p:cNvSpPr/>
          <p:nvPr/>
        </p:nvSpPr>
        <p:spPr>
          <a:xfrm>
            <a:off x="924673" y="1309316"/>
            <a:ext cx="9534418" cy="21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lnSpc>
                <a:spcPct val="107000"/>
              </a:lnSpc>
              <a:spcAft>
                <a:spcPts val="0"/>
              </a:spcAft>
            </a:pPr>
            <a:r>
              <a:rPr lang="en-GB" sz="2000" dirty="0">
                <a:latin typeface="Open Sans"/>
                <a:cs typeface="Times New Roman" panose="02020603050405020304" pitchFamily="18" charset="0"/>
              </a:rPr>
              <a:t>Higher technical education is a form of Higher Education that describes </a:t>
            </a:r>
            <a:r>
              <a:rPr lang="en-GB" sz="2000" b="1" dirty="0">
                <a:solidFill>
                  <a:srgbClr val="DA291C"/>
                </a:solidFill>
                <a:latin typeface="Open Sans"/>
                <a:cs typeface="Times New Roman" panose="02020603050405020304" pitchFamily="18" charset="0"/>
              </a:rPr>
              <a:t>classroom-based qualifications </a:t>
            </a:r>
            <a:r>
              <a:rPr lang="en-GB" sz="2000" dirty="0">
                <a:latin typeface="Open Sans"/>
                <a:cs typeface="Times New Roman" panose="02020603050405020304" pitchFamily="18" charset="0"/>
              </a:rPr>
              <a:t>and </a:t>
            </a:r>
            <a:r>
              <a:rPr lang="en-GB" sz="2000" b="1" dirty="0">
                <a:solidFill>
                  <a:srgbClr val="DA291C"/>
                </a:solidFill>
                <a:latin typeface="Open Sans"/>
                <a:cs typeface="Times New Roman" panose="02020603050405020304" pitchFamily="18" charset="0"/>
              </a:rPr>
              <a:t>higher apprenticeships </a:t>
            </a:r>
            <a:r>
              <a:rPr lang="en-GB" sz="2000" dirty="0">
                <a:latin typeface="Open Sans"/>
                <a:cs typeface="Times New Roman" panose="02020603050405020304" pitchFamily="18" charset="0"/>
              </a:rPr>
              <a:t>that are designed to lead to high skilled jobs in many occupations, making it likely that you will find an area of study that interests you! </a:t>
            </a:r>
          </a:p>
          <a:p>
            <a:pPr lvl="0" fontAlgn="ctr">
              <a:lnSpc>
                <a:spcPct val="107000"/>
              </a:lnSpc>
              <a:spcAft>
                <a:spcPts val="0"/>
              </a:spcAft>
            </a:pPr>
            <a:endParaRPr lang="en-GB" sz="1400" dirty="0">
              <a:latin typeface="Open Sans"/>
              <a:cs typeface="Times New Roman" panose="02020603050405020304" pitchFamily="18" charset="0"/>
            </a:endParaRPr>
          </a:p>
          <a:p>
            <a:pPr lvl="0" fontAlgn="ctr">
              <a:lnSpc>
                <a:spcPct val="107000"/>
              </a:lnSpc>
              <a:spcAft>
                <a:spcPts val="0"/>
              </a:spcAft>
            </a:pPr>
            <a:r>
              <a:rPr lang="en-GB" sz="2400" b="1" u="sng" dirty="0">
                <a:latin typeface="Open Sans"/>
                <a:cs typeface="Times New Roman" panose="02020603050405020304" pitchFamily="18" charset="0"/>
              </a:rPr>
              <a:t>Including:</a:t>
            </a:r>
            <a:br>
              <a:rPr lang="en-GB" sz="1400" dirty="0">
                <a:latin typeface="Open Sans"/>
                <a:cs typeface="Times New Roman" panose="02020603050405020304" pitchFamily="18" charset="0"/>
              </a:rPr>
            </a:br>
            <a:endParaRPr lang="en-GB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CED12-17C7-4BB4-BD04-4253FAA2843A}"/>
              </a:ext>
            </a:extLst>
          </p:cNvPr>
          <p:cNvSpPr txBox="1"/>
          <p:nvPr/>
        </p:nvSpPr>
        <p:spPr>
          <a:xfrm>
            <a:off x="1041544" y="3211317"/>
            <a:ext cx="4237236" cy="2123658"/>
          </a:xfrm>
          <a:prstGeom prst="rect">
            <a:avLst/>
          </a:prstGeom>
          <a:solidFill>
            <a:srgbClr val="00376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>
                <a:solidFill>
                  <a:schemeClr val="bg1"/>
                </a:solidFill>
                <a:latin typeface="Open Sans" panose="020B0606030504020204"/>
              </a:rPr>
              <a:t>Accountancy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>
                <a:solidFill>
                  <a:schemeClr val="bg1"/>
                </a:solidFill>
                <a:latin typeface="Open Sans" panose="020B0606030504020204"/>
              </a:rPr>
              <a:t>Adult Care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>
                <a:solidFill>
                  <a:schemeClr val="bg1"/>
                </a:solidFill>
                <a:latin typeface="Open Sans" panose="020B0606030504020204"/>
              </a:rPr>
              <a:t>Agriculture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>
                <a:solidFill>
                  <a:schemeClr val="bg1"/>
                </a:solidFill>
                <a:latin typeface="Open Sans" panose="020B0606030504020204"/>
              </a:rPr>
              <a:t>Business Administration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>
                <a:solidFill>
                  <a:schemeClr val="bg1"/>
                </a:solidFill>
                <a:latin typeface="Open Sans" panose="020B0606030504020204"/>
              </a:rPr>
              <a:t>Construction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>
                <a:solidFill>
                  <a:schemeClr val="bg1"/>
                </a:solidFill>
                <a:latin typeface="Open Sans" panose="020B0606030504020204"/>
              </a:rPr>
              <a:t>Cyber Security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5B40F-53B0-4B43-976B-2D9E72216D82}"/>
              </a:ext>
            </a:extLst>
          </p:cNvPr>
          <p:cNvSpPr txBox="1"/>
          <p:nvPr/>
        </p:nvSpPr>
        <p:spPr>
          <a:xfrm>
            <a:off x="5899732" y="3206823"/>
            <a:ext cx="4251135" cy="2123658"/>
          </a:xfrm>
          <a:prstGeom prst="rect">
            <a:avLst/>
          </a:prstGeom>
          <a:solidFill>
            <a:srgbClr val="DA291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>
                <a:solidFill>
                  <a:schemeClr val="bg1"/>
                </a:solidFill>
                <a:latin typeface="Open Sans" panose="020B0606030504020204"/>
              </a:rPr>
              <a:t>Dentistry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>
                <a:solidFill>
                  <a:schemeClr val="bg1"/>
                </a:solidFill>
                <a:latin typeface="Open Sans" panose="020B0606030504020204"/>
              </a:rPr>
              <a:t>Engineering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>
                <a:solidFill>
                  <a:schemeClr val="bg1"/>
                </a:solidFill>
                <a:latin typeface="Open Sans" panose="020B0606030504020204"/>
              </a:rPr>
              <a:t>Laboratory Research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>
                <a:solidFill>
                  <a:schemeClr val="bg1"/>
                </a:solidFill>
                <a:latin typeface="Open Sans" panose="020B0606030504020204"/>
              </a:rPr>
              <a:t>Nursing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>
                <a:solidFill>
                  <a:schemeClr val="bg1"/>
                </a:solidFill>
                <a:latin typeface="Open Sans" panose="020B0606030504020204"/>
              </a:rPr>
              <a:t>Software Development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b="1">
                <a:solidFill>
                  <a:schemeClr val="bg1"/>
                </a:solidFill>
                <a:latin typeface="Open Sans" panose="020B0606030504020204"/>
              </a:rPr>
              <a:t>Visual Media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0438A-7BAA-405A-9389-853B5F30A7CF}"/>
              </a:ext>
            </a:extLst>
          </p:cNvPr>
          <p:cNvSpPr txBox="1"/>
          <p:nvPr/>
        </p:nvSpPr>
        <p:spPr>
          <a:xfrm>
            <a:off x="1041544" y="5640512"/>
            <a:ext cx="9417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pen Sans" panose="020B0606030504020204"/>
              </a:rPr>
              <a:t>Did you know? The government has produced </a:t>
            </a:r>
            <a:r>
              <a:rPr lang="en-GB" sz="2000" b="1" dirty="0">
                <a:solidFill>
                  <a:srgbClr val="DA291C"/>
                </a:solidFill>
                <a:latin typeface="Open Sans" panose="020B0606030504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‘occupational maps’ </a:t>
            </a:r>
            <a:r>
              <a:rPr lang="en-GB" sz="2000" dirty="0">
                <a:latin typeface="Open Sans" panose="020B0606030504020204"/>
              </a:rPr>
              <a:t>which links technical education like HTE to jobs and shows you how you could progress in your career</a:t>
            </a:r>
          </a:p>
        </p:txBody>
      </p:sp>
    </p:spTree>
    <p:extLst>
      <p:ext uri="{BB962C8B-B14F-4D97-AF65-F5344CB8AC3E}">
        <p14:creationId xmlns:p14="http://schemas.microsoft.com/office/powerpoint/2010/main" val="6760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96DAB-90EB-4C3D-8EE7-9FBD869ACB4A}"/>
              </a:ext>
            </a:extLst>
          </p:cNvPr>
          <p:cNvSpPr/>
          <p:nvPr/>
        </p:nvSpPr>
        <p:spPr>
          <a:xfrm>
            <a:off x="0" y="2199212"/>
            <a:ext cx="9867900" cy="4658788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C6E911-D730-47F9-BA7B-1FAC417644FC}"/>
              </a:ext>
            </a:extLst>
          </p:cNvPr>
          <p:cNvSpPr/>
          <p:nvPr/>
        </p:nvSpPr>
        <p:spPr>
          <a:xfrm>
            <a:off x="0" y="-20113"/>
            <a:ext cx="9867900" cy="2219325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96DC2-1E9B-4A84-896D-2EAA5610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238" y="426769"/>
            <a:ext cx="6955604" cy="1325563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IBM Plex Serif SemiBold"/>
              </a:rPr>
              <a:t>Why study Higher Technical Education?</a:t>
            </a:r>
            <a:endParaRPr lang="en-GB" sz="4000" dirty="0">
              <a:solidFill>
                <a:schemeClr val="bg1"/>
              </a:solidFill>
              <a:latin typeface="IBM Plex Serif SemiBold"/>
            </a:endParaRPr>
          </a:p>
        </p:txBody>
      </p:sp>
      <p:pic>
        <p:nvPicPr>
          <p:cNvPr id="11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F55772-57A3-49D1-9705-ADC99A90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73025"/>
            <a:ext cx="2038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CFB38B9-942B-4B07-9DED-92DF4C8C6F43}"/>
              </a:ext>
            </a:extLst>
          </p:cNvPr>
          <p:cNvGrpSpPr/>
          <p:nvPr/>
        </p:nvGrpSpPr>
        <p:grpSpPr>
          <a:xfrm>
            <a:off x="2106201" y="2418279"/>
            <a:ext cx="5219272" cy="978613"/>
            <a:chOff x="2106201" y="2418279"/>
            <a:chExt cx="5219272" cy="978613"/>
          </a:xfrm>
        </p:grpSpPr>
        <p:pic>
          <p:nvPicPr>
            <p:cNvPr id="7" name="Graphic 6" descr="Badge Tick1 with solid fill">
              <a:extLst>
                <a:ext uri="{FF2B5EF4-FFF2-40B4-BE49-F238E27FC236}">
                  <a16:creationId xmlns:a16="http://schemas.microsoft.com/office/drawing/2014/main" id="{6D26218F-EE88-4438-A8FC-B51790835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06201" y="2450386"/>
              <a:ext cx="914400" cy="914400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CEFCA21-4E44-4768-B871-02F1A8B3C216}"/>
                </a:ext>
              </a:extLst>
            </p:cNvPr>
            <p:cNvSpPr/>
            <p:nvPr/>
          </p:nvSpPr>
          <p:spPr>
            <a:xfrm>
              <a:off x="3046284" y="2418279"/>
              <a:ext cx="4279189" cy="9786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solidFill>
                    <a:srgbClr val="003764"/>
                  </a:solidFill>
                  <a:latin typeface="Open Sans" panose="020B0606030504020204"/>
                </a:rPr>
                <a:t>Skills enhancement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396174-337B-4AB7-8EE2-90BA45A14940}"/>
              </a:ext>
            </a:extLst>
          </p:cNvPr>
          <p:cNvGrpSpPr/>
          <p:nvPr/>
        </p:nvGrpSpPr>
        <p:grpSpPr>
          <a:xfrm>
            <a:off x="2106201" y="5079782"/>
            <a:ext cx="5219272" cy="978613"/>
            <a:chOff x="2106201" y="5079782"/>
            <a:chExt cx="5219272" cy="978613"/>
          </a:xfrm>
        </p:grpSpPr>
        <p:pic>
          <p:nvPicPr>
            <p:cNvPr id="16" name="Graphic 15" descr="Badge Tick1 with solid fill">
              <a:extLst>
                <a:ext uri="{FF2B5EF4-FFF2-40B4-BE49-F238E27FC236}">
                  <a16:creationId xmlns:a16="http://schemas.microsoft.com/office/drawing/2014/main" id="{11596FD8-BC6F-4BE2-B310-7FEDB3D8D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06201" y="5111889"/>
              <a:ext cx="914400" cy="914400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468B401-4FDD-4B4D-BF19-F10F02FFB17A}"/>
                </a:ext>
              </a:extLst>
            </p:cNvPr>
            <p:cNvSpPr/>
            <p:nvPr/>
          </p:nvSpPr>
          <p:spPr>
            <a:xfrm>
              <a:off x="3046284" y="5079782"/>
              <a:ext cx="4279189" cy="9786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solidFill>
                    <a:srgbClr val="003764"/>
                  </a:solidFill>
                  <a:latin typeface="Open Sans" panose="020B0606030504020204"/>
                </a:rPr>
                <a:t>Social &amp; support benefits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1B142F-6144-496A-9495-28F7A269302C}"/>
              </a:ext>
            </a:extLst>
          </p:cNvPr>
          <p:cNvGrpSpPr/>
          <p:nvPr/>
        </p:nvGrpSpPr>
        <p:grpSpPr>
          <a:xfrm>
            <a:off x="2106201" y="3749030"/>
            <a:ext cx="5219272" cy="978613"/>
            <a:chOff x="2106201" y="3749030"/>
            <a:chExt cx="5219272" cy="978613"/>
          </a:xfrm>
        </p:grpSpPr>
        <p:pic>
          <p:nvPicPr>
            <p:cNvPr id="15" name="Graphic 14" descr="Badge Tick1 with solid fill">
              <a:extLst>
                <a:ext uri="{FF2B5EF4-FFF2-40B4-BE49-F238E27FC236}">
                  <a16:creationId xmlns:a16="http://schemas.microsoft.com/office/drawing/2014/main" id="{E54DB914-A501-4027-A3B8-E1A532116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06201" y="3781137"/>
              <a:ext cx="914400" cy="914400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3C07F4D-09DC-441E-925D-699DE10807EA}"/>
                </a:ext>
              </a:extLst>
            </p:cNvPr>
            <p:cNvSpPr/>
            <p:nvPr/>
          </p:nvSpPr>
          <p:spPr>
            <a:xfrm>
              <a:off x="3046284" y="3749030"/>
              <a:ext cx="4279189" cy="9786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solidFill>
                    <a:srgbClr val="003764"/>
                  </a:solidFill>
                  <a:latin typeface="Open Sans" panose="020B0606030504020204"/>
                </a:rPr>
                <a:t>Engage with industry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18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142D-B778-4016-BFDB-0FABD8B9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b="1">
                <a:solidFill>
                  <a:srgbClr val="003764"/>
                </a:solidFill>
                <a:latin typeface="IBM Plex Serif SemiBold"/>
              </a:rPr>
              <a:t>Skills enrichment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5FAD-FC18-4A18-B324-4753744EF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0"/>
            <a:r>
              <a:rPr lang="en-GB" sz="2200">
                <a:latin typeface="Open Sans" panose="020B0606030504020204"/>
              </a:rPr>
              <a:t>Gain skills and qualifications that make you highly employable </a:t>
            </a:r>
          </a:p>
          <a:p>
            <a:pPr lvl="0"/>
            <a:r>
              <a:rPr lang="en-GB" sz="2200">
                <a:latin typeface="Open Sans" panose="020B0606030504020204"/>
              </a:rPr>
              <a:t>Learn by doing – HTE takes a practical approach to learning</a:t>
            </a:r>
          </a:p>
          <a:p>
            <a:pPr lvl="0"/>
            <a:r>
              <a:rPr lang="en-GB" sz="2200">
                <a:latin typeface="Open Sans" panose="020B0606030504020204"/>
              </a:rPr>
              <a:t>Develop knowledge, understanding and skills required for current and future employment </a:t>
            </a:r>
          </a:p>
          <a:p>
            <a:pPr lvl="0"/>
            <a:r>
              <a:rPr lang="en-GB" sz="2200">
                <a:latin typeface="Open Sans" panose="020B0606030504020204"/>
              </a:rPr>
              <a:t>Many HTE programmes count towards membership of a professional body </a:t>
            </a:r>
          </a:p>
          <a:p>
            <a:pPr lvl="0"/>
            <a:r>
              <a:rPr lang="en-GB" sz="2200">
                <a:latin typeface="Open Sans" panose="020B0606030504020204"/>
              </a:rPr>
              <a:t>The opportunity to use specialist facilities and equipment whilst you study </a:t>
            </a:r>
          </a:p>
          <a:p>
            <a:pPr marL="0" indent="0">
              <a:buNone/>
            </a:pPr>
            <a:endParaRPr lang="en-GB" sz="2000"/>
          </a:p>
        </p:txBody>
      </p:sp>
      <p:pic>
        <p:nvPicPr>
          <p:cNvPr id="11" name="Picture 4" descr="Glasses on top of a book">
            <a:extLst>
              <a:ext uri="{FF2B5EF4-FFF2-40B4-BE49-F238E27FC236}">
                <a16:creationId xmlns:a16="http://schemas.microsoft.com/office/drawing/2014/main" id="{4078677B-82DE-43C2-A41C-D0D71AA20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43" r="40275" b="-1"/>
          <a:stretch/>
        </p:blipFill>
        <p:spPr>
          <a:xfrm>
            <a:off x="0" y="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E9E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6380CA-13EE-4B99-B0CA-FE114F77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73025"/>
            <a:ext cx="2038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16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E9E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6380CA-13EE-4B99-B0CA-FE114F77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8"/>
            <a:ext cx="1726286" cy="11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8142D-B778-4016-BFDB-0FABD8B9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238" y="1196276"/>
            <a:ext cx="6586491" cy="918841"/>
          </a:xfrm>
        </p:spPr>
        <p:txBody>
          <a:bodyPr anchor="b">
            <a:normAutofit/>
          </a:bodyPr>
          <a:lstStyle/>
          <a:p>
            <a:r>
              <a:rPr lang="en-GB" b="1">
                <a:solidFill>
                  <a:srgbClr val="003764"/>
                </a:solidFill>
                <a:latin typeface="IBM Plex Serif SemiBold"/>
              </a:rPr>
              <a:t>Engage with industry</a:t>
            </a:r>
          </a:p>
        </p:txBody>
      </p:sp>
      <p:pic>
        <p:nvPicPr>
          <p:cNvPr id="14" name="Picture 13" descr="A picture containing person, orange, automaton&#10;&#10;Description automatically generated">
            <a:extLst>
              <a:ext uri="{FF2B5EF4-FFF2-40B4-BE49-F238E27FC236}">
                <a16:creationId xmlns:a16="http://schemas.microsoft.com/office/drawing/2014/main" id="{E0D6571E-93C3-4250-9D1A-2F72423A45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r="23920"/>
          <a:stretch/>
        </p:blipFill>
        <p:spPr>
          <a:xfrm>
            <a:off x="7551506" y="-13068"/>
            <a:ext cx="464049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5FAD-FC18-4A18-B324-4753744EF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96" y="2593849"/>
            <a:ext cx="6586489" cy="3785419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2200">
                <a:latin typeface="Open Sans" panose="020B0606030504020204"/>
              </a:rPr>
              <a:t>Work with local employers, often helping to solve real problems</a:t>
            </a:r>
          </a:p>
          <a:p>
            <a:pPr lvl="0"/>
            <a:r>
              <a:rPr lang="en-GB" sz="2200">
                <a:latin typeface="Open Sans" panose="020B0606030504020204"/>
              </a:rPr>
              <a:t>Programmes are often designed with employers, making them highly industry relevant </a:t>
            </a:r>
          </a:p>
          <a:p>
            <a:pPr lvl="0"/>
            <a:r>
              <a:rPr lang="en-GB" sz="2200">
                <a:latin typeface="Open Sans" panose="020B0606030504020204"/>
              </a:rPr>
              <a:t>HTE is designed to provide a direct route into a job </a:t>
            </a:r>
          </a:p>
          <a:p>
            <a:pPr lvl="0"/>
            <a:r>
              <a:rPr lang="en-GB" sz="2200">
                <a:latin typeface="Open Sans" panose="020B0606030504020204"/>
              </a:rPr>
              <a:t>Develop knowledge and skills that are valuable to the economy </a:t>
            </a:r>
          </a:p>
          <a:p>
            <a:pPr lvl="0"/>
            <a:r>
              <a:rPr lang="en-GB" sz="2200">
                <a:latin typeface="Open Sans" panose="020B0606030504020204"/>
              </a:rPr>
              <a:t>Learn from teachers with lots of industry experience</a:t>
            </a:r>
          </a:p>
          <a:p>
            <a:pPr marL="0" indent="0">
              <a:buNone/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82168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142D-B778-4016-BFDB-0FABD8B9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GB" b="1" dirty="0">
                <a:solidFill>
                  <a:srgbClr val="003764"/>
                </a:solidFill>
                <a:latin typeface="IBM Plex Serif SemiBold"/>
              </a:rPr>
              <a:t>Social &amp; support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5FAD-FC18-4A18-B324-4753744EF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2" y="2623335"/>
            <a:ext cx="6586489" cy="3785419"/>
          </a:xfrm>
        </p:spPr>
        <p:txBody>
          <a:bodyPr>
            <a:normAutofit/>
          </a:bodyPr>
          <a:lstStyle/>
          <a:p>
            <a:pPr lvl="0"/>
            <a:r>
              <a:rPr lang="en-GB" sz="2200">
                <a:latin typeface="Open Sans" panose="020B0606030504020204"/>
              </a:rPr>
              <a:t>Different modes of study</a:t>
            </a:r>
          </a:p>
          <a:p>
            <a:pPr lvl="0"/>
            <a:r>
              <a:rPr lang="en-GB" sz="2200">
                <a:latin typeface="Open Sans" panose="020B0606030504020204"/>
              </a:rPr>
              <a:t>Often smaller class sizes than other forms of higher education</a:t>
            </a:r>
          </a:p>
          <a:p>
            <a:pPr lvl="0"/>
            <a:r>
              <a:rPr lang="en-GB" sz="2200">
                <a:latin typeface="Open Sans" panose="020B0606030504020204"/>
              </a:rPr>
              <a:t>Flexible study – PT/FT and distance learning </a:t>
            </a:r>
          </a:p>
          <a:p>
            <a:pPr lvl="0"/>
            <a:r>
              <a:rPr lang="en-GB" sz="2200">
                <a:latin typeface="Open Sans" panose="020B0606030504020204"/>
              </a:rPr>
              <a:t>Access to loans and bursaries</a:t>
            </a:r>
          </a:p>
          <a:p>
            <a:pPr lvl="0"/>
            <a:r>
              <a:rPr lang="en-GB" sz="2200">
                <a:latin typeface="Open Sans" panose="020B0606030504020204"/>
              </a:rPr>
              <a:t>Programmes are shorter and cheaper than degrees</a:t>
            </a:r>
          </a:p>
          <a:p>
            <a:pPr lvl="0"/>
            <a:r>
              <a:rPr lang="en-GB" sz="2200">
                <a:latin typeface="Open Sans" panose="020B0606030504020204"/>
              </a:rPr>
              <a:t>Earn whilst you learn, if on a higher apprenticeship</a:t>
            </a:r>
          </a:p>
        </p:txBody>
      </p:sp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E9E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6380CA-13EE-4B99-B0CA-FE114F77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260" y="73025"/>
            <a:ext cx="1613739" cy="110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group of peo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33B2563C-76C1-4C05-AA70-40A02F570D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r="9918"/>
          <a:stretch/>
        </p:blipFill>
        <p:spPr>
          <a:xfrm>
            <a:off x="0" y="0"/>
            <a:ext cx="4448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31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ldSkills UK powerpoint template" id="{CEC9FD9E-FA6C-430F-AD74-D1620C899A67}" vid="{2405B927-B770-4FBA-AFF7-8BB057BD1C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703A801C29714989FFD9EFC585235E" ma:contentTypeVersion="11" ma:contentTypeDescription="Create a new document." ma:contentTypeScope="" ma:versionID="e386992d6e8b7b3c7a91028430a3560f">
  <xsd:schema xmlns:xsd="http://www.w3.org/2001/XMLSchema" xmlns:xs="http://www.w3.org/2001/XMLSchema" xmlns:p="http://schemas.microsoft.com/office/2006/metadata/properties" xmlns:ns2="2ee7bd06-ef76-433a-a713-c6c22c8b76fb" xmlns:ns3="70622a18-73de-4569-a2cf-5cad5efcce89" targetNamespace="http://schemas.microsoft.com/office/2006/metadata/properties" ma:root="true" ma:fieldsID="0ea3d32a516d740fcd4d884a8269fd38" ns2:_="" ns3:_="">
    <xsd:import namespace="2ee7bd06-ef76-433a-a713-c6c22c8b76fb"/>
    <xsd:import namespace="70622a18-73de-4569-a2cf-5cad5efcce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7bd06-ef76-433a-a713-c6c22c8b76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22a18-73de-4569-a2cf-5cad5efcce8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0622a18-73de-4569-a2cf-5cad5efcce89">
      <UserInfo>
        <DisplayName>Agnes Donnelly</DisplayName>
        <AccountId>821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D85D4FA-23CC-4C30-97FB-64BA056784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457DE5-EE97-4637-919D-336B1381D1DE}">
  <ds:schemaRefs>
    <ds:schemaRef ds:uri="2ee7bd06-ef76-433a-a713-c6c22c8b76fb"/>
    <ds:schemaRef ds:uri="70622a18-73de-4569-a2cf-5cad5efcce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B0F0A45-882B-494F-8C2E-5941246A1AA4}">
  <ds:schemaRefs>
    <ds:schemaRef ds:uri="http://purl.org/dc/elements/1.1/"/>
    <ds:schemaRef ds:uri="http://schemas.microsoft.com/office/2006/metadata/properties"/>
    <ds:schemaRef ds:uri="70622a18-73de-4569-a2cf-5cad5efcce8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ee7bd06-ef76-433a-a713-c6c22c8b76f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WorldSkills UK powerpoint template</Template>
  <TotalTime>30</TotalTime>
  <Words>819</Words>
  <Application>Microsoft Office PowerPoint</Application>
  <PresentationFormat>Widescreen</PresentationFormat>
  <Paragraphs>117</Paragraphs>
  <Slides>17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IBM Plex Serif SemiBold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study Higher Technical Education?</vt:lpstr>
      <vt:lpstr>Skills enrichment</vt:lpstr>
      <vt:lpstr>Engage with industry</vt:lpstr>
      <vt:lpstr>Social &amp; support benefits</vt:lpstr>
      <vt:lpstr>How can you study Higher Technical Education?</vt:lpstr>
      <vt:lpstr>Classroom based qualifications:</vt:lpstr>
      <vt:lpstr>Apprenticeships:</vt:lpstr>
      <vt:lpstr>PowerPoint Presentation</vt:lpstr>
      <vt:lpstr> Let’s hear from a role model </vt:lpstr>
      <vt:lpstr>PowerPoint Presentation</vt:lpstr>
      <vt:lpstr>Next Steps #2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Shirt, Thomas (WorldSkills UK)</dc:creator>
  <cp:lastModifiedBy>Suzanne Chilvers</cp:lastModifiedBy>
  <cp:revision>6</cp:revision>
  <cp:lastPrinted>2021-02-15T11:10:19Z</cp:lastPrinted>
  <dcterms:created xsi:type="dcterms:W3CDTF">2020-12-21T09:47:58Z</dcterms:created>
  <dcterms:modified xsi:type="dcterms:W3CDTF">2022-03-30T18:04:17Z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0x010100E9703A801C29714989FFD9EFC585235E</vt:lpwstr>
  </property>
</Properties>
</file>