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1749" r:id="rId5"/>
    <p:sldId id="528" r:id="rId6"/>
    <p:sldId id="1740" r:id="rId7"/>
    <p:sldId id="342" r:id="rId8"/>
    <p:sldId id="1738" r:id="rId9"/>
    <p:sldId id="1742" r:id="rId10"/>
    <p:sldId id="1744" r:id="rId11"/>
    <p:sldId id="1731" r:id="rId12"/>
    <p:sldId id="745" r:id="rId13"/>
    <p:sldId id="174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84289B-290F-F9C6-D4A4-10B1625361AA}" name="HARVEY-FRANKLIN, Sophie" initials="HFS" userId="S::Sophie.HARVEY-FRANKLIN@EDUCATION.GOV.UK::0fa3c65c-e1c9-4a91-bae1-1a74715c077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0AAEB-1F52-4B2E-B338-F44638A8998D}" v="1" dt="2022-07-04T08:36:14.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94" d="100"/>
          <a:sy n="94" d="100"/>
        </p:scale>
        <p:origin x="84"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ED17B-547B-43E8-A96D-9CB5F1086DC6}"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GB"/>
        </a:p>
      </dgm:t>
    </dgm:pt>
    <dgm:pt modelId="{FF6C0A42-AAB3-4F06-9267-A67426A3E86F}">
      <dgm:prSet phldrT="[Text]"/>
      <dgm:spPr/>
      <dgm:t>
        <a:bodyPr/>
        <a:lstStyle/>
        <a:p>
          <a:r>
            <a:rPr lang="en-GB" b="1"/>
            <a:t>Catapults</a:t>
          </a:r>
        </a:p>
      </dgm:t>
    </dgm:pt>
    <dgm:pt modelId="{62FB0A2E-911F-404E-B171-C7CD159E11C5}" type="parTrans" cxnId="{06BF546C-DC7A-4FC5-B781-50032C904FF0}">
      <dgm:prSet/>
      <dgm:spPr/>
      <dgm:t>
        <a:bodyPr/>
        <a:lstStyle/>
        <a:p>
          <a:endParaRPr lang="en-GB"/>
        </a:p>
      </dgm:t>
    </dgm:pt>
    <dgm:pt modelId="{AAB02E07-6C45-420F-8CCF-F513163055CB}" type="sibTrans" cxnId="{06BF546C-DC7A-4FC5-B781-50032C904FF0}">
      <dgm:prSet/>
      <dgm:spPr/>
      <dgm:t>
        <a:bodyPr/>
        <a:lstStyle/>
        <a:p>
          <a:endParaRPr lang="en-GB"/>
        </a:p>
      </dgm:t>
    </dgm:pt>
    <dgm:pt modelId="{C7E2C228-AFF6-4513-AD6A-F4DA1D2C6726}">
      <dgm:prSet phldrT="[Text]"/>
      <dgm:spPr/>
      <dgm:t>
        <a:bodyPr/>
        <a:lstStyle/>
        <a:p>
          <a:r>
            <a:rPr lang="en-GB" b="1"/>
            <a:t>Big Data</a:t>
          </a:r>
        </a:p>
      </dgm:t>
    </dgm:pt>
    <dgm:pt modelId="{6B005E6B-6CBE-431A-869D-89E12B912184}" type="parTrans" cxnId="{F97345AD-B668-452E-8AD5-6C097584CEC1}">
      <dgm:prSet/>
      <dgm:spPr/>
      <dgm:t>
        <a:bodyPr/>
        <a:lstStyle/>
        <a:p>
          <a:endParaRPr lang="en-GB"/>
        </a:p>
      </dgm:t>
    </dgm:pt>
    <dgm:pt modelId="{3770F324-5B15-4832-B04F-29738CAF8DB0}" type="sibTrans" cxnId="{F97345AD-B668-452E-8AD5-6C097584CEC1}">
      <dgm:prSet/>
      <dgm:spPr/>
      <dgm:t>
        <a:bodyPr/>
        <a:lstStyle/>
        <a:p>
          <a:endParaRPr lang="en-GB"/>
        </a:p>
      </dgm:t>
    </dgm:pt>
    <dgm:pt modelId="{F89B7ECE-ABB4-4A19-BC94-40C9EF211363}">
      <dgm:prSet phldrT="[Text]"/>
      <dgm:spPr/>
      <dgm:t>
        <a:bodyPr/>
        <a:lstStyle/>
        <a:p>
          <a:r>
            <a:rPr lang="en-GB" b="1" i="0"/>
            <a:t>Employer intel</a:t>
          </a:r>
          <a:endParaRPr lang="en-GB"/>
        </a:p>
      </dgm:t>
    </dgm:pt>
    <dgm:pt modelId="{99023EFB-2923-48FD-8405-13EBB49A2F75}" type="parTrans" cxnId="{80C3A6AA-5021-475F-8A30-F86F760CBC14}">
      <dgm:prSet/>
      <dgm:spPr/>
      <dgm:t>
        <a:bodyPr/>
        <a:lstStyle/>
        <a:p>
          <a:endParaRPr lang="en-GB"/>
        </a:p>
      </dgm:t>
    </dgm:pt>
    <dgm:pt modelId="{585B4A57-B866-47EE-A09A-EE1D7C7FA283}" type="sibTrans" cxnId="{80C3A6AA-5021-475F-8A30-F86F760CBC14}">
      <dgm:prSet/>
      <dgm:spPr/>
      <dgm:t>
        <a:bodyPr/>
        <a:lstStyle/>
        <a:p>
          <a:endParaRPr lang="en-GB"/>
        </a:p>
      </dgm:t>
    </dgm:pt>
    <dgm:pt modelId="{1B4C449C-6847-4E99-9459-13536708D52B}">
      <dgm:prSet phldrT="[Text]"/>
      <dgm:spPr/>
      <dgm:t>
        <a:bodyPr/>
        <a:lstStyle/>
        <a:p>
          <a:endParaRPr lang="en-GB"/>
        </a:p>
      </dgm:t>
    </dgm:pt>
    <dgm:pt modelId="{CDCF7110-DE1B-4492-A566-F5A6A5889B61}" type="parTrans" cxnId="{368E6C80-AECF-43A3-A3DB-486B41041DB6}">
      <dgm:prSet/>
      <dgm:spPr/>
      <dgm:t>
        <a:bodyPr/>
        <a:lstStyle/>
        <a:p>
          <a:endParaRPr lang="en-GB"/>
        </a:p>
      </dgm:t>
    </dgm:pt>
    <dgm:pt modelId="{3B43EB77-92DD-4C51-A62D-A258FCBFA5BD}" type="sibTrans" cxnId="{368E6C80-AECF-43A3-A3DB-486B41041DB6}">
      <dgm:prSet/>
      <dgm:spPr/>
      <dgm:t>
        <a:bodyPr/>
        <a:lstStyle/>
        <a:p>
          <a:endParaRPr lang="en-GB"/>
        </a:p>
      </dgm:t>
    </dgm:pt>
    <dgm:pt modelId="{08E5D940-3BFD-4E33-B689-6B0896DE3313}" type="pres">
      <dgm:prSet presAssocID="{819ED17B-547B-43E8-A96D-9CB5F1086DC6}" presName="Name0" presStyleCnt="0">
        <dgm:presLayoutVars>
          <dgm:chMax val="4"/>
          <dgm:resizeHandles val="exact"/>
        </dgm:presLayoutVars>
      </dgm:prSet>
      <dgm:spPr/>
    </dgm:pt>
    <dgm:pt modelId="{C2ECDEDB-FA24-438A-8EC6-9B8B9B998552}" type="pres">
      <dgm:prSet presAssocID="{819ED17B-547B-43E8-A96D-9CB5F1086DC6}" presName="ellipse" presStyleLbl="trBgShp" presStyleIdx="0" presStyleCnt="1"/>
      <dgm:spPr/>
    </dgm:pt>
    <dgm:pt modelId="{E5310490-2E46-48D2-B7C5-CBAB9A58F87E}" type="pres">
      <dgm:prSet presAssocID="{819ED17B-547B-43E8-A96D-9CB5F1086DC6}" presName="arrow1" presStyleLbl="fgShp" presStyleIdx="0" presStyleCnt="1"/>
      <dgm:spPr/>
    </dgm:pt>
    <dgm:pt modelId="{AF4320DA-CD51-425E-B7E5-92932ECB0D29}" type="pres">
      <dgm:prSet presAssocID="{819ED17B-547B-43E8-A96D-9CB5F1086DC6}" presName="rectangle" presStyleLbl="revTx" presStyleIdx="0" presStyleCnt="1">
        <dgm:presLayoutVars>
          <dgm:bulletEnabled val="1"/>
        </dgm:presLayoutVars>
      </dgm:prSet>
      <dgm:spPr/>
    </dgm:pt>
    <dgm:pt modelId="{7A2277AB-8229-4CF8-934D-83CE67BC7C3E}" type="pres">
      <dgm:prSet presAssocID="{C7E2C228-AFF6-4513-AD6A-F4DA1D2C6726}" presName="item1" presStyleLbl="node1" presStyleIdx="0" presStyleCnt="3">
        <dgm:presLayoutVars>
          <dgm:bulletEnabled val="1"/>
        </dgm:presLayoutVars>
      </dgm:prSet>
      <dgm:spPr/>
    </dgm:pt>
    <dgm:pt modelId="{AED708C4-34BD-4E13-89A5-FA50B86D9084}" type="pres">
      <dgm:prSet presAssocID="{F89B7ECE-ABB4-4A19-BC94-40C9EF211363}" presName="item2" presStyleLbl="node1" presStyleIdx="1" presStyleCnt="3">
        <dgm:presLayoutVars>
          <dgm:bulletEnabled val="1"/>
        </dgm:presLayoutVars>
      </dgm:prSet>
      <dgm:spPr/>
    </dgm:pt>
    <dgm:pt modelId="{BACD1D13-C6F1-4144-8836-CD3E6C1FC746}" type="pres">
      <dgm:prSet presAssocID="{1B4C449C-6847-4E99-9459-13536708D52B}" presName="item3" presStyleLbl="node1" presStyleIdx="2" presStyleCnt="3" custLinFactNeighborX="-323" custLinFactNeighborY="-21588">
        <dgm:presLayoutVars>
          <dgm:bulletEnabled val="1"/>
        </dgm:presLayoutVars>
      </dgm:prSet>
      <dgm:spPr/>
    </dgm:pt>
    <dgm:pt modelId="{BF7DEDC1-8E5E-4726-8A3F-EB3E8CE6034E}" type="pres">
      <dgm:prSet presAssocID="{819ED17B-547B-43E8-A96D-9CB5F1086DC6}" presName="funnel" presStyleLbl="trAlignAcc1" presStyleIdx="0" presStyleCnt="1" custScaleX="142857" custScaleY="124302" custLinFactNeighborX="2253" custLinFactNeighborY="-8551"/>
      <dgm:spPr/>
    </dgm:pt>
  </dgm:ptLst>
  <dgm:cxnLst>
    <dgm:cxn modelId="{9899753D-8BE4-4515-BD72-0840917F227F}" type="presOf" srcId="{F89B7ECE-ABB4-4A19-BC94-40C9EF211363}" destId="{7A2277AB-8229-4CF8-934D-83CE67BC7C3E}" srcOrd="0" destOrd="0" presId="urn:microsoft.com/office/officeart/2005/8/layout/funnel1"/>
    <dgm:cxn modelId="{0C0C2966-62A4-4BF2-8249-5262EAE46C03}" type="presOf" srcId="{819ED17B-547B-43E8-A96D-9CB5F1086DC6}" destId="{08E5D940-3BFD-4E33-B689-6B0896DE3313}" srcOrd="0" destOrd="0" presId="urn:microsoft.com/office/officeart/2005/8/layout/funnel1"/>
    <dgm:cxn modelId="{06BF546C-DC7A-4FC5-B781-50032C904FF0}" srcId="{819ED17B-547B-43E8-A96D-9CB5F1086DC6}" destId="{FF6C0A42-AAB3-4F06-9267-A67426A3E86F}" srcOrd="0" destOrd="0" parTransId="{62FB0A2E-911F-404E-B171-C7CD159E11C5}" sibTransId="{AAB02E07-6C45-420F-8CCF-F513163055CB}"/>
    <dgm:cxn modelId="{26E55774-D5CF-43ED-A50B-305DF0B3B008}" type="presOf" srcId="{FF6C0A42-AAB3-4F06-9267-A67426A3E86F}" destId="{BACD1D13-C6F1-4144-8836-CD3E6C1FC746}" srcOrd="0" destOrd="0" presId="urn:microsoft.com/office/officeart/2005/8/layout/funnel1"/>
    <dgm:cxn modelId="{368E6C80-AECF-43A3-A3DB-486B41041DB6}" srcId="{819ED17B-547B-43E8-A96D-9CB5F1086DC6}" destId="{1B4C449C-6847-4E99-9459-13536708D52B}" srcOrd="3" destOrd="0" parTransId="{CDCF7110-DE1B-4492-A566-F5A6A5889B61}" sibTransId="{3B43EB77-92DD-4C51-A62D-A258FCBFA5BD}"/>
    <dgm:cxn modelId="{80C3A6AA-5021-475F-8A30-F86F760CBC14}" srcId="{819ED17B-547B-43E8-A96D-9CB5F1086DC6}" destId="{F89B7ECE-ABB4-4A19-BC94-40C9EF211363}" srcOrd="2" destOrd="0" parTransId="{99023EFB-2923-48FD-8405-13EBB49A2F75}" sibTransId="{585B4A57-B866-47EE-A09A-EE1D7C7FA283}"/>
    <dgm:cxn modelId="{F97345AD-B668-452E-8AD5-6C097584CEC1}" srcId="{819ED17B-547B-43E8-A96D-9CB5F1086DC6}" destId="{C7E2C228-AFF6-4513-AD6A-F4DA1D2C6726}" srcOrd="1" destOrd="0" parTransId="{6B005E6B-6CBE-431A-869D-89E12B912184}" sibTransId="{3770F324-5B15-4832-B04F-29738CAF8DB0}"/>
    <dgm:cxn modelId="{AE24DCCD-0590-4C1D-9F54-D527B00BBDFF}" type="presOf" srcId="{1B4C449C-6847-4E99-9459-13536708D52B}" destId="{AF4320DA-CD51-425E-B7E5-92932ECB0D29}" srcOrd="0" destOrd="0" presId="urn:microsoft.com/office/officeart/2005/8/layout/funnel1"/>
    <dgm:cxn modelId="{1A03B9E0-5F92-4730-A771-3A7FDFFCC5B4}" type="presOf" srcId="{C7E2C228-AFF6-4513-AD6A-F4DA1D2C6726}" destId="{AED708C4-34BD-4E13-89A5-FA50B86D9084}" srcOrd="0" destOrd="0" presId="urn:microsoft.com/office/officeart/2005/8/layout/funnel1"/>
    <dgm:cxn modelId="{99ED6E61-3656-44EF-8E4A-5938DA8BF793}" type="presParOf" srcId="{08E5D940-3BFD-4E33-B689-6B0896DE3313}" destId="{C2ECDEDB-FA24-438A-8EC6-9B8B9B998552}" srcOrd="0" destOrd="0" presId="urn:microsoft.com/office/officeart/2005/8/layout/funnel1"/>
    <dgm:cxn modelId="{BE2E074F-58BB-4AF3-BE53-0DDF8EFE8C80}" type="presParOf" srcId="{08E5D940-3BFD-4E33-B689-6B0896DE3313}" destId="{E5310490-2E46-48D2-B7C5-CBAB9A58F87E}" srcOrd="1" destOrd="0" presId="urn:microsoft.com/office/officeart/2005/8/layout/funnel1"/>
    <dgm:cxn modelId="{9151B2CF-0E79-40B7-9D91-01715A88D530}" type="presParOf" srcId="{08E5D940-3BFD-4E33-B689-6B0896DE3313}" destId="{AF4320DA-CD51-425E-B7E5-92932ECB0D29}" srcOrd="2" destOrd="0" presId="urn:microsoft.com/office/officeart/2005/8/layout/funnel1"/>
    <dgm:cxn modelId="{37B352AF-13AD-4E1C-A80C-BFE77D0C9611}" type="presParOf" srcId="{08E5D940-3BFD-4E33-B689-6B0896DE3313}" destId="{7A2277AB-8229-4CF8-934D-83CE67BC7C3E}" srcOrd="3" destOrd="0" presId="urn:microsoft.com/office/officeart/2005/8/layout/funnel1"/>
    <dgm:cxn modelId="{BE097E3E-3A11-42E5-B931-1059BC65F3CC}" type="presParOf" srcId="{08E5D940-3BFD-4E33-B689-6B0896DE3313}" destId="{AED708C4-34BD-4E13-89A5-FA50B86D9084}" srcOrd="4" destOrd="0" presId="urn:microsoft.com/office/officeart/2005/8/layout/funnel1"/>
    <dgm:cxn modelId="{E9BE52C6-77FB-4844-88E3-2FE4BE4A0C7D}" type="presParOf" srcId="{08E5D940-3BFD-4E33-B689-6B0896DE3313}" destId="{BACD1D13-C6F1-4144-8836-CD3E6C1FC746}" srcOrd="5" destOrd="0" presId="urn:microsoft.com/office/officeart/2005/8/layout/funnel1"/>
    <dgm:cxn modelId="{ACBA2E92-81A4-4980-9E33-E32A505C2E15}" type="presParOf" srcId="{08E5D940-3BFD-4E33-B689-6B0896DE3313}" destId="{BF7DEDC1-8E5E-4726-8A3F-EB3E8CE6034E}"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CDEDB-FA24-438A-8EC6-9B8B9B998552}">
      <dsp:nvSpPr>
        <dsp:cNvPr id="0" name=""/>
        <dsp:cNvSpPr/>
      </dsp:nvSpPr>
      <dsp:spPr>
        <a:xfrm>
          <a:off x="614773" y="663392"/>
          <a:ext cx="2246623" cy="78022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310490-2E46-48D2-B7C5-CBAB9A58F87E}">
      <dsp:nvSpPr>
        <dsp:cNvPr id="0" name=""/>
        <dsp:cNvSpPr/>
      </dsp:nvSpPr>
      <dsp:spPr>
        <a:xfrm>
          <a:off x="1523872" y="2573892"/>
          <a:ext cx="435392" cy="278650"/>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4320DA-CD51-425E-B7E5-92932ECB0D29}">
      <dsp:nvSpPr>
        <dsp:cNvPr id="0" name=""/>
        <dsp:cNvSpPr/>
      </dsp:nvSpPr>
      <dsp:spPr>
        <a:xfrm>
          <a:off x="696627" y="2796813"/>
          <a:ext cx="2089882" cy="52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696627" y="2796813"/>
        <a:ext cx="2089882" cy="522470"/>
      </dsp:txXfrm>
    </dsp:sp>
    <dsp:sp modelId="{7A2277AB-8229-4CF8-934D-83CE67BC7C3E}">
      <dsp:nvSpPr>
        <dsp:cNvPr id="0" name=""/>
        <dsp:cNvSpPr/>
      </dsp:nvSpPr>
      <dsp:spPr>
        <a:xfrm>
          <a:off x="1431569" y="1503873"/>
          <a:ext cx="783705" cy="7837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i="0" kern="1200"/>
            <a:t>Employer intel</a:t>
          </a:r>
          <a:endParaRPr lang="en-GB" sz="900" kern="1200"/>
        </a:p>
      </dsp:txBody>
      <dsp:txXfrm>
        <a:off x="1546340" y="1618644"/>
        <a:ext cx="554163" cy="554163"/>
      </dsp:txXfrm>
    </dsp:sp>
    <dsp:sp modelId="{AED708C4-34BD-4E13-89A5-FA50B86D9084}">
      <dsp:nvSpPr>
        <dsp:cNvPr id="0" name=""/>
        <dsp:cNvSpPr/>
      </dsp:nvSpPr>
      <dsp:spPr>
        <a:xfrm>
          <a:off x="870784" y="915919"/>
          <a:ext cx="783705" cy="78370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a:t>Big Data</a:t>
          </a:r>
        </a:p>
      </dsp:txBody>
      <dsp:txXfrm>
        <a:off x="985555" y="1030690"/>
        <a:ext cx="554163" cy="554163"/>
      </dsp:txXfrm>
    </dsp:sp>
    <dsp:sp modelId="{BACD1D13-C6F1-4144-8836-CD3E6C1FC746}">
      <dsp:nvSpPr>
        <dsp:cNvPr id="0" name=""/>
        <dsp:cNvSpPr/>
      </dsp:nvSpPr>
      <dsp:spPr>
        <a:xfrm>
          <a:off x="1669374" y="557250"/>
          <a:ext cx="783705" cy="7837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a:t>Catapults</a:t>
          </a:r>
        </a:p>
      </dsp:txBody>
      <dsp:txXfrm>
        <a:off x="1784145" y="672021"/>
        <a:ext cx="554163" cy="554163"/>
      </dsp:txXfrm>
    </dsp:sp>
    <dsp:sp modelId="{BF7DEDC1-8E5E-4726-8A3F-EB3E8CE6034E}">
      <dsp:nvSpPr>
        <dsp:cNvPr id="0" name=""/>
        <dsp:cNvSpPr/>
      </dsp:nvSpPr>
      <dsp:spPr>
        <a:xfrm>
          <a:off x="3" y="163801"/>
          <a:ext cx="3483133" cy="242458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96628-B07B-41D2-9B13-22E4BB0A929F}" type="datetimeFigureOut">
              <a:rPr lang="en-GB" smtClean="0"/>
              <a:t>04/07/2022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67512-6F0F-4547-8A14-CBD2AEBE823D}" type="slidenum">
              <a:rPr lang="en-GB" smtClean="0"/>
              <a:t>‹#›</a:t>
            </a:fld>
            <a:endParaRPr lang="en-GB"/>
          </a:p>
        </p:txBody>
      </p:sp>
    </p:spTree>
    <p:extLst>
      <p:ext uri="{BB962C8B-B14F-4D97-AF65-F5344CB8AC3E}">
        <p14:creationId xmlns:p14="http://schemas.microsoft.com/office/powerpoint/2010/main" val="328768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67C8A8-1D3C-4D02-8145-3E27177B0051}" type="slidenum">
              <a:rPr lang="en-GB" smtClean="0"/>
              <a:t>3</a:t>
            </a:fld>
            <a:endParaRPr lang="en-GB"/>
          </a:p>
        </p:txBody>
      </p:sp>
    </p:spTree>
    <p:extLst>
      <p:ext uri="{BB962C8B-B14F-4D97-AF65-F5344CB8AC3E}">
        <p14:creationId xmlns:p14="http://schemas.microsoft.com/office/powerpoint/2010/main" val="150891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67C8A8-1D3C-4D02-8145-3E27177B0051}" type="slidenum">
              <a:rPr lang="en-GB" smtClean="0"/>
              <a:t>4</a:t>
            </a:fld>
            <a:endParaRPr lang="en-GB"/>
          </a:p>
        </p:txBody>
      </p:sp>
    </p:spTree>
    <p:extLst>
      <p:ext uri="{BB962C8B-B14F-4D97-AF65-F5344CB8AC3E}">
        <p14:creationId xmlns:p14="http://schemas.microsoft.com/office/powerpoint/2010/main" val="228778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Segoe UI" panose="020B0502040204020203" pitchFamily="34" charset="0"/>
              </a:rPr>
              <a:t>12 new apprenticeships = Carbon Advisor, Carbon Risk Analyst, Food Engineer, Food supply chain , Natural Capital Assessor, Natural Capital Advisor, Site </a:t>
            </a:r>
            <a:r>
              <a:rPr lang="en-GB" sz="1800" dirty="0" err="1">
                <a:solidFill>
                  <a:srgbClr val="000000"/>
                </a:solidFill>
                <a:effectLst/>
                <a:latin typeface="Segoe UI" panose="020B0502040204020203" pitchFamily="34" charset="0"/>
              </a:rPr>
              <a:t>Decarboniser</a:t>
            </a:r>
            <a:r>
              <a:rPr lang="en-GB" sz="1800" dirty="0">
                <a:solidFill>
                  <a:srgbClr val="000000"/>
                </a:solidFill>
                <a:effectLst/>
                <a:latin typeface="Segoe UI" panose="020B0502040204020203" pitchFamily="34" charset="0"/>
              </a:rPr>
              <a:t>, Agricultural Engineer, Land Based Sustainability Practitioner, High Voltage Prototype Engineer Technician, Hydrogen Fuel Cell, materials planning. </a:t>
            </a:r>
            <a:endParaRPr lang="en-GB" dirty="0"/>
          </a:p>
        </p:txBody>
      </p:sp>
      <p:sp>
        <p:nvSpPr>
          <p:cNvPr id="4" name="Slide Number Placeholder 3"/>
          <p:cNvSpPr>
            <a:spLocks noGrp="1"/>
          </p:cNvSpPr>
          <p:nvPr>
            <p:ph type="sldNum" sz="quarter" idx="5"/>
          </p:nvPr>
        </p:nvSpPr>
        <p:spPr/>
        <p:txBody>
          <a:bodyPr/>
          <a:lstStyle/>
          <a:p>
            <a:fld id="{F867C8A8-1D3C-4D02-8145-3E27177B0051}" type="slidenum">
              <a:rPr lang="en-GB" smtClean="0"/>
              <a:t>5</a:t>
            </a:fld>
            <a:endParaRPr lang="en-GB"/>
          </a:p>
        </p:txBody>
      </p:sp>
    </p:spTree>
    <p:extLst>
      <p:ext uri="{BB962C8B-B14F-4D97-AF65-F5344CB8AC3E}">
        <p14:creationId xmlns:p14="http://schemas.microsoft.com/office/powerpoint/2010/main" val="122553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75335-3A18-47F5-92BF-759B5A0DBB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921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6948"/>
          </a:xfrm>
          <a:prstGeom prst="rect">
            <a:avLst/>
          </a:prstGeom>
        </p:spPr>
      </p:pic>
      <p:sp>
        <p:nvSpPr>
          <p:cNvPr id="2" name="Title 1"/>
          <p:cNvSpPr>
            <a:spLocks noGrp="1"/>
          </p:cNvSpPr>
          <p:nvPr>
            <p:ph type="ctrTitle"/>
          </p:nvPr>
        </p:nvSpPr>
        <p:spPr>
          <a:xfrm>
            <a:off x="957441" y="2371725"/>
            <a:ext cx="10276196" cy="1328208"/>
          </a:xfrm>
        </p:spPr>
        <p:txBody>
          <a:bodyPr anchor="t"/>
          <a:lstStyle>
            <a:lvl1pPr algn="l">
              <a:defRPr sz="3800">
                <a:solidFill>
                  <a:schemeClr val="bg1"/>
                </a:solidFill>
              </a:defRPr>
            </a:lvl1pPr>
          </a:lstStyle>
          <a:p>
            <a:r>
              <a:rPr lang="en-US"/>
              <a:t>Click to edit Master title style</a:t>
            </a:r>
          </a:p>
        </p:txBody>
      </p:sp>
      <p:sp>
        <p:nvSpPr>
          <p:cNvPr id="3" name="Subtitle 2"/>
          <p:cNvSpPr>
            <a:spLocks noGrp="1"/>
          </p:cNvSpPr>
          <p:nvPr>
            <p:ph type="subTitle" idx="1"/>
          </p:nvPr>
        </p:nvSpPr>
        <p:spPr>
          <a:xfrm>
            <a:off x="957440" y="4017083"/>
            <a:ext cx="10276197" cy="86677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ext Placeholder 19"/>
          <p:cNvSpPr>
            <a:spLocks noGrp="1"/>
          </p:cNvSpPr>
          <p:nvPr>
            <p:ph type="body" sz="quarter" idx="13" hasCustomPrompt="1"/>
          </p:nvPr>
        </p:nvSpPr>
        <p:spPr>
          <a:xfrm>
            <a:off x="972258" y="6269675"/>
            <a:ext cx="3479093" cy="365125"/>
          </a:xfrm>
        </p:spPr>
        <p:txBody>
          <a:bodyPr anchor="ctr">
            <a:normAutofit/>
          </a:bodyPr>
          <a:lstStyle>
            <a:lvl1pPr marL="0" indent="0">
              <a:buNone/>
              <a:defRPr sz="1100">
                <a:solidFill>
                  <a:schemeClr val="bg1"/>
                </a:solidFill>
              </a:defRPr>
            </a:lvl1pPr>
          </a:lstStyle>
          <a:p>
            <a:pPr lvl="0"/>
            <a:r>
              <a:rPr lang="en-US"/>
              <a:t>Click to type date</a:t>
            </a:r>
            <a:endParaRPr lang="en-GB"/>
          </a:p>
        </p:txBody>
      </p:sp>
    </p:spTree>
    <p:extLst>
      <p:ext uri="{BB962C8B-B14F-4D97-AF65-F5344CB8AC3E}">
        <p14:creationId xmlns:p14="http://schemas.microsoft.com/office/powerpoint/2010/main" val="214865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inal / Bac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 y="0"/>
            <a:ext cx="12190153" cy="6858000"/>
          </a:xfrm>
          <a:prstGeom prst="rect">
            <a:avLst/>
          </a:prstGeom>
        </p:spPr>
      </p:pic>
      <p:sp>
        <p:nvSpPr>
          <p:cNvPr id="5" name="TextBox 4"/>
          <p:cNvSpPr txBox="1"/>
          <p:nvPr userDrawn="1"/>
        </p:nvSpPr>
        <p:spPr>
          <a:xfrm>
            <a:off x="964800" y="5464176"/>
            <a:ext cx="2659702" cy="938719"/>
          </a:xfrm>
          <a:prstGeom prst="rect">
            <a:avLst/>
          </a:prstGeom>
          <a:noFill/>
        </p:spPr>
        <p:txBody>
          <a:bodyPr wrap="none" rtlCol="0">
            <a:spAutoFit/>
          </a:bodyPr>
          <a:lstStyle/>
          <a:p>
            <a:r>
              <a:rPr lang="en-GB" sz="1100" b="1">
                <a:solidFill>
                  <a:schemeClr val="bg1"/>
                </a:solidFill>
              </a:rPr>
              <a:t>INSTITUTE</a:t>
            </a:r>
            <a:r>
              <a:rPr lang="en-GB" sz="1100" b="1" baseline="0">
                <a:solidFill>
                  <a:schemeClr val="bg1"/>
                </a:solidFill>
              </a:rPr>
              <a:t> FOR APPRENTICESHIPS</a:t>
            </a:r>
          </a:p>
          <a:p>
            <a:r>
              <a:rPr lang="en-GB" sz="1100" baseline="0">
                <a:solidFill>
                  <a:schemeClr val="bg1"/>
                </a:solidFill>
              </a:rPr>
              <a:t>151 Buckingham Palace Road</a:t>
            </a:r>
          </a:p>
          <a:p>
            <a:r>
              <a:rPr lang="en-GB" sz="1100" baseline="0">
                <a:solidFill>
                  <a:schemeClr val="bg1"/>
                </a:solidFill>
              </a:rPr>
              <a:t>London SW1W 9SZ</a:t>
            </a:r>
          </a:p>
          <a:p>
            <a:endParaRPr lang="en-GB" sz="1100" baseline="0">
              <a:solidFill>
                <a:schemeClr val="bg1"/>
              </a:solidFill>
            </a:endParaRPr>
          </a:p>
          <a:p>
            <a:r>
              <a:rPr lang="en-GB" sz="1100" baseline="0">
                <a:solidFill>
                  <a:schemeClr val="bg1"/>
                </a:solidFill>
              </a:rPr>
              <a:t>Space for web address when confirmed</a:t>
            </a:r>
            <a:endParaRPr lang="en-GB" sz="1100">
              <a:solidFill>
                <a:schemeClr val="bg1"/>
              </a:solidFill>
            </a:endParaRPr>
          </a:p>
        </p:txBody>
      </p:sp>
    </p:spTree>
    <p:extLst>
      <p:ext uri="{BB962C8B-B14F-4D97-AF65-F5344CB8AC3E}">
        <p14:creationId xmlns:p14="http://schemas.microsoft.com/office/powerpoint/2010/main" val="422529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Photo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0" y="29553"/>
            <a:ext cx="12399392" cy="6973589"/>
          </a:xfrm>
          <a:prstGeom prst="rect">
            <a:avLst/>
          </a:prstGeom>
        </p:spPr>
      </p:pic>
      <p:sp>
        <p:nvSpPr>
          <p:cNvPr id="2" name="Title 1"/>
          <p:cNvSpPr>
            <a:spLocks noGrp="1"/>
          </p:cNvSpPr>
          <p:nvPr>
            <p:ph type="ctrTitle"/>
          </p:nvPr>
        </p:nvSpPr>
        <p:spPr>
          <a:xfrm>
            <a:off x="957441" y="2371725"/>
            <a:ext cx="10276196" cy="1328208"/>
          </a:xfrm>
        </p:spPr>
        <p:txBody>
          <a:bodyPr anchor="t"/>
          <a:lstStyle>
            <a:lvl1pPr algn="l">
              <a:defRPr sz="3800">
                <a:solidFill>
                  <a:schemeClr val="bg1"/>
                </a:solidFill>
              </a:defRPr>
            </a:lvl1pPr>
          </a:lstStyle>
          <a:p>
            <a:r>
              <a:rPr lang="en-US"/>
              <a:t>Click to edit Master title style</a:t>
            </a:r>
          </a:p>
        </p:txBody>
      </p:sp>
      <p:sp>
        <p:nvSpPr>
          <p:cNvPr id="3" name="Subtitle 2"/>
          <p:cNvSpPr>
            <a:spLocks noGrp="1"/>
          </p:cNvSpPr>
          <p:nvPr>
            <p:ph type="subTitle" idx="1"/>
          </p:nvPr>
        </p:nvSpPr>
        <p:spPr>
          <a:xfrm>
            <a:off x="957441" y="4017083"/>
            <a:ext cx="5240160" cy="1810403"/>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ext Placeholder 19"/>
          <p:cNvSpPr>
            <a:spLocks noGrp="1"/>
          </p:cNvSpPr>
          <p:nvPr>
            <p:ph type="body" sz="quarter" idx="13" hasCustomPrompt="1"/>
          </p:nvPr>
        </p:nvSpPr>
        <p:spPr>
          <a:xfrm>
            <a:off x="972258" y="6269675"/>
            <a:ext cx="3479093" cy="365125"/>
          </a:xfrm>
        </p:spPr>
        <p:txBody>
          <a:bodyPr anchor="ctr">
            <a:normAutofit/>
          </a:bodyPr>
          <a:lstStyle>
            <a:lvl1pPr marL="0" indent="0">
              <a:buNone/>
              <a:defRPr sz="1100">
                <a:solidFill>
                  <a:schemeClr val="bg1"/>
                </a:solidFill>
              </a:defRPr>
            </a:lvl1pPr>
          </a:lstStyle>
          <a:p>
            <a:pPr lvl="0"/>
            <a:r>
              <a:rPr lang="en-US"/>
              <a:t>Click to type date</a:t>
            </a:r>
            <a:endParaRPr lang="en-GB"/>
          </a:p>
        </p:txBody>
      </p:sp>
    </p:spTree>
    <p:extLst>
      <p:ext uri="{BB962C8B-B14F-4D97-AF65-F5344CB8AC3E}">
        <p14:creationId xmlns:p14="http://schemas.microsoft.com/office/powerpoint/2010/main" val="85276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 y="0"/>
            <a:ext cx="12190153" cy="6858000"/>
          </a:xfrm>
          <a:prstGeom prst="rect">
            <a:avLst/>
          </a:prstGeom>
        </p:spPr>
      </p:pic>
      <p:sp>
        <p:nvSpPr>
          <p:cNvPr id="2" name="Title 1"/>
          <p:cNvSpPr>
            <a:spLocks noGrp="1"/>
          </p:cNvSpPr>
          <p:nvPr>
            <p:ph type="ctrTitle"/>
          </p:nvPr>
        </p:nvSpPr>
        <p:spPr>
          <a:xfrm>
            <a:off x="957441" y="2371725"/>
            <a:ext cx="10276196" cy="1328208"/>
          </a:xfrm>
        </p:spPr>
        <p:txBody>
          <a:bodyPr anchor="t"/>
          <a:lstStyle>
            <a:lvl1pPr algn="l">
              <a:defRPr sz="3800">
                <a:solidFill>
                  <a:schemeClr val="tx1"/>
                </a:solidFill>
              </a:defRPr>
            </a:lvl1pPr>
          </a:lstStyle>
          <a:p>
            <a:r>
              <a:rPr lang="en-US"/>
              <a:t>Click to edit Master title style</a:t>
            </a:r>
          </a:p>
        </p:txBody>
      </p:sp>
      <p:sp>
        <p:nvSpPr>
          <p:cNvPr id="3" name="Subtitle 2"/>
          <p:cNvSpPr>
            <a:spLocks noGrp="1"/>
          </p:cNvSpPr>
          <p:nvPr>
            <p:ph type="subTitle" idx="1"/>
          </p:nvPr>
        </p:nvSpPr>
        <p:spPr>
          <a:xfrm>
            <a:off x="957440" y="4017083"/>
            <a:ext cx="10276197" cy="866775"/>
          </a:xfrm>
        </p:spPr>
        <p:txBody>
          <a:bodyPr>
            <a:norm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2084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5907" y="439622"/>
            <a:ext cx="7712580" cy="1328218"/>
          </a:xfrm>
        </p:spPr>
        <p:txBody>
          <a:bodyPr/>
          <a:lstStyle>
            <a:lvl1pPr>
              <a:defRPr>
                <a:solidFill>
                  <a:srgbClr val="0070C0"/>
                </a:solidFill>
              </a:defRPr>
            </a:lvl1pPr>
          </a:lstStyle>
          <a:p>
            <a:r>
              <a:rPr lang="en-US"/>
              <a:t>Click to edit Master title style</a:t>
            </a:r>
          </a:p>
        </p:txBody>
      </p:sp>
      <p:sp>
        <p:nvSpPr>
          <p:cNvPr id="3" name="Content Placeholder 2"/>
          <p:cNvSpPr>
            <a:spLocks noGrp="1"/>
          </p:cNvSpPr>
          <p:nvPr>
            <p:ph idx="1"/>
          </p:nvPr>
        </p:nvSpPr>
        <p:spPr>
          <a:xfrm>
            <a:off x="965907" y="2229803"/>
            <a:ext cx="10272888" cy="3962401"/>
          </a:xfrm>
        </p:spPr>
        <p:txBody>
          <a:body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p>
            <a:r>
              <a:rPr lang="en-GB"/>
              <a:t>Optional footer (Insert &gt; Header Footer)</a:t>
            </a:r>
          </a:p>
        </p:txBody>
      </p:sp>
      <p:sp>
        <p:nvSpPr>
          <p:cNvPr id="6" name="Slide Number Placeholder 5"/>
          <p:cNvSpPr>
            <a:spLocks noGrp="1"/>
          </p:cNvSpPr>
          <p:nvPr>
            <p:ph type="sldNum" sz="quarter" idx="12"/>
          </p:nvPr>
        </p:nvSpPr>
        <p:spPr/>
        <p:txBody>
          <a:bodyPr/>
          <a:lstStyle/>
          <a:p>
            <a:fld id="{B75BCF32-4A63-48BF-AC59-6C0786251C63}" type="slidenum">
              <a:rPr lang="en-GB" smtClean="0"/>
              <a:t>‹#›</a:t>
            </a:fld>
            <a:endParaRPr lang="en-GB"/>
          </a:p>
        </p:txBody>
      </p:sp>
    </p:spTree>
    <p:extLst>
      <p:ext uri="{BB962C8B-B14F-4D97-AF65-F5344CB8AC3E}">
        <p14:creationId xmlns:p14="http://schemas.microsoft.com/office/powerpoint/2010/main" val="339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5907" y="1377892"/>
            <a:ext cx="10272888" cy="534255"/>
          </a:xfrm>
        </p:spPr>
        <p:txBody>
          <a:bodyPr/>
          <a:lstStyle/>
          <a:p>
            <a:r>
              <a:rPr lang="en-US"/>
              <a:t>Click to edit Master title style</a:t>
            </a:r>
          </a:p>
        </p:txBody>
      </p:sp>
      <p:sp>
        <p:nvSpPr>
          <p:cNvPr id="10" name="Text Placeholder 9"/>
          <p:cNvSpPr>
            <a:spLocks noGrp="1"/>
          </p:cNvSpPr>
          <p:nvPr>
            <p:ph type="body" sz="quarter" idx="13" hasCustomPrompt="1"/>
          </p:nvPr>
        </p:nvSpPr>
        <p:spPr>
          <a:xfrm>
            <a:off x="965907" y="1927386"/>
            <a:ext cx="10272887" cy="288000"/>
          </a:xfrm>
        </p:spPr>
        <p:txBody>
          <a:bodyPr/>
          <a:lstStyle>
            <a:lvl1pPr marL="0" indent="0">
              <a:buNone/>
              <a:defRPr b="0" i="0">
                <a:solidFill>
                  <a:schemeClr val="accent1"/>
                </a:solidFill>
              </a:defRPr>
            </a:lvl1pPr>
          </a:lstStyle>
          <a:p>
            <a:pPr lvl="0"/>
            <a:r>
              <a:rPr lang="en-US"/>
              <a:t>Click to type subtitle (if any)</a:t>
            </a:r>
            <a:endParaRPr lang="en-GB"/>
          </a:p>
        </p:txBody>
      </p:sp>
      <p:sp>
        <p:nvSpPr>
          <p:cNvPr id="3" name="Content Placeholder 2"/>
          <p:cNvSpPr>
            <a:spLocks noGrp="1"/>
          </p:cNvSpPr>
          <p:nvPr>
            <p:ph idx="1"/>
          </p:nvPr>
        </p:nvSpPr>
        <p:spPr>
          <a:xfrm>
            <a:off x="965907" y="2229803"/>
            <a:ext cx="10272888" cy="3962401"/>
          </a:xfrm>
        </p:spPr>
        <p:txBody>
          <a:body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p>
            <a:r>
              <a:rPr lang="en-GB"/>
              <a:t>Optional footer (Insert &gt; Header Footer)</a:t>
            </a:r>
          </a:p>
        </p:txBody>
      </p:sp>
      <p:sp>
        <p:nvSpPr>
          <p:cNvPr id="6" name="Slide Number Placeholder 5"/>
          <p:cNvSpPr>
            <a:spLocks noGrp="1"/>
          </p:cNvSpPr>
          <p:nvPr>
            <p:ph type="sldNum" sz="quarter" idx="12"/>
          </p:nvPr>
        </p:nvSpPr>
        <p:spPr/>
        <p:txBody>
          <a:bodyPr/>
          <a:lstStyle/>
          <a:p>
            <a:fld id="{B75BCF32-4A63-48BF-AC59-6C0786251C63}" type="slidenum">
              <a:rPr lang="en-GB" smtClean="0"/>
              <a:t>‹#›</a:t>
            </a:fld>
            <a:endParaRPr lang="en-GB"/>
          </a:p>
        </p:txBody>
      </p:sp>
    </p:spTree>
    <p:extLst>
      <p:ext uri="{BB962C8B-B14F-4D97-AF65-F5344CB8AC3E}">
        <p14:creationId xmlns:p14="http://schemas.microsoft.com/office/powerpoint/2010/main" val="272187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5907" y="2228400"/>
            <a:ext cx="5053893" cy="3963600"/>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1" y="2228400"/>
            <a:ext cx="5066593" cy="3963600"/>
          </a:xfrm>
        </p:spPr>
        <p:txBody>
          <a:bodyPr/>
          <a:lstStyle/>
          <a:p>
            <a:pPr lvl="0"/>
            <a:r>
              <a:rPr lang="en-US"/>
              <a:t>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r>
              <a:rPr lang="en-GB"/>
              <a:t>Optional footer (Insert &gt; Header Footer)</a:t>
            </a:r>
          </a:p>
        </p:txBody>
      </p:sp>
      <p:sp>
        <p:nvSpPr>
          <p:cNvPr id="7" name="Slide Number Placeholder 6"/>
          <p:cNvSpPr>
            <a:spLocks noGrp="1"/>
          </p:cNvSpPr>
          <p:nvPr>
            <p:ph type="sldNum" sz="quarter" idx="12"/>
          </p:nvPr>
        </p:nvSpPr>
        <p:spPr/>
        <p:txBody>
          <a:bodyPr/>
          <a:lstStyle/>
          <a:p>
            <a:fld id="{B75BCF32-4A63-48BF-AC59-6C0786251C63}" type="slidenum">
              <a:rPr lang="en-GB" smtClean="0"/>
              <a:t>‹#›</a:t>
            </a:fld>
            <a:endParaRPr lang="en-GB"/>
          </a:p>
        </p:txBody>
      </p:sp>
    </p:spTree>
    <p:extLst>
      <p:ext uri="{BB962C8B-B14F-4D97-AF65-F5344CB8AC3E}">
        <p14:creationId xmlns:p14="http://schemas.microsoft.com/office/powerpoint/2010/main" val="308674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3" hasCustomPrompt="1"/>
          </p:nvPr>
        </p:nvSpPr>
        <p:spPr>
          <a:xfrm>
            <a:off x="965908" y="1927386"/>
            <a:ext cx="5053893" cy="288000"/>
          </a:xfrm>
        </p:spPr>
        <p:txBody>
          <a:bodyPr/>
          <a:lstStyle>
            <a:lvl1pPr marL="0" indent="0">
              <a:buNone/>
              <a:defRPr b="0" i="0">
                <a:solidFill>
                  <a:schemeClr val="accent1"/>
                </a:solidFill>
              </a:defRPr>
            </a:lvl1pPr>
          </a:lstStyle>
          <a:p>
            <a:pPr lvl="0"/>
            <a:r>
              <a:rPr lang="en-US"/>
              <a:t>Click to type subtitle (if any)</a:t>
            </a:r>
            <a:endParaRPr lang="en-GB"/>
          </a:p>
        </p:txBody>
      </p:sp>
      <p:sp>
        <p:nvSpPr>
          <p:cNvPr id="9" name="Text Placeholder 10"/>
          <p:cNvSpPr>
            <a:spLocks noGrp="1"/>
          </p:cNvSpPr>
          <p:nvPr>
            <p:ph type="body" sz="quarter" idx="14" hasCustomPrompt="1"/>
          </p:nvPr>
        </p:nvSpPr>
        <p:spPr>
          <a:xfrm>
            <a:off x="6172200" y="1927386"/>
            <a:ext cx="5066593" cy="288000"/>
          </a:xfrm>
        </p:spPr>
        <p:txBody>
          <a:bodyPr/>
          <a:lstStyle>
            <a:lvl1pPr marL="0" indent="0">
              <a:buNone/>
              <a:defRPr b="0" i="0">
                <a:solidFill>
                  <a:schemeClr val="accent1"/>
                </a:solidFill>
              </a:defRPr>
            </a:lvl1pPr>
          </a:lstStyle>
          <a:p>
            <a:pPr lvl="0"/>
            <a:r>
              <a:rPr lang="en-US"/>
              <a:t>Click to type subtitle (if any)</a:t>
            </a:r>
            <a:endParaRPr lang="en-GB"/>
          </a:p>
        </p:txBody>
      </p:sp>
      <p:sp>
        <p:nvSpPr>
          <p:cNvPr id="3" name="Content Placeholder 2"/>
          <p:cNvSpPr>
            <a:spLocks noGrp="1"/>
          </p:cNvSpPr>
          <p:nvPr>
            <p:ph sz="half" idx="1"/>
          </p:nvPr>
        </p:nvSpPr>
        <p:spPr>
          <a:xfrm>
            <a:off x="965907" y="2228400"/>
            <a:ext cx="5053893" cy="3963600"/>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1" y="2228400"/>
            <a:ext cx="5066593" cy="3963600"/>
          </a:xfrm>
        </p:spPr>
        <p:txBody>
          <a:bodyPr/>
          <a:lstStyle/>
          <a:p>
            <a:pPr lvl="0"/>
            <a:r>
              <a:rPr lang="en-US"/>
              <a:t>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r>
              <a:rPr lang="en-GB"/>
              <a:t>Optional footer (Insert &gt; Header Footer)</a:t>
            </a:r>
          </a:p>
        </p:txBody>
      </p:sp>
      <p:sp>
        <p:nvSpPr>
          <p:cNvPr id="7" name="Slide Number Placeholder 6"/>
          <p:cNvSpPr>
            <a:spLocks noGrp="1"/>
          </p:cNvSpPr>
          <p:nvPr>
            <p:ph type="sldNum" sz="quarter" idx="12"/>
          </p:nvPr>
        </p:nvSpPr>
        <p:spPr/>
        <p:txBody>
          <a:bodyPr/>
          <a:lstStyle/>
          <a:p>
            <a:fld id="{B75BCF32-4A63-48BF-AC59-6C0786251C63}" type="slidenum">
              <a:rPr lang="en-GB" smtClean="0"/>
              <a:t>‹#›</a:t>
            </a:fld>
            <a:endParaRPr lang="en-GB"/>
          </a:p>
        </p:txBody>
      </p:sp>
    </p:spTree>
    <p:extLst>
      <p:ext uri="{BB962C8B-B14F-4D97-AF65-F5344CB8AC3E}">
        <p14:creationId xmlns:p14="http://schemas.microsoft.com/office/powerpoint/2010/main" val="316921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GB"/>
              <a:t>Optional footer (Insert &gt; Header Footer)</a:t>
            </a:r>
          </a:p>
        </p:txBody>
      </p:sp>
      <p:sp>
        <p:nvSpPr>
          <p:cNvPr id="5" name="Slide Number Placeholder 4"/>
          <p:cNvSpPr>
            <a:spLocks noGrp="1"/>
          </p:cNvSpPr>
          <p:nvPr>
            <p:ph type="sldNum" sz="quarter" idx="12"/>
          </p:nvPr>
        </p:nvSpPr>
        <p:spPr/>
        <p:txBody>
          <a:bodyPr/>
          <a:lstStyle/>
          <a:p>
            <a:fld id="{B75BCF32-4A63-48BF-AC59-6C0786251C63}" type="slidenum">
              <a:rPr lang="en-GB" smtClean="0"/>
              <a:t>‹#›</a:t>
            </a:fld>
            <a:endParaRPr lang="en-GB"/>
          </a:p>
        </p:txBody>
      </p:sp>
    </p:spTree>
    <p:extLst>
      <p:ext uri="{BB962C8B-B14F-4D97-AF65-F5344CB8AC3E}">
        <p14:creationId xmlns:p14="http://schemas.microsoft.com/office/powerpoint/2010/main" val="646095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Optional footer (Insert &gt; Header Footer)</a:t>
            </a:r>
          </a:p>
        </p:txBody>
      </p:sp>
      <p:sp>
        <p:nvSpPr>
          <p:cNvPr id="4" name="Slide Number Placeholder 3"/>
          <p:cNvSpPr>
            <a:spLocks noGrp="1"/>
          </p:cNvSpPr>
          <p:nvPr>
            <p:ph type="sldNum" sz="quarter" idx="12"/>
          </p:nvPr>
        </p:nvSpPr>
        <p:spPr/>
        <p:txBody>
          <a:bodyPr/>
          <a:lstStyle/>
          <a:p>
            <a:fld id="{B75BCF32-4A63-48BF-AC59-6C0786251C63}" type="slidenum">
              <a:rPr lang="en-GB" smtClean="0"/>
              <a:t>‹#›</a:t>
            </a:fld>
            <a:endParaRPr lang="en-GB"/>
          </a:p>
        </p:txBody>
      </p:sp>
    </p:spTree>
    <p:extLst>
      <p:ext uri="{BB962C8B-B14F-4D97-AF65-F5344CB8AC3E}">
        <p14:creationId xmlns:p14="http://schemas.microsoft.com/office/powerpoint/2010/main" val="290037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907" y="1378348"/>
            <a:ext cx="10272888" cy="5342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65907" y="2229803"/>
            <a:ext cx="10272888" cy="39624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965907" y="6264912"/>
            <a:ext cx="7187493" cy="365125"/>
          </a:xfrm>
          <a:prstGeom prst="rect">
            <a:avLst/>
          </a:prstGeom>
        </p:spPr>
        <p:txBody>
          <a:bodyPr vert="horz" lIns="91440" tIns="45720" rIns="91440" bIns="45720" rtlCol="0" anchor="ctr"/>
          <a:lstStyle>
            <a:lvl1pPr algn="l">
              <a:defRPr sz="1100">
                <a:solidFill>
                  <a:schemeClr val="tx1"/>
                </a:solidFill>
              </a:defRPr>
            </a:lvl1pPr>
          </a:lstStyle>
          <a:p>
            <a:r>
              <a:rPr lang="en-GB"/>
              <a:t>Optional footer (Insert &gt; Header Footer)</a:t>
            </a:r>
          </a:p>
        </p:txBody>
      </p:sp>
      <p:sp>
        <p:nvSpPr>
          <p:cNvPr id="6" name="Slide Number Placeholder 5"/>
          <p:cNvSpPr>
            <a:spLocks noGrp="1"/>
          </p:cNvSpPr>
          <p:nvPr>
            <p:ph type="sldNum" sz="quarter" idx="4"/>
          </p:nvPr>
        </p:nvSpPr>
        <p:spPr>
          <a:xfrm>
            <a:off x="10453510" y="6264912"/>
            <a:ext cx="785284" cy="365125"/>
          </a:xfrm>
          <a:prstGeom prst="rect">
            <a:avLst/>
          </a:prstGeom>
        </p:spPr>
        <p:txBody>
          <a:bodyPr vert="horz" lIns="91440" tIns="45720" rIns="91440" bIns="45720" rtlCol="0" anchor="ctr"/>
          <a:lstStyle>
            <a:lvl1pPr algn="r">
              <a:defRPr sz="1400" b="1">
                <a:solidFill>
                  <a:schemeClr val="accent1"/>
                </a:solidFill>
              </a:defRPr>
            </a:lvl1pPr>
          </a:lstStyle>
          <a:p>
            <a:fld id="{B75BCF32-4A63-48BF-AC59-6C0786251C63}" type="slidenum">
              <a:rPr lang="en-GB" smtClean="0"/>
              <a:pPr/>
              <a:t>‹#›</a:t>
            </a:fld>
            <a:endParaRPr lang="en-GB"/>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63000" y="231053"/>
            <a:ext cx="3085394" cy="696772"/>
          </a:xfrm>
          <a:prstGeom prst="rect">
            <a:avLst/>
          </a:prstGeom>
        </p:spPr>
      </p:pic>
    </p:spTree>
    <p:extLst>
      <p:ext uri="{BB962C8B-B14F-4D97-AF65-F5344CB8AC3E}">
        <p14:creationId xmlns:p14="http://schemas.microsoft.com/office/powerpoint/2010/main" val="4269487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400" rtl="0" eaLnBrk="1" latinLnBrk="0" hangingPunct="1">
        <a:lnSpc>
          <a:spcPct val="90000"/>
        </a:lnSpc>
        <a:spcBef>
          <a:spcPct val="0"/>
        </a:spcBef>
        <a:buNone/>
        <a:defRPr sz="2500" b="1" kern="1200" cap="all" baseline="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9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1pPr>
      <a:lvl2pPr marL="504000" indent="-252000" algn="l" defTabSz="914400" rtl="0" eaLnBrk="1" latinLnBrk="0" hangingPunct="1">
        <a:lnSpc>
          <a:spcPct val="100000"/>
        </a:lnSpc>
        <a:spcBef>
          <a:spcPts val="300"/>
        </a:spcBef>
        <a:buClr>
          <a:schemeClr val="tx1"/>
        </a:buClr>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100000"/>
        </a:lnSpc>
        <a:spcBef>
          <a:spcPts val="3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british-energy-security-strategy"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gov.uk/government/publications/net-zero-strateg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groups/green-jobs-taskforc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mailto:Institute.Sustainability-Team@education.gov.u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5C28-E956-AF1B-5FBF-DFD28CBD4A42}"/>
              </a:ext>
            </a:extLst>
          </p:cNvPr>
          <p:cNvSpPr>
            <a:spLocks noGrp="1"/>
          </p:cNvSpPr>
          <p:nvPr>
            <p:ph type="ctrTitle"/>
          </p:nvPr>
        </p:nvSpPr>
        <p:spPr/>
        <p:txBody>
          <a:bodyPr/>
          <a:lstStyle/>
          <a:p>
            <a:r>
              <a:rPr lang="en-GB" dirty="0"/>
              <a:t>IFATE: Green Apprenticeships and Technical Education</a:t>
            </a:r>
          </a:p>
        </p:txBody>
      </p:sp>
      <p:sp>
        <p:nvSpPr>
          <p:cNvPr id="3" name="Content Placeholder 2">
            <a:extLst>
              <a:ext uri="{FF2B5EF4-FFF2-40B4-BE49-F238E27FC236}">
                <a16:creationId xmlns:a16="http://schemas.microsoft.com/office/drawing/2014/main" id="{43D78887-9635-28AE-CF8C-00A641BA2709}"/>
              </a:ext>
            </a:extLst>
          </p:cNvPr>
          <p:cNvSpPr>
            <a:spLocks noGrp="1"/>
          </p:cNvSpPr>
          <p:nvPr>
            <p:ph type="subTitle" idx="1"/>
          </p:nvPr>
        </p:nvSpPr>
        <p:spPr/>
        <p:txBody>
          <a:bodyPr/>
          <a:lstStyle/>
          <a:p>
            <a:r>
              <a:rPr lang="en-GB" dirty="0"/>
              <a:t>Jane Pierce, Deputy Director - Engineering, Construction and Transport Division </a:t>
            </a:r>
          </a:p>
          <a:p>
            <a:endParaRPr lang="en-GB" dirty="0"/>
          </a:p>
        </p:txBody>
      </p:sp>
      <p:sp>
        <p:nvSpPr>
          <p:cNvPr id="5" name="Slide Number Placeholder 4">
            <a:extLst>
              <a:ext uri="{FF2B5EF4-FFF2-40B4-BE49-F238E27FC236}">
                <a16:creationId xmlns:a16="http://schemas.microsoft.com/office/drawing/2014/main" id="{022FC226-7282-DBC4-18AD-0FE175D8E1B3}"/>
              </a:ext>
            </a:extLst>
          </p:cNvPr>
          <p:cNvSpPr>
            <a:spLocks noGrp="1"/>
          </p:cNvSpPr>
          <p:nvPr>
            <p:ph type="sldNum" sz="quarter" idx="4294967295"/>
          </p:nvPr>
        </p:nvSpPr>
        <p:spPr>
          <a:xfrm>
            <a:off x="11406188" y="6264275"/>
            <a:ext cx="785812" cy="365125"/>
          </a:xfrm>
        </p:spPr>
        <p:txBody>
          <a:bodyPr/>
          <a:lstStyle/>
          <a:p>
            <a:fld id="{B75BCF32-4A63-48BF-AC59-6C0786251C63}" type="slidenum">
              <a:rPr lang="en-GB" smtClean="0"/>
              <a:t>1</a:t>
            </a:fld>
            <a:endParaRPr lang="en-GB"/>
          </a:p>
        </p:txBody>
      </p:sp>
    </p:spTree>
    <p:extLst>
      <p:ext uri="{BB962C8B-B14F-4D97-AF65-F5344CB8AC3E}">
        <p14:creationId xmlns:p14="http://schemas.microsoft.com/office/powerpoint/2010/main" val="162660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09FA-502C-6028-C8D0-422CBAC378F3}"/>
              </a:ext>
            </a:extLst>
          </p:cNvPr>
          <p:cNvSpPr>
            <a:spLocks noGrp="1"/>
          </p:cNvSpPr>
          <p:nvPr>
            <p:ph type="title"/>
          </p:nvPr>
        </p:nvSpPr>
        <p:spPr>
          <a:xfrm>
            <a:off x="672190" y="0"/>
            <a:ext cx="7712580" cy="1328218"/>
          </a:xfrm>
        </p:spPr>
        <p:txBody>
          <a:bodyPr>
            <a:normAutofit/>
          </a:bodyPr>
          <a:lstStyle/>
          <a:p>
            <a:r>
              <a:rPr lang="en-GB" sz="2800" dirty="0"/>
              <a:t>Equity, Diversity and inclusion</a:t>
            </a:r>
          </a:p>
        </p:txBody>
      </p:sp>
      <p:sp>
        <p:nvSpPr>
          <p:cNvPr id="3" name="Content Placeholder 2">
            <a:extLst>
              <a:ext uri="{FF2B5EF4-FFF2-40B4-BE49-F238E27FC236}">
                <a16:creationId xmlns:a16="http://schemas.microsoft.com/office/drawing/2014/main" id="{ADEC615B-DDF5-93C5-1832-66FD750A237D}"/>
              </a:ext>
            </a:extLst>
          </p:cNvPr>
          <p:cNvSpPr>
            <a:spLocks noGrp="1"/>
          </p:cNvSpPr>
          <p:nvPr>
            <p:ph idx="1"/>
          </p:nvPr>
        </p:nvSpPr>
        <p:spPr>
          <a:xfrm>
            <a:off x="776255" y="1660842"/>
            <a:ext cx="9808618" cy="5130483"/>
          </a:xfrm>
        </p:spPr>
        <p:txBody>
          <a:bodyPr>
            <a:normAutofit/>
          </a:bodyPr>
          <a:lstStyle/>
          <a:p>
            <a:r>
              <a:rPr lang="en-GB" dirty="0"/>
              <a:t>Apprenticeships and technical qualifications should support everyone to learn new skills and make the most of new career opportunities, no matter their background.</a:t>
            </a:r>
          </a:p>
          <a:p>
            <a:pPr marL="0" indent="0">
              <a:buNone/>
            </a:pPr>
            <a:endParaRPr lang="en-GB" dirty="0"/>
          </a:p>
          <a:p>
            <a:r>
              <a:rPr lang="en-GB" dirty="0"/>
              <a:t>We have launched a project to embed equity, diversity, and inclusion (EDI) across all our products and work and intend to publish an action plan later this year. The project will cover our internal culture, operational work, and how we interact with other organisations.</a:t>
            </a:r>
          </a:p>
          <a:p>
            <a:endParaRPr lang="en-GB" dirty="0"/>
          </a:p>
          <a:p>
            <a:r>
              <a:rPr lang="en-GB" dirty="0"/>
              <a:t>We will be working with partners to coordinate efforts to drive greater opportunities for all.</a:t>
            </a:r>
          </a:p>
          <a:p>
            <a:pPr marL="0" indent="0">
              <a:buNone/>
            </a:pPr>
            <a:endParaRPr lang="en-GB" dirty="0"/>
          </a:p>
          <a:p>
            <a:r>
              <a:rPr lang="en-GB" dirty="0"/>
              <a:t>We have an active and engaged Diversity and Inclusion Network, which is also playing a central role in helping us to make sure that all our staff think about diversity and inclusion carefully.</a:t>
            </a:r>
          </a:p>
        </p:txBody>
      </p:sp>
      <p:sp>
        <p:nvSpPr>
          <p:cNvPr id="5" name="Slide Number Placeholder 4">
            <a:extLst>
              <a:ext uri="{FF2B5EF4-FFF2-40B4-BE49-F238E27FC236}">
                <a16:creationId xmlns:a16="http://schemas.microsoft.com/office/drawing/2014/main" id="{BD152A40-BBC4-B52A-7EE9-D8129D71EE46}"/>
              </a:ext>
            </a:extLst>
          </p:cNvPr>
          <p:cNvSpPr>
            <a:spLocks noGrp="1"/>
          </p:cNvSpPr>
          <p:nvPr>
            <p:ph type="sldNum" sz="quarter" idx="12"/>
          </p:nvPr>
        </p:nvSpPr>
        <p:spPr/>
        <p:txBody>
          <a:bodyPr/>
          <a:lstStyle/>
          <a:p>
            <a:fld id="{B75BCF32-4A63-48BF-AC59-6C0786251C63}" type="slidenum">
              <a:rPr lang="en-GB" smtClean="0"/>
              <a:t>10</a:t>
            </a:fld>
            <a:endParaRPr lang="en-GB"/>
          </a:p>
        </p:txBody>
      </p:sp>
    </p:spTree>
    <p:extLst>
      <p:ext uri="{BB962C8B-B14F-4D97-AF65-F5344CB8AC3E}">
        <p14:creationId xmlns:p14="http://schemas.microsoft.com/office/powerpoint/2010/main" val="68265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91EA-259A-4D15-80FB-80F50B835DB3}"/>
              </a:ext>
            </a:extLst>
          </p:cNvPr>
          <p:cNvSpPr>
            <a:spLocks noGrp="1"/>
          </p:cNvSpPr>
          <p:nvPr>
            <p:ph type="title"/>
          </p:nvPr>
        </p:nvSpPr>
        <p:spPr>
          <a:xfrm>
            <a:off x="350765" y="118137"/>
            <a:ext cx="7712580" cy="1328218"/>
          </a:xfrm>
        </p:spPr>
        <p:txBody>
          <a:bodyPr>
            <a:normAutofit/>
          </a:bodyPr>
          <a:lstStyle/>
          <a:p>
            <a:r>
              <a:rPr lang="en-GB" sz="2800" dirty="0">
                <a:solidFill>
                  <a:schemeClr val="accent1"/>
                </a:solidFill>
                <a:latin typeface="+mn-lt"/>
                <a:ea typeface="+mn-ea"/>
                <a:cs typeface="Arial" panose="020B0604020202020204" pitchFamily="34" charset="0"/>
              </a:rPr>
              <a:t>Moving to a net zero economy represents a huge skills challenge</a:t>
            </a:r>
          </a:p>
        </p:txBody>
      </p:sp>
      <p:sp>
        <p:nvSpPr>
          <p:cNvPr id="4" name="Footer Placeholder 3">
            <a:extLst>
              <a:ext uri="{FF2B5EF4-FFF2-40B4-BE49-F238E27FC236}">
                <a16:creationId xmlns:a16="http://schemas.microsoft.com/office/drawing/2014/main" id="{C5679F23-1F88-4C0E-8F3D-0272D65625EC}"/>
              </a:ext>
            </a:extLst>
          </p:cNvPr>
          <p:cNvSpPr>
            <a:spLocks noGrp="1"/>
          </p:cNvSpPr>
          <p:nvPr>
            <p:ph type="ftr" sz="quarter" idx="11"/>
          </p:nvPr>
        </p:nvSpPr>
        <p:spPr>
          <a:xfrm>
            <a:off x="688505" y="6280324"/>
            <a:ext cx="71874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F48"/>
                </a:solidFill>
                <a:effectLst/>
                <a:uLnTx/>
                <a:uFillTx/>
                <a:latin typeface="Arial"/>
                <a:ea typeface="+mn-ea"/>
                <a:cs typeface="+mn-cs"/>
              </a:rPr>
              <a:t>*https://www.lse.ac.uk/granthaminstitute/publication/investing-in-a-just-transition-in-the-uk/</a:t>
            </a:r>
            <a:br>
              <a:rPr kumimoji="0" lang="en-GB" sz="1100" b="0" i="0" u="none" strike="noStrike" kern="1200" cap="none" spc="0" normalizeH="0" baseline="0" noProof="0">
                <a:ln>
                  <a:noFill/>
                </a:ln>
                <a:solidFill>
                  <a:srgbClr val="333F48"/>
                </a:solidFill>
                <a:effectLst/>
                <a:uLnTx/>
                <a:uFillTx/>
                <a:latin typeface="Arial"/>
                <a:ea typeface="+mn-ea"/>
                <a:cs typeface="+mn-cs"/>
              </a:rPr>
            </a:br>
            <a:r>
              <a:rPr kumimoji="0" lang="en-GB" sz="1100" b="0" i="0" u="none" strike="noStrike" kern="1200" cap="none" spc="0" normalizeH="0" baseline="0" noProof="0">
                <a:ln>
                  <a:noFill/>
                </a:ln>
                <a:solidFill>
                  <a:srgbClr val="333F48"/>
                </a:solidFill>
                <a:effectLst/>
                <a:uLnTx/>
                <a:uFillTx/>
                <a:latin typeface="Arial"/>
                <a:ea typeface="+mn-ea"/>
                <a:cs typeface="+mn-cs"/>
              </a:rPr>
              <a:t>https://www.gov.uk/government/publications/the-ten-point-plan-for-a-green-industrial-revolution/title</a:t>
            </a:r>
          </a:p>
        </p:txBody>
      </p:sp>
      <p:sp>
        <p:nvSpPr>
          <p:cNvPr id="5" name="Slide Number Placeholder 4">
            <a:extLst>
              <a:ext uri="{FF2B5EF4-FFF2-40B4-BE49-F238E27FC236}">
                <a16:creationId xmlns:a16="http://schemas.microsoft.com/office/drawing/2014/main" id="{4C5F3FC6-5566-4DFB-B503-C0B2C301BE85}"/>
              </a:ext>
            </a:extLst>
          </p:cNvPr>
          <p:cNvSpPr>
            <a:spLocks noGrp="1"/>
          </p:cNvSpPr>
          <p:nvPr>
            <p:ph type="sldNum" sz="quarter" idx="12"/>
          </p:nvPr>
        </p:nvSpPr>
        <p:spPr>
          <a:xfrm>
            <a:off x="10176108" y="6280324"/>
            <a:ext cx="78528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32-4A63-48BF-AC59-6C0786251C63}" type="slidenum">
              <a:rPr kumimoji="0" lang="en-GB" sz="1400" b="1" i="0" u="none" strike="noStrike" kern="1200" cap="none" spc="0" normalizeH="0" baseline="0" noProof="0" smtClean="0">
                <a:ln>
                  <a:noFill/>
                </a:ln>
                <a:solidFill>
                  <a:srgbClr val="0885C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1" i="0" u="none" strike="noStrike" kern="1200" cap="none" spc="0" normalizeH="0" baseline="0" noProof="0">
              <a:ln>
                <a:noFill/>
              </a:ln>
              <a:solidFill>
                <a:srgbClr val="0885C7"/>
              </a:solidFill>
              <a:effectLst/>
              <a:uLnTx/>
              <a:uFillTx/>
              <a:latin typeface="Arial"/>
              <a:ea typeface="+mn-ea"/>
              <a:cs typeface="+mn-cs"/>
            </a:endParaRPr>
          </a:p>
        </p:txBody>
      </p:sp>
      <p:sp>
        <p:nvSpPr>
          <p:cNvPr id="9" name="TextBox 8">
            <a:extLst>
              <a:ext uri="{FF2B5EF4-FFF2-40B4-BE49-F238E27FC236}">
                <a16:creationId xmlns:a16="http://schemas.microsoft.com/office/drawing/2014/main" id="{6EE59958-1948-4293-81D8-A10E2ED8A0E2}"/>
              </a:ext>
            </a:extLst>
          </p:cNvPr>
          <p:cNvSpPr txBox="1"/>
          <p:nvPr/>
        </p:nvSpPr>
        <p:spPr>
          <a:xfrm>
            <a:off x="2535087" y="2139315"/>
            <a:ext cx="175968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333F48"/>
                </a:solidFill>
                <a:effectLst/>
                <a:uLnTx/>
                <a:uFillTx/>
                <a:latin typeface="Arial"/>
                <a:ea typeface="+mn-ea"/>
                <a:cs typeface="+mn-cs"/>
              </a:rPr>
              <a:t>6m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33F48"/>
                </a:solidFill>
                <a:effectLst/>
                <a:uLnTx/>
                <a:uFillTx/>
                <a:latin typeface="Arial"/>
                <a:ea typeface="+mn-ea"/>
                <a:cs typeface="+mn-cs"/>
              </a:rPr>
              <a:t>Number of jobs expected to be impacted by the transition*</a:t>
            </a:r>
            <a:endParaRPr kumimoji="0" lang="en-GB" sz="800" b="0" i="0" u="none" strike="noStrike" kern="1200" cap="none" spc="0" normalizeH="0" baseline="0" noProof="0">
              <a:ln>
                <a:noFill/>
              </a:ln>
              <a:solidFill>
                <a:srgbClr val="333F48"/>
              </a:solidFill>
              <a:effectLst/>
              <a:uLnTx/>
              <a:uFillTx/>
              <a:latin typeface="Arial"/>
              <a:ea typeface="+mn-ea"/>
              <a:cs typeface="+mn-cs"/>
            </a:endParaRPr>
          </a:p>
        </p:txBody>
      </p:sp>
      <p:sp>
        <p:nvSpPr>
          <p:cNvPr id="10" name="TextBox 9">
            <a:extLst>
              <a:ext uri="{FF2B5EF4-FFF2-40B4-BE49-F238E27FC236}">
                <a16:creationId xmlns:a16="http://schemas.microsoft.com/office/drawing/2014/main" id="{0E13BAA4-A3EB-4DF0-B73E-FDC3DEBA2884}"/>
              </a:ext>
            </a:extLst>
          </p:cNvPr>
          <p:cNvSpPr txBox="1"/>
          <p:nvPr/>
        </p:nvSpPr>
        <p:spPr>
          <a:xfrm>
            <a:off x="4294767" y="2139315"/>
            <a:ext cx="175968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333F48"/>
                </a:solidFill>
                <a:effectLst/>
                <a:uLnTx/>
                <a:uFillTx/>
                <a:latin typeface="Arial"/>
                <a:ea typeface="+mn-ea"/>
                <a:cs typeface="+mn-cs"/>
              </a:rPr>
              <a:t>£12bn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33F48"/>
                </a:solidFill>
                <a:effectLst/>
                <a:uLnTx/>
                <a:uFillTx/>
                <a:latin typeface="Arial"/>
                <a:ea typeface="+mn-ea"/>
                <a:cs typeface="+mn-cs"/>
              </a:rPr>
              <a:t>Mobilised by the government’s 10 point plan</a:t>
            </a:r>
            <a:endParaRPr kumimoji="0" lang="en-GB" sz="800" b="0" i="0" u="none" strike="noStrike" kern="1200" cap="none" spc="0" normalizeH="0" baseline="0" noProof="0">
              <a:ln>
                <a:noFill/>
              </a:ln>
              <a:solidFill>
                <a:srgbClr val="333F48"/>
              </a:solidFill>
              <a:effectLst/>
              <a:uLnTx/>
              <a:uFillTx/>
              <a:latin typeface="Arial"/>
              <a:ea typeface="+mn-ea"/>
              <a:cs typeface="+mn-cs"/>
            </a:endParaRPr>
          </a:p>
        </p:txBody>
      </p:sp>
      <p:sp>
        <p:nvSpPr>
          <p:cNvPr id="11" name="TextBox 10">
            <a:extLst>
              <a:ext uri="{FF2B5EF4-FFF2-40B4-BE49-F238E27FC236}">
                <a16:creationId xmlns:a16="http://schemas.microsoft.com/office/drawing/2014/main" id="{D78D3865-28F0-428F-B022-2625CE6B0C2D}"/>
              </a:ext>
            </a:extLst>
          </p:cNvPr>
          <p:cNvSpPr txBox="1"/>
          <p:nvPr/>
        </p:nvSpPr>
        <p:spPr>
          <a:xfrm>
            <a:off x="1508625" y="3063645"/>
            <a:ext cx="175968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333F48"/>
                </a:solidFill>
                <a:effectLst/>
                <a:uLnTx/>
                <a:uFillTx/>
                <a:latin typeface="Arial"/>
                <a:ea typeface="+mn-ea"/>
                <a:cs typeface="+mn-cs"/>
              </a:rPr>
              <a:t>250,000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33F48"/>
                </a:solidFill>
                <a:effectLst/>
                <a:uLnTx/>
                <a:uFillTx/>
                <a:latin typeface="Arial"/>
                <a:ea typeface="+mn-ea"/>
                <a:cs typeface="+mn-cs"/>
              </a:rPr>
              <a:t>Green jobs created by the government’s 10 point plan</a:t>
            </a:r>
            <a:endParaRPr kumimoji="0" lang="en-GB"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2" name="TextBox 11">
            <a:extLst>
              <a:ext uri="{FF2B5EF4-FFF2-40B4-BE49-F238E27FC236}">
                <a16:creationId xmlns:a16="http://schemas.microsoft.com/office/drawing/2014/main" id="{CFB3B43A-4648-4CB2-89A6-8588475494A5}"/>
              </a:ext>
            </a:extLst>
          </p:cNvPr>
          <p:cNvSpPr txBox="1"/>
          <p:nvPr/>
        </p:nvSpPr>
        <p:spPr>
          <a:xfrm>
            <a:off x="775407" y="2139315"/>
            <a:ext cx="175968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333F48"/>
                </a:solidFill>
                <a:effectLst/>
                <a:uLnTx/>
                <a:uFillTx/>
                <a:latin typeface="Arial"/>
                <a:ea typeface="+mn-ea"/>
                <a:cs typeface="+mn-cs"/>
              </a:rPr>
              <a:t>410,000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33F48"/>
                </a:solidFill>
                <a:effectLst/>
                <a:uLnTx/>
                <a:uFillTx/>
                <a:latin typeface="Arial"/>
                <a:ea typeface="+mn-ea"/>
                <a:cs typeface="+mn-cs"/>
              </a:rPr>
              <a:t>Estimated green jobs already in 2019</a:t>
            </a:r>
            <a:endParaRPr kumimoji="0" lang="en-GB"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3" name="TextBox 12">
            <a:extLst>
              <a:ext uri="{FF2B5EF4-FFF2-40B4-BE49-F238E27FC236}">
                <a16:creationId xmlns:a16="http://schemas.microsoft.com/office/drawing/2014/main" id="{EAD1FC68-BBA5-40C8-83F6-E6646C4BC924}"/>
              </a:ext>
            </a:extLst>
          </p:cNvPr>
          <p:cNvSpPr txBox="1"/>
          <p:nvPr/>
        </p:nvSpPr>
        <p:spPr>
          <a:xfrm>
            <a:off x="3395439" y="3085972"/>
            <a:ext cx="194574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333F48"/>
                </a:solidFill>
                <a:effectLst/>
                <a:uLnTx/>
                <a:uFillTx/>
                <a:latin typeface="Arial"/>
                <a:ea typeface="+mn-ea"/>
                <a:cs typeface="+mn-cs"/>
              </a:rPr>
              <a:t>Heat and buildings, Power, Transport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33F48"/>
                </a:solidFill>
                <a:effectLst/>
                <a:uLnTx/>
                <a:uFillTx/>
                <a:latin typeface="Arial"/>
                <a:ea typeface="+mn-ea"/>
                <a:cs typeface="+mn-cs"/>
              </a:rPr>
              <a:t>Sectors with most jobs created by ten point plan</a:t>
            </a:r>
            <a:endParaRPr kumimoji="0" lang="en-GB" sz="800" b="0" i="0" u="none" strike="noStrike" kern="1200" cap="none" spc="0" normalizeH="0" baseline="0" noProof="0">
              <a:ln>
                <a:noFill/>
              </a:ln>
              <a:solidFill>
                <a:srgbClr val="333F48"/>
              </a:solidFill>
              <a:effectLst/>
              <a:uLnTx/>
              <a:uFillTx/>
              <a:latin typeface="Arial"/>
              <a:ea typeface="+mn-ea"/>
              <a:cs typeface="+mn-cs"/>
            </a:endParaRPr>
          </a:p>
        </p:txBody>
      </p:sp>
      <p:sp>
        <p:nvSpPr>
          <p:cNvPr id="15" name="Content Placeholder 2">
            <a:extLst>
              <a:ext uri="{FF2B5EF4-FFF2-40B4-BE49-F238E27FC236}">
                <a16:creationId xmlns:a16="http://schemas.microsoft.com/office/drawing/2014/main" id="{3A8C5CE3-F739-43AF-9977-B672E2478BA4}"/>
              </a:ext>
            </a:extLst>
          </p:cNvPr>
          <p:cNvSpPr txBox="1">
            <a:spLocks/>
          </p:cNvSpPr>
          <p:nvPr/>
        </p:nvSpPr>
        <p:spPr>
          <a:xfrm>
            <a:off x="6202510" y="2144272"/>
            <a:ext cx="5075296" cy="2493246"/>
          </a:xfrm>
          <a:prstGeom prst="rect">
            <a:avLst/>
          </a:prstGeom>
        </p:spPr>
        <p:txBody>
          <a:bodyPr vert="horz" lIns="91440" tIns="45720" rIns="91440" bIns="45720" rtlCol="0">
            <a:normAutofit fontScale="85000" lnSpcReduction="10000"/>
          </a:bodyPr>
          <a:lstStyle>
            <a:lvl1pPr marL="252000" indent="-252000" algn="l" defTabSz="914400" rtl="0" eaLnBrk="1" latinLnBrk="0" hangingPunct="1">
              <a:lnSpc>
                <a:spcPct val="100000"/>
              </a:lnSpc>
              <a:spcBef>
                <a:spcPts val="9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1pPr>
            <a:lvl2pPr marL="504000" indent="-252000" algn="l" defTabSz="914400" rtl="0" eaLnBrk="1" latinLnBrk="0" hangingPunct="1">
              <a:lnSpc>
                <a:spcPct val="100000"/>
              </a:lnSpc>
              <a:spcBef>
                <a:spcPts val="300"/>
              </a:spcBef>
              <a:buClr>
                <a:schemeClr val="tx1"/>
              </a:buClr>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100000"/>
              </a:lnSpc>
              <a:spcBef>
                <a:spcPts val="3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33F48"/>
                </a:solidFill>
                <a:effectLst/>
                <a:uLnTx/>
                <a:uFillTx/>
                <a:latin typeface="Arial"/>
                <a:ea typeface="+mn-ea"/>
                <a:cs typeface="+mn-cs"/>
              </a:rPr>
              <a:t>12k workers need to be trained in retrofit each year</a:t>
            </a:r>
          </a:p>
          <a:p>
            <a:pPr marL="285750" marR="0" lvl="0" indent="-285750" algn="ctr"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33F48"/>
                </a:solidFill>
                <a:effectLst/>
                <a:uLnTx/>
                <a:uFillTx/>
                <a:latin typeface="Arial"/>
                <a:ea typeface="+mn-ea"/>
                <a:cs typeface="+mn-cs"/>
              </a:rPr>
              <a:t>10k heat pump installers need to be trained each year</a:t>
            </a:r>
          </a:p>
          <a:p>
            <a:pPr marL="171450" marR="0" lvl="0" indent="-171450" algn="ctr"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33F48"/>
                </a:solidFill>
                <a:effectLst/>
                <a:uLnTx/>
                <a:uFillTx/>
                <a:latin typeface="Arial"/>
                <a:ea typeface="+mn-ea"/>
                <a:cs typeface="+mn-cs"/>
              </a:rPr>
              <a:t>50k+ will be trained to support EV production</a:t>
            </a:r>
          </a:p>
          <a:p>
            <a:pPr marL="171450" marR="0" lvl="0" indent="-171450" algn="ctr"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33F48"/>
                </a:solidFill>
                <a:effectLst/>
                <a:uLnTx/>
                <a:uFillTx/>
                <a:latin typeface="Arial"/>
                <a:ea typeface="+mn-ea"/>
                <a:cs typeface="+mn-cs"/>
              </a:rPr>
              <a:t>70k workers needed in offshore wind</a:t>
            </a:r>
          </a:p>
          <a:p>
            <a:pPr marL="171450" marR="0" lvl="0" indent="-171450" algn="ctr"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33F48"/>
                </a:solidFill>
                <a:effectLst/>
                <a:uLnTx/>
                <a:uFillTx/>
                <a:latin typeface="Arial"/>
                <a:ea typeface="+mn-ea"/>
                <a:cs typeface="+mn-cs"/>
              </a:rPr>
              <a:t>8k jobs needed in low carbon hydrogen</a:t>
            </a:r>
          </a:p>
          <a:p>
            <a:pPr marL="171450" marR="0" lvl="0" indent="-171450" algn="ctr"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33F48"/>
                </a:solidFill>
                <a:effectLst/>
                <a:uLnTx/>
                <a:uFillTx/>
                <a:latin typeface="Arial"/>
                <a:ea typeface="+mn-ea"/>
                <a:cs typeface="+mn-cs"/>
              </a:rPr>
              <a:t>20k jobs created in improving flood defences </a:t>
            </a:r>
          </a:p>
          <a:p>
            <a:pPr marL="171450" marR="0" lvl="0" indent="-171450" algn="ctr"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33F48"/>
                </a:solidFill>
                <a:effectLst/>
                <a:uLnTx/>
                <a:uFillTx/>
                <a:latin typeface="Arial"/>
                <a:ea typeface="+mn-ea"/>
                <a:cs typeface="+mn-cs"/>
              </a:rPr>
              <a:t>2k jobs created in afforestation</a:t>
            </a:r>
          </a:p>
          <a:p>
            <a:pPr marL="171450" marR="0" lvl="0" indent="-171450" algn="ctr"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333F48"/>
              </a:solidFill>
              <a:effectLst/>
              <a:uLnTx/>
              <a:uFillTx/>
              <a:latin typeface="Arial"/>
              <a:ea typeface="+mn-ea"/>
              <a:cs typeface="+mn-cs"/>
            </a:endParaRPr>
          </a:p>
          <a:p>
            <a:pPr marL="285750" marR="0" lvl="0" indent="-285750" algn="ctr"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333F48"/>
              </a:solidFill>
              <a:effectLst/>
              <a:uLnTx/>
              <a:uFillTx/>
              <a:latin typeface="Arial"/>
              <a:ea typeface="+mn-ea"/>
              <a:cs typeface="+mn-cs"/>
            </a:endParaRPr>
          </a:p>
          <a:p>
            <a:pPr marL="252000" marR="0" lvl="0" indent="-252000" algn="l"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B0C0C"/>
              </a:solidFill>
              <a:effectLst/>
              <a:uLnTx/>
              <a:uFillTx/>
              <a:latin typeface="Arial"/>
              <a:ea typeface="+mn-ea"/>
              <a:cs typeface="+mn-cs"/>
            </a:endParaRPr>
          </a:p>
          <a:p>
            <a:pPr marL="252000" marR="0" lvl="0" indent="-252000" algn="l"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B0C0C"/>
              </a:solidFill>
              <a:effectLst/>
              <a:uLnTx/>
              <a:uFillTx/>
              <a:latin typeface="Arial"/>
              <a:ea typeface="+mn-ea"/>
              <a:cs typeface="+mn-cs"/>
            </a:endParaRPr>
          </a:p>
          <a:p>
            <a:pPr marL="252000" marR="0" lvl="0" indent="-252000" algn="l"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B0C0C"/>
              </a:solidFill>
              <a:effectLst/>
              <a:uLnTx/>
              <a:uFillTx/>
              <a:latin typeface="Arial"/>
              <a:ea typeface="+mn-ea"/>
              <a:cs typeface="+mn-cs"/>
            </a:endParaRPr>
          </a:p>
          <a:p>
            <a:pPr marL="252000" marR="0" lvl="0" indent="-252000" algn="l"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B0C0C"/>
              </a:solidFill>
              <a:effectLst/>
              <a:uLnTx/>
              <a:uFillTx/>
              <a:latin typeface="Arial"/>
              <a:ea typeface="+mn-ea"/>
              <a:cs typeface="+mn-cs"/>
            </a:endParaRPr>
          </a:p>
          <a:p>
            <a:pPr marL="252000" marR="0" lvl="0" indent="-252000" algn="l"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B0C0C"/>
              </a:solidFill>
              <a:effectLst/>
              <a:uLnTx/>
              <a:uFillTx/>
              <a:latin typeface="Arial"/>
              <a:ea typeface="+mn-ea"/>
              <a:cs typeface="+mn-cs"/>
            </a:endParaRPr>
          </a:p>
          <a:p>
            <a:pPr marL="252000" marR="0" lvl="0" indent="-252000" algn="l"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333F48"/>
              </a:solidFill>
              <a:effectLst/>
              <a:uLnTx/>
              <a:uFillTx/>
              <a:latin typeface="Arial"/>
              <a:ea typeface="+mn-ea"/>
              <a:cs typeface="+mn-cs"/>
            </a:endParaRPr>
          </a:p>
          <a:p>
            <a:pPr marL="252000" marR="0" lvl="0" indent="-252000" algn="l"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333F48"/>
              </a:solidFill>
              <a:effectLst/>
              <a:uLnTx/>
              <a:uFillTx/>
              <a:latin typeface="Arial"/>
              <a:ea typeface="+mn-ea"/>
              <a:cs typeface="+mn-cs"/>
            </a:endParaRPr>
          </a:p>
          <a:p>
            <a:pPr marL="252000" marR="0" lvl="0" indent="-252000" algn="l"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333F48"/>
              </a:solidFill>
              <a:effectLst/>
              <a:uLnTx/>
              <a:uFillTx/>
              <a:latin typeface="Arial"/>
              <a:ea typeface="+mn-ea"/>
              <a:cs typeface="+mn-cs"/>
            </a:endParaRPr>
          </a:p>
          <a:p>
            <a:pPr marL="252000" marR="0" lvl="0" indent="-252000" algn="l" defTabSz="914400" rtl="0" eaLnBrk="1" fontAlgn="auto" latinLnBrk="0" hangingPunct="1">
              <a:lnSpc>
                <a:spcPct val="100000"/>
              </a:lnSpc>
              <a:spcBef>
                <a:spcPts val="900"/>
              </a:spcBef>
              <a:spcAft>
                <a:spcPts val="0"/>
              </a:spcAft>
              <a:buClr>
                <a:srgbClr val="0885C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333F48"/>
              </a:solidFill>
              <a:effectLst/>
              <a:uLnTx/>
              <a:uFillTx/>
              <a:latin typeface="Arial"/>
              <a:ea typeface="+mn-ea"/>
              <a:cs typeface="+mn-cs"/>
            </a:endParaRPr>
          </a:p>
        </p:txBody>
      </p:sp>
    </p:spTree>
    <p:extLst>
      <p:ext uri="{BB962C8B-B14F-4D97-AF65-F5344CB8AC3E}">
        <p14:creationId xmlns:p14="http://schemas.microsoft.com/office/powerpoint/2010/main" val="104037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4B552B-47DD-4A8A-82A6-F6C13FB2197F}"/>
              </a:ext>
            </a:extLst>
          </p:cNvPr>
          <p:cNvSpPr txBox="1"/>
          <p:nvPr/>
        </p:nvSpPr>
        <p:spPr>
          <a:xfrm>
            <a:off x="86212" y="385070"/>
            <a:ext cx="6700667" cy="523220"/>
          </a:xfrm>
          <a:prstGeom prst="rect">
            <a:avLst/>
          </a:prstGeom>
          <a:noFill/>
        </p:spPr>
        <p:txBody>
          <a:bodyPr wrap="square" rtlCol="0">
            <a:spAutoFit/>
          </a:bodyPr>
          <a:lstStyle/>
          <a:p>
            <a:pPr algn="ctr"/>
            <a:r>
              <a:rPr lang="en-GB" sz="2800" b="1" dirty="0">
                <a:solidFill>
                  <a:schemeClr val="accent1"/>
                </a:solidFill>
                <a:cs typeface="Arial" panose="020B0604020202020204" pitchFamily="34" charset="0"/>
              </a:rPr>
              <a:t>WHAT IS THE INSTITUTE’S ROLE?</a:t>
            </a:r>
          </a:p>
        </p:txBody>
      </p:sp>
      <p:sp>
        <p:nvSpPr>
          <p:cNvPr id="5" name="TextBox 4">
            <a:extLst>
              <a:ext uri="{FF2B5EF4-FFF2-40B4-BE49-F238E27FC236}">
                <a16:creationId xmlns:a16="http://schemas.microsoft.com/office/drawing/2014/main" id="{FD0B946E-01F3-4070-AD02-0E5787FE4DA2}"/>
              </a:ext>
            </a:extLst>
          </p:cNvPr>
          <p:cNvSpPr txBox="1"/>
          <p:nvPr/>
        </p:nvSpPr>
        <p:spPr>
          <a:xfrm>
            <a:off x="505608" y="1466593"/>
            <a:ext cx="11381591" cy="369332"/>
          </a:xfrm>
          <a:prstGeom prst="rect">
            <a:avLst/>
          </a:prstGeom>
          <a:noFill/>
        </p:spPr>
        <p:txBody>
          <a:bodyPr wrap="square" rtlCol="0">
            <a:spAutoFit/>
          </a:bodyPr>
          <a:lstStyle/>
          <a:p>
            <a:r>
              <a:rPr lang="en-GB" dirty="0"/>
              <a:t> </a:t>
            </a:r>
          </a:p>
        </p:txBody>
      </p:sp>
      <p:sp>
        <p:nvSpPr>
          <p:cNvPr id="8" name="TextBox 7">
            <a:extLst>
              <a:ext uri="{FF2B5EF4-FFF2-40B4-BE49-F238E27FC236}">
                <a16:creationId xmlns:a16="http://schemas.microsoft.com/office/drawing/2014/main" id="{730B7340-537D-44E6-B1A9-7A140C9ADAD8}"/>
              </a:ext>
            </a:extLst>
          </p:cNvPr>
          <p:cNvSpPr txBox="1"/>
          <p:nvPr/>
        </p:nvSpPr>
        <p:spPr>
          <a:xfrm>
            <a:off x="566568" y="1466593"/>
            <a:ext cx="10690712" cy="4934684"/>
          </a:xfrm>
          <a:prstGeom prst="rect">
            <a:avLst/>
          </a:prstGeom>
          <a:noFill/>
        </p:spPr>
        <p:txBody>
          <a:bodyPr wrap="square">
            <a:spAutoFit/>
          </a:bodyPr>
          <a:lstStyle/>
          <a:p>
            <a:pPr marL="285750" indent="-285750">
              <a:buFont typeface="Arial" panose="020B0604020202020204" pitchFamily="34" charset="0"/>
              <a:buChar char="•"/>
            </a:pPr>
            <a:r>
              <a:rPr lang="en-GB" sz="1600" dirty="0">
                <a:effectLst/>
                <a:latin typeface="+mj-lt"/>
                <a:ea typeface="Times New Roman" panose="02020603050405020304" pitchFamily="18" charset="0"/>
                <a:cs typeface="Times New Roman" panose="02020603050405020304" pitchFamily="18" charset="0"/>
              </a:rPr>
              <a:t>The UK has set an emissions target of net-zero greenhouse gases by 2050 to tackle climate change – one of the most ambitious targets in the world</a:t>
            </a:r>
          </a:p>
          <a:p>
            <a:endParaRPr lang="en-GB" sz="1600" b="0" i="0" dirty="0">
              <a:solidFill>
                <a:srgbClr val="0B0C0C"/>
              </a:solidFill>
              <a:effectLst/>
              <a:latin typeface="+mj-lt"/>
            </a:endParaRPr>
          </a:p>
          <a:p>
            <a:pPr marL="285750" indent="-285750">
              <a:buFont typeface="Arial" panose="020B0604020202020204" pitchFamily="34" charset="0"/>
              <a:buChar char="•"/>
            </a:pPr>
            <a:r>
              <a:rPr lang="en-GB" sz="1600" dirty="0">
                <a:solidFill>
                  <a:srgbClr val="0B0C0C"/>
                </a:solidFill>
                <a:latin typeface="+mj-lt"/>
              </a:rPr>
              <a:t>The Institute for Apprenticeships and Technical Education (IfATE) is part of the</a:t>
            </a:r>
            <a:r>
              <a:rPr lang="en-GB" sz="1600" b="0" i="0" dirty="0">
                <a:solidFill>
                  <a:srgbClr val="0B0C0C"/>
                </a:solidFill>
                <a:effectLst/>
                <a:latin typeface="+mj-lt"/>
              </a:rPr>
              <a:t> Green Jobs Delivery Group, which will support the delivery of up to 480,000 skilled green jobs by 2030 that will be created and supported by government policies set out in the </a:t>
            </a:r>
            <a:r>
              <a:rPr lang="en-GB" sz="1600" b="0" i="0" dirty="0">
                <a:solidFill>
                  <a:srgbClr val="1D70B8"/>
                </a:solidFill>
                <a:effectLst/>
                <a:latin typeface="GDS Transport"/>
                <a:hlinkClick r:id="rId3"/>
              </a:rPr>
              <a:t>Energy Security Strategy</a:t>
            </a:r>
            <a:r>
              <a:rPr lang="en-GB" sz="1600" b="0" i="0" dirty="0">
                <a:solidFill>
                  <a:srgbClr val="0B0C0C"/>
                </a:solidFill>
                <a:effectLst/>
                <a:latin typeface="GDS Transport"/>
              </a:rPr>
              <a:t> and </a:t>
            </a:r>
            <a:r>
              <a:rPr lang="en-GB" sz="1600" b="0" i="0" dirty="0">
                <a:solidFill>
                  <a:srgbClr val="1D70B8"/>
                </a:solidFill>
                <a:effectLst/>
                <a:latin typeface="GDS Transport"/>
                <a:hlinkClick r:id="rId4"/>
              </a:rPr>
              <a:t>Net Zero Strategy</a:t>
            </a:r>
            <a:r>
              <a:rPr lang="en-GB" sz="1600" b="0" i="0" dirty="0">
                <a:solidFill>
                  <a:srgbClr val="0B0C0C"/>
                </a:solidFill>
                <a:effectLst/>
                <a:latin typeface="GDS Transport"/>
              </a:rPr>
              <a:t>.</a:t>
            </a:r>
            <a:endParaRPr lang="en-GB" sz="1600" dirty="0">
              <a:solidFill>
                <a:srgbClr val="0B0C0C"/>
              </a:solidFill>
              <a:latin typeface="nta"/>
            </a:endParaRPr>
          </a:p>
          <a:p>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 </a:t>
            </a:r>
            <a:r>
              <a:rPr lang="en-GB" sz="1600" dirty="0">
                <a:effectLst/>
                <a:latin typeface="Arial" panose="020B0604020202020204" pitchFamily="34" charset="0"/>
                <a:ea typeface="Times New Roman" panose="02020603050405020304" pitchFamily="18" charset="0"/>
                <a:cs typeface="Arial" panose="020B0604020202020204" pitchFamily="34" charset="0"/>
              </a:rPr>
              <a:t>Technical education and apprenticeships are important in both retraining the current workforce and equipping young people with the skills required for the transition to net zero.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We have already have a number of </a:t>
            </a:r>
            <a:r>
              <a:rPr lang="en-GB" sz="1600" dirty="0">
                <a:effectLst/>
                <a:latin typeface="Arial" panose="020B0604020202020204" pitchFamily="34" charset="0"/>
                <a:ea typeface="Times New Roman" panose="02020603050405020304" pitchFamily="18" charset="0"/>
                <a:cs typeface="Arial" panose="020B0604020202020204" pitchFamily="34" charset="0"/>
              </a:rPr>
              <a:t>standards ready to help meet green skills needs, including sustainability business specialist, ecologist, and countryside ranger. </a:t>
            </a:r>
          </a:p>
          <a:p>
            <a:pPr marL="285750" indent="-285750">
              <a:buFont typeface="Arial" panose="020B0604020202020204" pitchFamily="34" charset="0"/>
              <a:buChar char="•"/>
            </a:pP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05000"/>
              </a:lnSpc>
              <a:buFont typeface="Arial" panose="020B0604020202020204" pitchFamily="34" charset="0"/>
              <a:buChar char="•"/>
            </a:pPr>
            <a:r>
              <a:rPr lang="en-GB" sz="1600" dirty="0">
                <a:effectLst/>
                <a:latin typeface="Arial" panose="020B0604020202020204" pitchFamily="34" charset="0"/>
                <a:ea typeface="Arial" panose="020B0604020202020204" pitchFamily="34" charset="0"/>
                <a:cs typeface="Times New Roman" panose="02020603050405020304" pitchFamily="18" charset="0"/>
              </a:rPr>
              <a:t>Our environmental policy sets out several provisions including assessing social </a:t>
            </a:r>
            <a:r>
              <a:rPr lang="en-GB" sz="1600" dirty="0">
                <a:latin typeface="Arial" panose="020B0604020202020204" pitchFamily="34" charset="0"/>
                <a:ea typeface="Arial" panose="020B0604020202020204" pitchFamily="34" charset="0"/>
                <a:cs typeface="Times New Roman" panose="02020603050405020304" pitchFamily="18" charset="0"/>
              </a:rPr>
              <a:t>v</a:t>
            </a:r>
            <a:r>
              <a:rPr lang="en-GB" sz="1600" dirty="0">
                <a:effectLst/>
                <a:latin typeface="Arial" panose="020B0604020202020204" pitchFamily="34" charset="0"/>
                <a:ea typeface="Arial" panose="020B0604020202020204" pitchFamily="34" charset="0"/>
                <a:cs typeface="Times New Roman" panose="02020603050405020304" pitchFamily="18" charset="0"/>
              </a:rPr>
              <a:t>alue in all of our procurements. This specifically includes tackling climate change and reducing waste</a:t>
            </a:r>
          </a:p>
          <a:p>
            <a:pPr marL="285750" lvl="0" indent="-285750">
              <a:lnSpc>
                <a:spcPct val="105000"/>
              </a:lnSpc>
              <a:buFont typeface="Arial" panose="020B0604020202020204" pitchFamily="34" charset="0"/>
              <a:buChar cha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5000"/>
              </a:lnSpc>
              <a:spcAft>
                <a:spcPts val="800"/>
              </a:spcAft>
              <a:buFont typeface="Arial" panose="020B0604020202020204" pitchFamily="34" charset="0"/>
              <a:buChar char="•"/>
            </a:pPr>
            <a:r>
              <a:rPr lang="en-GB" sz="1600" dirty="0">
                <a:effectLst/>
                <a:latin typeface="Arial" panose="020B0604020202020204" pitchFamily="34" charset="0"/>
                <a:ea typeface="Arial" panose="020B0604020202020204" pitchFamily="34" charset="0"/>
                <a:cs typeface="Times New Roman" panose="02020603050405020304" pitchFamily="18" charset="0"/>
              </a:rPr>
              <a:t>We have also created a staff committee to encourage and support green behaviours in our employees, and to hold us to account on IFATE’s green behaviours; this is at a baselining stage.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1094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0AA4AC-2095-44CD-BBDB-AACF9D8A1C1D}"/>
              </a:ext>
            </a:extLst>
          </p:cNvPr>
          <p:cNvSpPr txBox="1"/>
          <p:nvPr/>
        </p:nvSpPr>
        <p:spPr>
          <a:xfrm>
            <a:off x="231250" y="437121"/>
            <a:ext cx="11391790" cy="4124206"/>
          </a:xfrm>
          <a:prstGeom prst="rect">
            <a:avLst/>
          </a:prstGeom>
          <a:noFill/>
        </p:spPr>
        <p:txBody>
          <a:bodyPr wrap="square" rtlCol="0">
            <a:spAutoFit/>
          </a:bodyPr>
          <a:lstStyle/>
          <a:p>
            <a:pPr>
              <a:lnSpc>
                <a:spcPct val="90000"/>
              </a:lnSpc>
              <a:spcBef>
                <a:spcPct val="0"/>
              </a:spcBef>
            </a:pPr>
            <a:r>
              <a:rPr lang="en-GB" sz="2800" b="1" cap="all" dirty="0">
                <a:solidFill>
                  <a:schemeClr val="accent1"/>
                </a:solidFill>
                <a:cs typeface="Arial" panose="020B0604020202020204" pitchFamily="34" charset="0"/>
              </a:rPr>
              <a:t>GREEN ADVISORY PANEL</a:t>
            </a:r>
          </a:p>
          <a:p>
            <a:pPr algn="l" fontAlgn="base"/>
            <a:endParaRPr lang="en-GB" sz="1600" dirty="0">
              <a:latin typeface="Calibri" panose="020F0502020204030204" pitchFamily="34" charset="0"/>
              <a:cs typeface="Calibri" panose="020F0502020204030204" pitchFamily="34" charset="0"/>
            </a:endParaRPr>
          </a:p>
          <a:p>
            <a:pPr marL="285750" indent="-285750" algn="l" fontAlgn="base">
              <a:buFont typeface="Arial" panose="020B0604020202020204" pitchFamily="34" charset="0"/>
              <a:buChar char="•"/>
            </a:pPr>
            <a:r>
              <a:rPr lang="en-GB" sz="1600" dirty="0">
                <a:latin typeface="+mj-lt"/>
                <a:cs typeface="Calibri" panose="020F0502020204030204" pitchFamily="34" charset="0"/>
              </a:rPr>
              <a:t>F</a:t>
            </a:r>
            <a:r>
              <a:rPr lang="en-GB" sz="1600" b="0" i="0" dirty="0">
                <a:effectLst/>
                <a:latin typeface="+mj-lt"/>
                <a:cs typeface="Calibri" panose="020F0502020204030204" pitchFamily="34" charset="0"/>
              </a:rPr>
              <a:t>ocuses efforts to ensure the right skills are in place for the future workforce to deliver the green technology shift the UK needs.</a:t>
            </a:r>
          </a:p>
          <a:p>
            <a:pPr marL="285750" indent="-285750" algn="l" fontAlgn="base">
              <a:buFont typeface="Arial" panose="020B0604020202020204" pitchFamily="34" charset="0"/>
              <a:buChar char="•"/>
            </a:pPr>
            <a:r>
              <a:rPr lang="en-GB" sz="1600" b="0" i="0" dirty="0">
                <a:effectLst/>
                <a:latin typeface="+mj-lt"/>
                <a:cs typeface="Calibri" panose="020F0502020204030204" pitchFamily="34" charset="0"/>
              </a:rPr>
              <a:t>Advises on two main areas:</a:t>
            </a:r>
          </a:p>
          <a:p>
            <a:pPr lvl="1" fontAlgn="base">
              <a:buFont typeface="Arial" panose="020B0604020202020204" pitchFamily="34" charset="0"/>
              <a:buChar char="•"/>
            </a:pPr>
            <a:r>
              <a:rPr lang="en-GB" sz="1600" b="0" i="0" dirty="0">
                <a:effectLst/>
                <a:latin typeface="+mj-lt"/>
                <a:cs typeface="Calibri" panose="020F0502020204030204" pitchFamily="34" charset="0"/>
              </a:rPr>
              <a:t> enhancing our current apprenticeships to ensure that they meet the needs of the employers within the growing green economy</a:t>
            </a:r>
          </a:p>
          <a:p>
            <a:pPr lvl="1" fontAlgn="base">
              <a:buFont typeface="Arial" panose="020B0604020202020204" pitchFamily="34" charset="0"/>
              <a:buChar char="•"/>
            </a:pPr>
            <a:r>
              <a:rPr lang="en-GB" sz="1600" b="0" i="0" dirty="0">
                <a:effectLst/>
                <a:latin typeface="+mj-lt"/>
                <a:cs typeface="Calibri" panose="020F0502020204030204" pitchFamily="34" charset="0"/>
              </a:rPr>
              <a:t> creating new apprenticeships to reflect new occupations to meet the challenge to reach net-zero carbon.</a:t>
            </a:r>
            <a:endParaRPr lang="en-GB" sz="1600" dirty="0">
              <a:latin typeface="+mj-lt"/>
              <a:cs typeface="Calibri" panose="020F0502020204030204" pitchFamily="34" charset="0"/>
            </a:endParaRPr>
          </a:p>
          <a:p>
            <a:pPr marL="285750" indent="-285750" algn="l" fontAlgn="base">
              <a:buFont typeface="Arial" panose="020B0604020202020204" pitchFamily="34" charset="0"/>
              <a:buChar char="•"/>
            </a:pPr>
            <a:r>
              <a:rPr lang="en-GB" sz="1600" b="0" i="0" dirty="0">
                <a:effectLst/>
                <a:latin typeface="+mj-lt"/>
                <a:cs typeface="Calibri" panose="020F0502020204030204" pitchFamily="34" charset="0"/>
              </a:rPr>
              <a:t>Worked closely with the </a:t>
            </a:r>
            <a:r>
              <a:rPr lang="en-GB" sz="1600" b="0" i="0" u="none" strike="noStrike" dirty="0">
                <a:effectLst/>
                <a:latin typeface="+mj-lt"/>
                <a:cs typeface="Calibri" panose="020F0502020204030204" pitchFamily="34" charset="0"/>
                <a:hlinkClick r:id="rId3">
                  <a:extLst>
                    <a:ext uri="{A12FA001-AC4F-418D-AE19-62706E023703}">
                      <ahyp:hlinkClr xmlns:ahyp="http://schemas.microsoft.com/office/drawing/2018/hyperlinkcolor" val="tx"/>
                    </a:ext>
                  </a:extLst>
                </a:hlinkClick>
              </a:rPr>
              <a:t>Green Jobs Taskforce</a:t>
            </a:r>
            <a:r>
              <a:rPr lang="en-GB" sz="1600" b="0" i="0" dirty="0">
                <a:effectLst/>
                <a:latin typeface="+mj-lt"/>
                <a:cs typeface="Calibri" panose="020F0502020204030204" pitchFamily="34" charset="0"/>
              </a:rPr>
              <a:t> set up by BEIS and DfE and will now help deliver our contributions to the Green Jobs Delivery Group. </a:t>
            </a:r>
          </a:p>
          <a:p>
            <a:pPr algn="l" fontAlgn="base"/>
            <a:endParaRPr lang="en-GB" b="1" dirty="0">
              <a:solidFill>
                <a:schemeClr val="accent5"/>
              </a:solidFill>
              <a:latin typeface="Calibri" panose="020F0502020204030204" pitchFamily="34" charset="0"/>
              <a:cs typeface="Calibri" panose="020F0502020204030204" pitchFamily="34" charset="0"/>
            </a:endParaRPr>
          </a:p>
          <a:p>
            <a:pPr algn="l" fontAlgn="base"/>
            <a:r>
              <a:rPr lang="en-GB" b="1" dirty="0">
                <a:solidFill>
                  <a:schemeClr val="accent1"/>
                </a:solidFill>
                <a:latin typeface="Calibri" panose="020F0502020204030204" pitchFamily="34" charset="0"/>
                <a:cs typeface="Calibri" panose="020F0502020204030204" pitchFamily="34" charset="0"/>
              </a:rPr>
              <a:t>Green </a:t>
            </a:r>
            <a:r>
              <a:rPr lang="en-GB" b="1" i="0" dirty="0">
                <a:solidFill>
                  <a:schemeClr val="accent1"/>
                </a:solidFill>
                <a:effectLst/>
                <a:latin typeface="Calibri" panose="020F0502020204030204" pitchFamily="34" charset="0"/>
                <a:cs typeface="Calibri" panose="020F0502020204030204" pitchFamily="34" charset="0"/>
              </a:rPr>
              <a:t>Advisory Community </a:t>
            </a:r>
          </a:p>
          <a:p>
            <a:pPr marL="285750" indent="-285750" algn="l" fontAlgn="base">
              <a:buFont typeface="Arial" panose="020B0604020202020204" pitchFamily="34" charset="0"/>
              <a:buChar char="•"/>
            </a:pPr>
            <a:r>
              <a:rPr lang="en-GB" sz="1600" b="0" i="0" dirty="0">
                <a:effectLst/>
                <a:latin typeface="+mj-lt"/>
                <a:cs typeface="Calibri" panose="020F0502020204030204" pitchFamily="34" charset="0"/>
              </a:rPr>
              <a:t>Supports the GAP and offers greater expertise on particular occupations. </a:t>
            </a:r>
            <a:endParaRPr lang="en-GB" sz="1600" dirty="0">
              <a:latin typeface="+mj-lt"/>
              <a:cs typeface="Calibri" panose="020F0502020204030204" pitchFamily="34" charset="0"/>
            </a:endParaRPr>
          </a:p>
          <a:p>
            <a:pPr marL="285750" indent="-285750" algn="l" fontAlgn="base">
              <a:buFont typeface="Arial" panose="020B0604020202020204" pitchFamily="34" charset="0"/>
              <a:buChar char="•"/>
            </a:pPr>
            <a:r>
              <a:rPr lang="en-GB" sz="1600" dirty="0">
                <a:latin typeface="+mj-lt"/>
                <a:cs typeface="Calibri" panose="020F0502020204030204" pitchFamily="34" charset="0"/>
              </a:rPr>
              <a:t>S</a:t>
            </a:r>
            <a:r>
              <a:rPr lang="en-GB" sz="1600" b="0" i="0" dirty="0">
                <a:effectLst/>
                <a:latin typeface="+mj-lt"/>
                <a:cs typeface="Calibri" panose="020F0502020204030204" pitchFamily="34" charset="0"/>
              </a:rPr>
              <a:t>hares insight with the GAP and helps them shape their final recommendations. </a:t>
            </a:r>
            <a:endParaRPr lang="en-GB" sz="1600" dirty="0">
              <a:latin typeface="+mj-lt"/>
              <a:cs typeface="Calibri" panose="020F0502020204030204" pitchFamily="34" charset="0"/>
            </a:endParaRPr>
          </a:p>
          <a:p>
            <a:pPr marL="285750" indent="-285750" algn="l" fontAlgn="base">
              <a:buFont typeface="Arial" panose="020B0604020202020204" pitchFamily="34" charset="0"/>
              <a:buChar char="•"/>
            </a:pPr>
            <a:r>
              <a:rPr lang="en-GB" sz="1600" b="0" i="0" dirty="0">
                <a:effectLst/>
                <a:latin typeface="+mj-lt"/>
                <a:cs typeface="Calibri" panose="020F0502020204030204" pitchFamily="34" charset="0"/>
              </a:rPr>
              <a:t>We have the following sub groups</a:t>
            </a:r>
          </a:p>
        </p:txBody>
      </p:sp>
      <p:sp>
        <p:nvSpPr>
          <p:cNvPr id="11" name="TextBox 10">
            <a:extLst>
              <a:ext uri="{FF2B5EF4-FFF2-40B4-BE49-F238E27FC236}">
                <a16:creationId xmlns:a16="http://schemas.microsoft.com/office/drawing/2014/main" id="{FB34E2A6-6C53-AAF7-4456-A92A059B6B03}"/>
              </a:ext>
            </a:extLst>
          </p:cNvPr>
          <p:cNvSpPr txBox="1"/>
          <p:nvPr/>
        </p:nvSpPr>
        <p:spPr>
          <a:xfrm>
            <a:off x="834813" y="4638623"/>
            <a:ext cx="6099386" cy="1569660"/>
          </a:xfrm>
          <a:prstGeom prst="rect">
            <a:avLst/>
          </a:prstGeom>
          <a:noFill/>
        </p:spPr>
        <p:txBody>
          <a:bodyPr wrap="square" numCol="2">
            <a:spAutoFit/>
          </a:bodyPr>
          <a:lstStyle/>
          <a:p>
            <a:pPr marL="285750" indent="-285750" algn="l" fontAlgn="base">
              <a:buFont typeface="Arial" panose="020B0604020202020204" pitchFamily="34" charset="0"/>
              <a:buChar char="•"/>
            </a:pPr>
            <a:r>
              <a:rPr lang="en-GB" sz="1600" b="0" i="0" dirty="0">
                <a:effectLst/>
                <a:latin typeface="+mj-lt"/>
                <a:cs typeface="Calibri" panose="020F0502020204030204" pitchFamily="34" charset="0"/>
              </a:rPr>
              <a:t>Carbon Zero Construction Subgrou</a:t>
            </a:r>
            <a:r>
              <a:rPr lang="en-GB" sz="1600" dirty="0">
                <a:latin typeface="+mj-lt"/>
                <a:cs typeface="Calibri" panose="020F0502020204030204" pitchFamily="34" charset="0"/>
              </a:rPr>
              <a:t>p</a:t>
            </a:r>
          </a:p>
          <a:p>
            <a:pPr marL="285750" indent="-285750" algn="l" fontAlgn="base">
              <a:buFont typeface="Arial" panose="020B0604020202020204" pitchFamily="34" charset="0"/>
              <a:buChar char="•"/>
            </a:pPr>
            <a:r>
              <a:rPr lang="en-GB" sz="1600" b="0" i="0" dirty="0">
                <a:effectLst/>
                <a:latin typeface="+mj-lt"/>
                <a:cs typeface="Calibri" panose="020F0502020204030204" pitchFamily="34" charset="0"/>
              </a:rPr>
              <a:t>Battery techn</a:t>
            </a:r>
            <a:r>
              <a:rPr lang="en-GB" sz="1600" dirty="0">
                <a:latin typeface="+mj-lt"/>
                <a:cs typeface="Calibri" panose="020F0502020204030204" pitchFamily="34" charset="0"/>
              </a:rPr>
              <a:t>ology and electric vehicles</a:t>
            </a:r>
          </a:p>
          <a:p>
            <a:pPr marL="285750" indent="-285750" algn="l" fontAlgn="base">
              <a:buFont typeface="Arial" panose="020B0604020202020204" pitchFamily="34" charset="0"/>
              <a:buChar char="•"/>
            </a:pPr>
            <a:r>
              <a:rPr lang="en-GB" sz="1600" b="0" i="0" dirty="0">
                <a:effectLst/>
                <a:latin typeface="+mj-lt"/>
                <a:cs typeface="Calibri" panose="020F0502020204030204" pitchFamily="34" charset="0"/>
              </a:rPr>
              <a:t>Forestry and </a:t>
            </a:r>
            <a:r>
              <a:rPr lang="en-GB" sz="1600" dirty="0" err="1">
                <a:latin typeface="+mj-lt"/>
                <a:cs typeface="Calibri" panose="020F0502020204030204" pitchFamily="34" charset="0"/>
              </a:rPr>
              <a:t>A</a:t>
            </a:r>
            <a:r>
              <a:rPr lang="en-GB" sz="1600" b="0" i="0" dirty="0" err="1">
                <a:effectLst/>
                <a:latin typeface="+mj-lt"/>
                <a:cs typeface="Calibri" panose="020F0502020204030204" pitchFamily="34" charset="0"/>
              </a:rPr>
              <a:t>gritech</a:t>
            </a:r>
            <a:r>
              <a:rPr lang="en-GB" sz="1600" b="0" i="0" dirty="0">
                <a:effectLst/>
                <a:latin typeface="+mj-lt"/>
                <a:cs typeface="Calibri" panose="020F0502020204030204" pitchFamily="34" charset="0"/>
              </a:rPr>
              <a:t> </a:t>
            </a:r>
          </a:p>
          <a:p>
            <a:pPr marL="285750" indent="-285750" algn="l" fontAlgn="base">
              <a:buFont typeface="Arial" panose="020B0604020202020204" pitchFamily="34" charset="0"/>
              <a:buChar char="•"/>
            </a:pPr>
            <a:endParaRPr lang="en-GB" sz="1600" b="0" i="0" dirty="0">
              <a:effectLst/>
              <a:latin typeface="+mj-lt"/>
              <a:cs typeface="Calibri" panose="020F0502020204030204" pitchFamily="34" charset="0"/>
            </a:endParaRPr>
          </a:p>
          <a:p>
            <a:pPr marL="285750" indent="-285750" algn="l" fontAlgn="base">
              <a:buFont typeface="Arial" panose="020B0604020202020204" pitchFamily="34" charset="0"/>
              <a:buChar char="•"/>
            </a:pPr>
            <a:r>
              <a:rPr lang="en-GB" sz="1600" dirty="0">
                <a:latin typeface="+mj-lt"/>
                <a:cs typeface="Calibri" panose="020F0502020204030204" pitchFamily="34" charset="0"/>
              </a:rPr>
              <a:t>Energy</a:t>
            </a:r>
          </a:p>
          <a:p>
            <a:pPr marL="285750" indent="-285750" algn="l" fontAlgn="base">
              <a:buFont typeface="Arial" panose="020B0604020202020204" pitchFamily="34" charset="0"/>
              <a:buChar char="•"/>
            </a:pPr>
            <a:r>
              <a:rPr lang="en-GB" sz="1600" b="0" i="0" dirty="0">
                <a:effectLst/>
                <a:latin typeface="+mj-lt"/>
                <a:cs typeface="Calibri" panose="020F0502020204030204" pitchFamily="34" charset="0"/>
              </a:rPr>
              <a:t>Green finance and enabling roles</a:t>
            </a:r>
          </a:p>
          <a:p>
            <a:pPr marL="285750" indent="-285750" algn="l" fontAlgn="base">
              <a:buFont typeface="Arial" panose="020B0604020202020204" pitchFamily="34" charset="0"/>
              <a:buChar char="•"/>
            </a:pPr>
            <a:r>
              <a:rPr lang="en-GB" sz="1600" dirty="0">
                <a:latin typeface="+mj-lt"/>
                <a:cs typeface="Calibri" panose="020F0502020204030204" pitchFamily="34" charset="0"/>
              </a:rPr>
              <a:t>Wider impact and communication </a:t>
            </a:r>
            <a:endParaRPr lang="en-GB" sz="1600" b="0" i="0" dirty="0">
              <a:effectLst/>
              <a:latin typeface="+mj-lt"/>
              <a:cs typeface="Calibri" panose="020F0502020204030204" pitchFamily="34" charset="0"/>
            </a:endParaRPr>
          </a:p>
        </p:txBody>
      </p:sp>
      <p:sp>
        <p:nvSpPr>
          <p:cNvPr id="13" name="TextBox 12">
            <a:extLst>
              <a:ext uri="{FF2B5EF4-FFF2-40B4-BE49-F238E27FC236}">
                <a16:creationId xmlns:a16="http://schemas.microsoft.com/office/drawing/2014/main" id="{BFC2FE99-0462-88ED-19C1-B101ED4C8935}"/>
              </a:ext>
            </a:extLst>
          </p:cNvPr>
          <p:cNvSpPr txBox="1"/>
          <p:nvPr/>
        </p:nvSpPr>
        <p:spPr>
          <a:xfrm>
            <a:off x="8094133" y="4530549"/>
            <a:ext cx="3759200" cy="1464231"/>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1600" b="0" i="0" dirty="0">
                <a:solidFill>
                  <a:srgbClr val="334047"/>
                </a:solidFill>
                <a:effectLst/>
                <a:latin typeface="Open Sans" panose="020B0606030504020204" pitchFamily="34" charset="0"/>
              </a:rPr>
              <a:t>To join the green advisory community, please contact </a:t>
            </a:r>
          </a:p>
          <a:p>
            <a:endParaRPr lang="en-GB" sz="1600" u="none" strike="noStrike" dirty="0">
              <a:solidFill>
                <a:srgbClr val="334047"/>
              </a:solidFill>
              <a:latin typeface="Open Sans" panose="020B0606030504020204" pitchFamily="34" charset="0"/>
              <a:hlinkClick r:id="rId4"/>
            </a:endParaRPr>
          </a:p>
          <a:p>
            <a:pPr algn="ctr"/>
            <a:r>
              <a:rPr lang="en-GB" sz="1600" b="0" i="0" u="none" strike="noStrike" dirty="0">
                <a:solidFill>
                  <a:srgbClr val="334047"/>
                </a:solidFill>
                <a:effectLst/>
                <a:latin typeface="Open Sans" panose="020B0606030504020204" pitchFamily="34" charset="0"/>
                <a:hlinkClick r:id="rId4"/>
              </a:rPr>
              <a:t>Institute.Sustainability-Team@education.gov.uk</a:t>
            </a:r>
            <a:endParaRPr lang="en-GB" sz="1600" dirty="0"/>
          </a:p>
        </p:txBody>
      </p:sp>
    </p:spTree>
    <p:extLst>
      <p:ext uri="{BB962C8B-B14F-4D97-AF65-F5344CB8AC3E}">
        <p14:creationId xmlns:p14="http://schemas.microsoft.com/office/powerpoint/2010/main" val="93785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786924-5574-47B8-89A9-DACCF969DAA3}"/>
              </a:ext>
            </a:extLst>
          </p:cNvPr>
          <p:cNvSpPr>
            <a:spLocks noGrp="1"/>
          </p:cNvSpPr>
          <p:nvPr>
            <p:ph type="sldNum" sz="quarter" idx="12"/>
          </p:nvPr>
        </p:nvSpPr>
        <p:spPr>
          <a:xfrm>
            <a:off x="10453510" y="6492875"/>
            <a:ext cx="78528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32-4A63-48BF-AC59-6C0786251C63}" type="slidenum">
              <a:rPr kumimoji="0" lang="en-GB" sz="1400" b="1" i="0" u="none" strike="noStrike" kern="1200" cap="none" spc="0" normalizeH="0" baseline="0" noProof="0" smtClean="0">
                <a:ln>
                  <a:noFill/>
                </a:ln>
                <a:solidFill>
                  <a:srgbClr val="0885C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400" b="1" i="0" u="none" strike="noStrike" kern="1200" cap="none" spc="0" normalizeH="0" baseline="0" noProof="0">
              <a:ln>
                <a:noFill/>
              </a:ln>
              <a:solidFill>
                <a:srgbClr val="0885C7"/>
              </a:solidFill>
              <a:effectLst/>
              <a:uLnTx/>
              <a:uFillTx/>
              <a:latin typeface="Arial"/>
              <a:ea typeface="+mn-ea"/>
              <a:cs typeface="+mn-cs"/>
            </a:endParaRPr>
          </a:p>
        </p:txBody>
      </p:sp>
      <p:sp>
        <p:nvSpPr>
          <p:cNvPr id="7" name="Flowchart: Stored Data 6">
            <a:extLst>
              <a:ext uri="{FF2B5EF4-FFF2-40B4-BE49-F238E27FC236}">
                <a16:creationId xmlns:a16="http://schemas.microsoft.com/office/drawing/2014/main" id="{5070F77F-6088-47E0-A49E-657FDFD7ABD9}"/>
              </a:ext>
            </a:extLst>
          </p:cNvPr>
          <p:cNvSpPr/>
          <p:nvPr/>
        </p:nvSpPr>
        <p:spPr>
          <a:xfrm>
            <a:off x="178417" y="723768"/>
            <a:ext cx="5929747" cy="954253"/>
          </a:xfrm>
          <a:prstGeom prst="flowChartOnlineStorage">
            <a:avLst/>
          </a:prstGeom>
          <a:solidFill>
            <a:schemeClr val="accent2">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333333"/>
                </a:solidFill>
                <a:effectLst/>
                <a:uLnTx/>
                <a:uFillTx/>
                <a:latin typeface="Arial"/>
                <a:ea typeface="Times New Roman" panose="02020603050405020304" pitchFamily="18" charset="0"/>
                <a:cs typeface="Times New Roman" panose="02020603050405020304" pitchFamily="18" charset="0"/>
              </a:rPr>
              <a:t>Sustainability Framework has been created and now being used by Trailblazers when developing or revising new apprenticeships</a:t>
            </a:r>
            <a:endParaRPr kumimoji="0" lang="en-GB" sz="1400" b="1" i="0" u="none" strike="noStrike" kern="1200" cap="none" spc="0" normalizeH="0" baseline="0" noProof="0">
              <a:ln>
                <a:noFill/>
              </a:ln>
              <a:solidFill>
                <a:prstClr val="white"/>
              </a:solidFill>
              <a:effectLst/>
              <a:uLnTx/>
              <a:uFillTx/>
              <a:latin typeface="Arial"/>
              <a:ea typeface="Calibri" panose="020F0502020204030204" pitchFamily="34" charset="0"/>
              <a:cs typeface="Times New Roman" panose="02020603050405020304" pitchFamily="18" charset="0"/>
            </a:endParaRPr>
          </a:p>
        </p:txBody>
      </p:sp>
      <p:pic>
        <p:nvPicPr>
          <p:cNvPr id="9" name="Graphic 8" descr="Map with pin with solid fill">
            <a:extLst>
              <a:ext uri="{FF2B5EF4-FFF2-40B4-BE49-F238E27FC236}">
                <a16:creationId xmlns:a16="http://schemas.microsoft.com/office/drawing/2014/main" id="{069C7585-4BD8-4D5C-8795-8ACE2611A4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8593" y="1702356"/>
            <a:ext cx="914400" cy="914400"/>
          </a:xfrm>
          <a:prstGeom prst="rect">
            <a:avLst/>
          </a:prstGeom>
        </p:spPr>
      </p:pic>
      <p:pic>
        <p:nvPicPr>
          <p:cNvPr id="14" name="Graphic 13" descr="Calligraphy Pen with solid fill">
            <a:extLst>
              <a:ext uri="{FF2B5EF4-FFF2-40B4-BE49-F238E27FC236}">
                <a16:creationId xmlns:a16="http://schemas.microsoft.com/office/drawing/2014/main" id="{859EB723-E1FA-49C3-9D2D-9654E59DA8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5853" y="3767670"/>
            <a:ext cx="745982" cy="745982"/>
          </a:xfrm>
          <a:prstGeom prst="rect">
            <a:avLst/>
          </a:prstGeom>
        </p:spPr>
      </p:pic>
      <p:sp>
        <p:nvSpPr>
          <p:cNvPr id="19" name="Flowchart: Connector 18">
            <a:extLst>
              <a:ext uri="{FF2B5EF4-FFF2-40B4-BE49-F238E27FC236}">
                <a16:creationId xmlns:a16="http://schemas.microsoft.com/office/drawing/2014/main" id="{F1261F37-1F79-435C-939E-D3F5ABB1C459}"/>
              </a:ext>
            </a:extLst>
          </p:cNvPr>
          <p:cNvSpPr/>
          <p:nvPr/>
        </p:nvSpPr>
        <p:spPr>
          <a:xfrm>
            <a:off x="5205848" y="762959"/>
            <a:ext cx="1779266" cy="854757"/>
          </a:xfrm>
          <a:prstGeom prst="flowChart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23" name="Graphic 22" descr="Checklist with solid fill">
            <a:extLst>
              <a:ext uri="{FF2B5EF4-FFF2-40B4-BE49-F238E27FC236}">
                <a16:creationId xmlns:a16="http://schemas.microsoft.com/office/drawing/2014/main" id="{F39AB080-AB79-43EB-A512-50D85052E8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8593" y="833798"/>
            <a:ext cx="810491" cy="810491"/>
          </a:xfrm>
          <a:prstGeom prst="rect">
            <a:avLst/>
          </a:prstGeom>
        </p:spPr>
      </p:pic>
      <p:sp>
        <p:nvSpPr>
          <p:cNvPr id="27" name="Flowchart: Stored Data 26">
            <a:extLst>
              <a:ext uri="{FF2B5EF4-FFF2-40B4-BE49-F238E27FC236}">
                <a16:creationId xmlns:a16="http://schemas.microsoft.com/office/drawing/2014/main" id="{F6825C1F-52DF-49FD-AB2D-2078BD94ECE4}"/>
              </a:ext>
            </a:extLst>
          </p:cNvPr>
          <p:cNvSpPr/>
          <p:nvPr/>
        </p:nvSpPr>
        <p:spPr>
          <a:xfrm rot="10800000">
            <a:off x="6184235" y="1685556"/>
            <a:ext cx="5661805" cy="952896"/>
          </a:xfrm>
          <a:prstGeom prst="flowChartOnlineStorage">
            <a:avLst/>
          </a:prstGeom>
          <a:solidFill>
            <a:schemeClr val="accent2">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TextBox 28">
            <a:extLst>
              <a:ext uri="{FF2B5EF4-FFF2-40B4-BE49-F238E27FC236}">
                <a16:creationId xmlns:a16="http://schemas.microsoft.com/office/drawing/2014/main" id="{4BF16C39-ED1A-4D91-8473-9B9BE4AB6646}"/>
              </a:ext>
            </a:extLst>
          </p:cNvPr>
          <p:cNvSpPr txBox="1"/>
          <p:nvPr/>
        </p:nvSpPr>
        <p:spPr>
          <a:xfrm>
            <a:off x="7094322" y="1767675"/>
            <a:ext cx="482764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333333"/>
                </a:solidFill>
                <a:effectLst/>
                <a:uLnTx/>
                <a:uFillTx/>
                <a:latin typeface="Arial"/>
                <a:ea typeface="Times New Roman" panose="02020603050405020304" pitchFamily="18" charset="0"/>
                <a:cs typeface="Times New Roman" panose="02020603050405020304" pitchFamily="18" charset="0"/>
              </a:rPr>
              <a:t>Green Apprenticeship Advisory Panel mapping has taken place against priorities set in the 10 Point Plan and the Green Jobs Taskforce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33F48"/>
              </a:solidFill>
              <a:effectLst/>
              <a:uLnTx/>
              <a:uFillTx/>
              <a:latin typeface="Arial"/>
              <a:ea typeface="+mn-ea"/>
              <a:cs typeface="+mn-cs"/>
            </a:endParaRPr>
          </a:p>
        </p:txBody>
      </p:sp>
      <p:sp>
        <p:nvSpPr>
          <p:cNvPr id="30" name="Flowchart: Connector 29">
            <a:extLst>
              <a:ext uri="{FF2B5EF4-FFF2-40B4-BE49-F238E27FC236}">
                <a16:creationId xmlns:a16="http://schemas.microsoft.com/office/drawing/2014/main" id="{7C832094-74B3-4939-B32B-D98CEE33BE75}"/>
              </a:ext>
            </a:extLst>
          </p:cNvPr>
          <p:cNvSpPr/>
          <p:nvPr/>
        </p:nvSpPr>
        <p:spPr>
          <a:xfrm>
            <a:off x="5218531" y="1718780"/>
            <a:ext cx="1779266" cy="881551"/>
          </a:xfrm>
          <a:prstGeom prst="flowChart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Flowchart: Stored Data 30">
            <a:extLst>
              <a:ext uri="{FF2B5EF4-FFF2-40B4-BE49-F238E27FC236}">
                <a16:creationId xmlns:a16="http://schemas.microsoft.com/office/drawing/2014/main" id="{5313BA2A-BC3A-4C54-8812-1B5C14306B03}"/>
              </a:ext>
            </a:extLst>
          </p:cNvPr>
          <p:cNvSpPr/>
          <p:nvPr/>
        </p:nvSpPr>
        <p:spPr>
          <a:xfrm>
            <a:off x="302333" y="2637326"/>
            <a:ext cx="5929747" cy="986476"/>
          </a:xfrm>
          <a:prstGeom prst="flowChartOnlineStorage">
            <a:avLst/>
          </a:prstGeom>
          <a:solidFill>
            <a:schemeClr val="accent2">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333333"/>
                </a:solidFill>
                <a:effectLst/>
                <a:uLnTx/>
                <a:uFillTx/>
                <a:latin typeface="Arial"/>
                <a:ea typeface="Times New Roman" panose="02020603050405020304" pitchFamily="18" charset="0"/>
                <a:cs typeface="Times New Roman" panose="02020603050405020304" pitchFamily="18" charset="0"/>
              </a:rPr>
              <a:t>GAAP have recommended 12 new apprenticeships to be developed</a:t>
            </a:r>
          </a:p>
        </p:txBody>
      </p:sp>
      <p:sp>
        <p:nvSpPr>
          <p:cNvPr id="32" name="Flowchart: Connector 31">
            <a:extLst>
              <a:ext uri="{FF2B5EF4-FFF2-40B4-BE49-F238E27FC236}">
                <a16:creationId xmlns:a16="http://schemas.microsoft.com/office/drawing/2014/main" id="{7D5E4556-3E05-4189-A083-207EEC82F453}"/>
              </a:ext>
            </a:extLst>
          </p:cNvPr>
          <p:cNvSpPr/>
          <p:nvPr/>
        </p:nvSpPr>
        <p:spPr>
          <a:xfrm>
            <a:off x="5271633" y="2705983"/>
            <a:ext cx="1773913" cy="886857"/>
          </a:xfrm>
          <a:prstGeom prst="flowChart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Flowchart: Stored Data 32">
            <a:extLst>
              <a:ext uri="{FF2B5EF4-FFF2-40B4-BE49-F238E27FC236}">
                <a16:creationId xmlns:a16="http://schemas.microsoft.com/office/drawing/2014/main" id="{372E30B0-A76A-46F8-BA2E-549F082C8422}"/>
              </a:ext>
            </a:extLst>
          </p:cNvPr>
          <p:cNvSpPr/>
          <p:nvPr/>
        </p:nvSpPr>
        <p:spPr>
          <a:xfrm rot="10800000">
            <a:off x="6232080" y="3670239"/>
            <a:ext cx="5661805" cy="986475"/>
          </a:xfrm>
          <a:prstGeom prst="flowChartOnlineStorage">
            <a:avLst/>
          </a:prstGeom>
          <a:solidFill>
            <a:schemeClr val="accent2">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Flowchart: Connector 33">
            <a:extLst>
              <a:ext uri="{FF2B5EF4-FFF2-40B4-BE49-F238E27FC236}">
                <a16:creationId xmlns:a16="http://schemas.microsoft.com/office/drawing/2014/main" id="{283E7A11-FAC5-46C7-99E8-C1C91C0015ED}"/>
              </a:ext>
            </a:extLst>
          </p:cNvPr>
          <p:cNvSpPr/>
          <p:nvPr/>
        </p:nvSpPr>
        <p:spPr>
          <a:xfrm>
            <a:off x="5242754" y="3705319"/>
            <a:ext cx="1802793" cy="914400"/>
          </a:xfrm>
          <a:prstGeom prst="flowChart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1421A911-389C-47E5-AA15-5806B9454464}"/>
              </a:ext>
            </a:extLst>
          </p:cNvPr>
          <p:cNvSpPr txBox="1"/>
          <p:nvPr/>
        </p:nvSpPr>
        <p:spPr>
          <a:xfrm>
            <a:off x="9739223" y="573161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33F48"/>
              </a:solidFill>
              <a:effectLst/>
              <a:uLnTx/>
              <a:uFillTx/>
              <a:latin typeface="Arial"/>
              <a:ea typeface="+mn-ea"/>
              <a:cs typeface="+mn-cs"/>
            </a:endParaRPr>
          </a:p>
        </p:txBody>
      </p:sp>
      <p:sp>
        <p:nvSpPr>
          <p:cNvPr id="38" name="TextBox 37">
            <a:extLst>
              <a:ext uri="{FF2B5EF4-FFF2-40B4-BE49-F238E27FC236}">
                <a16:creationId xmlns:a16="http://schemas.microsoft.com/office/drawing/2014/main" id="{734FCFC5-62AD-40D9-9D87-0E82AE9059E0}"/>
              </a:ext>
            </a:extLst>
          </p:cNvPr>
          <p:cNvSpPr txBox="1"/>
          <p:nvPr/>
        </p:nvSpPr>
        <p:spPr>
          <a:xfrm>
            <a:off x="7227979" y="3844164"/>
            <a:ext cx="4509038" cy="90730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333333"/>
                </a:solidFill>
                <a:effectLst/>
                <a:uLnTx/>
                <a:uFillTx/>
                <a:latin typeface="Arial"/>
                <a:ea typeface="Times New Roman" panose="02020603050405020304" pitchFamily="18" charset="0"/>
                <a:cs typeface="Times New Roman" panose="02020603050405020304" pitchFamily="18" charset="0"/>
              </a:rPr>
              <a:t>Trailblazers have been contacted for the 207 standards in scope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F48"/>
              </a:solidFill>
              <a:effectLst/>
              <a:uLnTx/>
              <a:uFillTx/>
              <a:latin typeface="Arial"/>
              <a:ea typeface="+mn-ea"/>
              <a:cs typeface="+mn-cs"/>
            </a:endParaRPr>
          </a:p>
        </p:txBody>
      </p:sp>
      <p:sp>
        <p:nvSpPr>
          <p:cNvPr id="22" name="Flowchart: Stored Data 21">
            <a:extLst>
              <a:ext uri="{FF2B5EF4-FFF2-40B4-BE49-F238E27FC236}">
                <a16:creationId xmlns:a16="http://schemas.microsoft.com/office/drawing/2014/main" id="{A6278B47-006B-46E8-AF80-D506D90CB54B}"/>
              </a:ext>
            </a:extLst>
          </p:cNvPr>
          <p:cNvSpPr/>
          <p:nvPr/>
        </p:nvSpPr>
        <p:spPr>
          <a:xfrm>
            <a:off x="145465" y="4661329"/>
            <a:ext cx="5929747" cy="986476"/>
          </a:xfrm>
          <a:prstGeom prst="flowChartOnlineStorage">
            <a:avLst/>
          </a:prstGeom>
          <a:solidFill>
            <a:schemeClr val="accent2">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333333"/>
                </a:solidFill>
                <a:effectLst/>
                <a:uLnTx/>
                <a:uFillTx/>
                <a:latin typeface="Arial"/>
                <a:ea typeface="Times New Roman" panose="02020603050405020304" pitchFamily="18" charset="0"/>
                <a:cs typeface="Times New Roman" panose="02020603050405020304" pitchFamily="18" charset="0"/>
              </a:rPr>
              <a:t>We are supporting Trailblazers to make those revisions where necessary </a:t>
            </a:r>
          </a:p>
        </p:txBody>
      </p:sp>
      <p:sp>
        <p:nvSpPr>
          <p:cNvPr id="24" name="Flowchart: Connector 23">
            <a:extLst>
              <a:ext uri="{FF2B5EF4-FFF2-40B4-BE49-F238E27FC236}">
                <a16:creationId xmlns:a16="http://schemas.microsoft.com/office/drawing/2014/main" id="{94DD0DA1-D69E-4CE9-AF9E-D04F077A62A9}"/>
              </a:ext>
            </a:extLst>
          </p:cNvPr>
          <p:cNvSpPr/>
          <p:nvPr/>
        </p:nvSpPr>
        <p:spPr>
          <a:xfrm>
            <a:off x="5270932" y="4717760"/>
            <a:ext cx="1800179" cy="873615"/>
          </a:xfrm>
          <a:prstGeom prst="flowChart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Flowchart: Stored Data 24">
            <a:extLst>
              <a:ext uri="{FF2B5EF4-FFF2-40B4-BE49-F238E27FC236}">
                <a16:creationId xmlns:a16="http://schemas.microsoft.com/office/drawing/2014/main" id="{1F35A6F0-B9B6-4EBC-BF21-E4C2C7AF4B34}"/>
              </a:ext>
            </a:extLst>
          </p:cNvPr>
          <p:cNvSpPr/>
          <p:nvPr/>
        </p:nvSpPr>
        <p:spPr>
          <a:xfrm rot="10800000">
            <a:off x="6232080" y="5628370"/>
            <a:ext cx="5661805" cy="986475"/>
          </a:xfrm>
          <a:prstGeom prst="flowChartOnlineStorage">
            <a:avLst/>
          </a:prstGeom>
          <a:solidFill>
            <a:schemeClr val="accent2">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Flowchart: Connector 25">
            <a:extLst>
              <a:ext uri="{FF2B5EF4-FFF2-40B4-BE49-F238E27FC236}">
                <a16:creationId xmlns:a16="http://schemas.microsoft.com/office/drawing/2014/main" id="{32FBF513-50F2-4E79-A771-96750EA293B4}"/>
              </a:ext>
            </a:extLst>
          </p:cNvPr>
          <p:cNvSpPr/>
          <p:nvPr/>
        </p:nvSpPr>
        <p:spPr>
          <a:xfrm>
            <a:off x="5215023" y="5669913"/>
            <a:ext cx="1802793" cy="914400"/>
          </a:xfrm>
          <a:prstGeom prst="flowChart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 name="Graphic 2" descr="Building Brick Wall with solid fill">
            <a:extLst>
              <a:ext uri="{FF2B5EF4-FFF2-40B4-BE49-F238E27FC236}">
                <a16:creationId xmlns:a16="http://schemas.microsoft.com/office/drawing/2014/main" id="{14BE0D07-0D26-4C84-BE78-C90005A69A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86951" y="2705983"/>
            <a:ext cx="914400" cy="914400"/>
          </a:xfrm>
          <a:prstGeom prst="rect">
            <a:avLst/>
          </a:prstGeom>
        </p:spPr>
      </p:pic>
      <p:pic>
        <p:nvPicPr>
          <p:cNvPr id="8" name="Graphic 7" descr="Settings with solid fill">
            <a:extLst>
              <a:ext uri="{FF2B5EF4-FFF2-40B4-BE49-F238E27FC236}">
                <a16:creationId xmlns:a16="http://schemas.microsoft.com/office/drawing/2014/main" id="{16C55B22-79A0-460A-9D6C-5101BBE66F1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21643" y="5682339"/>
            <a:ext cx="914400" cy="914400"/>
          </a:xfrm>
          <a:prstGeom prst="rect">
            <a:avLst/>
          </a:prstGeom>
        </p:spPr>
      </p:pic>
      <p:pic>
        <p:nvPicPr>
          <p:cNvPr id="12" name="Graphic 11" descr="Tools with solid fill">
            <a:extLst>
              <a:ext uri="{FF2B5EF4-FFF2-40B4-BE49-F238E27FC236}">
                <a16:creationId xmlns:a16="http://schemas.microsoft.com/office/drawing/2014/main" id="{35B9E9DB-7570-4AE3-9550-85C29F8DE4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68225" y="4779033"/>
            <a:ext cx="727710" cy="727710"/>
          </a:xfrm>
          <a:prstGeom prst="rect">
            <a:avLst/>
          </a:prstGeom>
        </p:spPr>
      </p:pic>
      <p:sp>
        <p:nvSpPr>
          <p:cNvPr id="13" name="TextBox 12">
            <a:extLst>
              <a:ext uri="{FF2B5EF4-FFF2-40B4-BE49-F238E27FC236}">
                <a16:creationId xmlns:a16="http://schemas.microsoft.com/office/drawing/2014/main" id="{F233C5D8-222B-47CF-B1DD-B0BADC825966}"/>
              </a:ext>
            </a:extLst>
          </p:cNvPr>
          <p:cNvSpPr txBox="1"/>
          <p:nvPr/>
        </p:nvSpPr>
        <p:spPr>
          <a:xfrm>
            <a:off x="7424089" y="5730762"/>
            <a:ext cx="41721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33F48"/>
                </a:solidFill>
                <a:effectLst/>
                <a:uLnTx/>
                <a:uFillTx/>
                <a:latin typeface="Arial"/>
                <a:ea typeface="+mn-ea"/>
                <a:cs typeface="+mn-cs"/>
              </a:rPr>
              <a:t>Energy and Utilities Advisory Panel established and will meet in July 2022</a:t>
            </a:r>
            <a:r>
              <a:rPr kumimoji="0" lang="en-GB" sz="1800" b="0" i="0" u="none" strike="noStrike" kern="1200" cap="none" spc="0" normalizeH="0" baseline="0" noProof="0" dirty="0">
                <a:ln>
                  <a:noFill/>
                </a:ln>
                <a:solidFill>
                  <a:srgbClr val="333F48"/>
                </a:solidFill>
                <a:effectLst/>
                <a:uLnTx/>
                <a:uFillTx/>
                <a:latin typeface="Arial"/>
                <a:ea typeface="+mn-ea"/>
                <a:cs typeface="+mn-cs"/>
              </a:rPr>
              <a:t>.</a:t>
            </a:r>
          </a:p>
        </p:txBody>
      </p:sp>
      <p:sp>
        <p:nvSpPr>
          <p:cNvPr id="28" name="Title 1">
            <a:extLst>
              <a:ext uri="{FF2B5EF4-FFF2-40B4-BE49-F238E27FC236}">
                <a16:creationId xmlns:a16="http://schemas.microsoft.com/office/drawing/2014/main" id="{F07B3148-941B-40B0-8036-36A79A834736}"/>
              </a:ext>
            </a:extLst>
          </p:cNvPr>
          <p:cNvSpPr>
            <a:spLocks noGrp="1"/>
          </p:cNvSpPr>
          <p:nvPr>
            <p:ph type="title"/>
          </p:nvPr>
        </p:nvSpPr>
        <p:spPr>
          <a:xfrm>
            <a:off x="232779" y="-7960"/>
            <a:ext cx="6901498" cy="759865"/>
          </a:xfrm>
        </p:spPr>
        <p:txBody>
          <a:bodyPr>
            <a:normAutofit/>
          </a:bodyPr>
          <a:lstStyle/>
          <a:p>
            <a:r>
              <a:rPr lang="en-GB" sz="2800" dirty="0">
                <a:solidFill>
                  <a:schemeClr val="accent1"/>
                </a:solidFill>
                <a:latin typeface="+mn-lt"/>
                <a:ea typeface="+mn-ea"/>
                <a:cs typeface="Arial" panose="020B0604020202020204" pitchFamily="34" charset="0"/>
              </a:rPr>
              <a:t>Progress on green occupations</a:t>
            </a:r>
          </a:p>
        </p:txBody>
      </p:sp>
    </p:spTree>
    <p:extLst>
      <p:ext uri="{BB962C8B-B14F-4D97-AF65-F5344CB8AC3E}">
        <p14:creationId xmlns:p14="http://schemas.microsoft.com/office/powerpoint/2010/main" val="195949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7244-1635-5E07-0AA3-F323C32658EB}"/>
              </a:ext>
            </a:extLst>
          </p:cNvPr>
          <p:cNvSpPr>
            <a:spLocks noGrp="1"/>
          </p:cNvSpPr>
          <p:nvPr>
            <p:ph type="title"/>
          </p:nvPr>
        </p:nvSpPr>
        <p:spPr>
          <a:xfrm>
            <a:off x="400642" y="-120850"/>
            <a:ext cx="7712580" cy="1328218"/>
          </a:xfrm>
        </p:spPr>
        <p:txBody>
          <a:bodyPr/>
          <a:lstStyle/>
          <a:p>
            <a:r>
              <a:rPr lang="en-GB" sz="2800" dirty="0">
                <a:solidFill>
                  <a:schemeClr val="accent1"/>
                </a:solidFill>
                <a:latin typeface="+mn-lt"/>
                <a:ea typeface="+mn-ea"/>
                <a:cs typeface="Arial" panose="020B0604020202020204" pitchFamily="34" charset="0"/>
              </a:rPr>
              <a:t>Signposting Green jobs and Skills </a:t>
            </a:r>
          </a:p>
        </p:txBody>
      </p:sp>
      <p:sp>
        <p:nvSpPr>
          <p:cNvPr id="3" name="Content Placeholder 2">
            <a:extLst>
              <a:ext uri="{FF2B5EF4-FFF2-40B4-BE49-F238E27FC236}">
                <a16:creationId xmlns:a16="http://schemas.microsoft.com/office/drawing/2014/main" id="{4F003C2D-B8F0-1CA7-8A58-79EACA181FDC}"/>
              </a:ext>
            </a:extLst>
          </p:cNvPr>
          <p:cNvSpPr>
            <a:spLocks noGrp="1"/>
          </p:cNvSpPr>
          <p:nvPr>
            <p:ph idx="1"/>
          </p:nvPr>
        </p:nvSpPr>
        <p:spPr>
          <a:xfrm>
            <a:off x="273775" y="869801"/>
            <a:ext cx="6843536" cy="5813632"/>
          </a:xfrm>
        </p:spPr>
        <p:txBody>
          <a:bodyPr>
            <a:normAutofit fontScale="77500" lnSpcReduction="20000"/>
          </a:bodyPr>
          <a:lstStyle/>
          <a:p>
            <a:pPr marL="457200" indent="-228600" hangingPunct="0">
              <a:spcAft>
                <a:spcPts val="1200"/>
              </a:spcAft>
              <a:tabLst>
                <a:tab pos="457200" algn="l"/>
                <a:tab pos="45720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We know stakeholders want to understand what green skills the apprenticeship and technical education system is providing. </a:t>
            </a:r>
          </a:p>
          <a:p>
            <a:pPr marL="457200" indent="-228600" hangingPunct="0">
              <a:spcAft>
                <a:spcPts val="1200"/>
              </a:spcAft>
              <a:tabLst>
                <a:tab pos="457200" algn="l"/>
                <a:tab pos="45720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We are:</a:t>
            </a:r>
          </a:p>
          <a:p>
            <a:pPr marL="709200" lvl="1" indent="-228600" hangingPunct="0">
              <a:spcAft>
                <a:spcPts val="1200"/>
              </a:spcAft>
              <a:tabLst>
                <a:tab pos="457200" algn="l"/>
                <a:tab pos="45720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 working to improve the data available for green jobs and green skills, </a:t>
            </a:r>
          </a:p>
          <a:p>
            <a:pPr marL="709200" lvl="1" indent="-228600" hangingPunct="0">
              <a:spcAft>
                <a:spcPts val="1200"/>
              </a:spcAft>
              <a:tabLst>
                <a:tab pos="457200" algn="l"/>
                <a:tab pos="45720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and collaborating across departments to make sure our data aligns across government. </a:t>
            </a:r>
          </a:p>
          <a:p>
            <a:pPr marL="457200" indent="-228600" hangingPunct="0">
              <a:spcAft>
                <a:spcPts val="1200"/>
              </a:spcAft>
              <a:tabLst>
                <a:tab pos="457200" algn="l"/>
                <a:tab pos="45720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Our </a:t>
            </a:r>
            <a:r>
              <a:rPr lang="en-GB" sz="20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new search tool </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will help apprentices, employers, training providers and other stakeholders find the occupations that include green job roles. </a:t>
            </a:r>
          </a:p>
          <a:p>
            <a:pPr marL="457200" indent="-228600" hangingPunct="0">
              <a:spcAft>
                <a:spcPts val="1200"/>
              </a:spcAft>
              <a:tabLst>
                <a:tab pos="457200" algn="l"/>
                <a:tab pos="45720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While there are a small number at the moment, over the coming months you will see more and more as we continue to incorporate our pre-existing catalogue of occupational standards and apprenticeships</a:t>
            </a:r>
            <a:endParaRPr lang="en-GB" sz="2000" dirty="0">
              <a:latin typeface="Arial" panose="020B0604020202020204" pitchFamily="34" charset="0"/>
              <a:ea typeface="Times New Roman" panose="02020603050405020304" pitchFamily="18" charset="0"/>
              <a:cs typeface="Times New Roman" panose="02020603050405020304" pitchFamily="18" charset="0"/>
            </a:endParaRPr>
          </a:p>
          <a:p>
            <a:pPr marL="457200" indent="-228600" hangingPunct="0">
              <a:spcAft>
                <a:spcPts val="1200"/>
              </a:spcAft>
              <a:tabLst>
                <a:tab pos="457200" algn="l"/>
                <a:tab pos="45720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IfATE is committed to ensuring that opportunities for progression across technical education are made clearer than ever through our occupational maps.</a:t>
            </a:r>
          </a:p>
          <a:p>
            <a:pPr marL="457200" indent="-228600" hangingPunct="0">
              <a:spcAft>
                <a:spcPts val="1200"/>
              </a:spcAft>
              <a:tabLst>
                <a:tab pos="457200" algn="l"/>
                <a:tab pos="45720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To date, the maps have only represented apprenticeships, but they are being updated to represent all </a:t>
            </a:r>
            <a:r>
              <a:rPr lang="en-GB" sz="2000" dirty="0" err="1">
                <a:effectLst/>
                <a:latin typeface="Arial" panose="020B0604020202020204" pitchFamily="34" charset="0"/>
                <a:ea typeface="Times New Roman" panose="02020603050405020304" pitchFamily="18" charset="0"/>
                <a:cs typeface="Times New Roman" panose="02020603050405020304" pitchFamily="18" charset="0"/>
              </a:rPr>
              <a:t>IfATE’s</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approved technical qualifications such as T Levels and Higher Technical Qualifications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p>
        </p:txBody>
      </p:sp>
      <p:sp>
        <p:nvSpPr>
          <p:cNvPr id="5" name="Slide Number Placeholder 4">
            <a:extLst>
              <a:ext uri="{FF2B5EF4-FFF2-40B4-BE49-F238E27FC236}">
                <a16:creationId xmlns:a16="http://schemas.microsoft.com/office/drawing/2014/main" id="{2B7279D2-8CE0-386E-B5DB-70CABB616430}"/>
              </a:ext>
            </a:extLst>
          </p:cNvPr>
          <p:cNvSpPr>
            <a:spLocks noGrp="1"/>
          </p:cNvSpPr>
          <p:nvPr>
            <p:ph type="sldNum" sz="quarter" idx="12"/>
          </p:nvPr>
        </p:nvSpPr>
        <p:spPr/>
        <p:txBody>
          <a:bodyPr/>
          <a:lstStyle/>
          <a:p>
            <a:fld id="{B75BCF32-4A63-48BF-AC59-6C0786251C63}" type="slidenum">
              <a:rPr lang="en-GB" smtClean="0"/>
              <a:t>6</a:t>
            </a:fld>
            <a:endParaRPr lang="en-GB"/>
          </a:p>
        </p:txBody>
      </p:sp>
      <p:pic>
        <p:nvPicPr>
          <p:cNvPr id="13" name="Picture 12">
            <a:extLst>
              <a:ext uri="{FF2B5EF4-FFF2-40B4-BE49-F238E27FC236}">
                <a16:creationId xmlns:a16="http://schemas.microsoft.com/office/drawing/2014/main" id="{4BB2A5DA-FED2-D514-53CE-01386E2145E7}"/>
              </a:ext>
            </a:extLst>
          </p:cNvPr>
          <p:cNvPicPr>
            <a:picLocks noChangeAspect="1"/>
          </p:cNvPicPr>
          <p:nvPr/>
        </p:nvPicPr>
        <p:blipFill>
          <a:blip r:embed="rId2"/>
          <a:stretch>
            <a:fillRect/>
          </a:stretch>
        </p:blipFill>
        <p:spPr>
          <a:xfrm>
            <a:off x="7559040" y="1408874"/>
            <a:ext cx="4176973" cy="1755962"/>
          </a:xfrm>
          <a:prstGeom prst="rect">
            <a:avLst/>
          </a:prstGeom>
        </p:spPr>
      </p:pic>
      <p:pic>
        <p:nvPicPr>
          <p:cNvPr id="15" name="Picture 14">
            <a:extLst>
              <a:ext uri="{FF2B5EF4-FFF2-40B4-BE49-F238E27FC236}">
                <a16:creationId xmlns:a16="http://schemas.microsoft.com/office/drawing/2014/main" id="{0005C9AB-36E1-F441-FA38-427C6021F1B3}"/>
              </a:ext>
            </a:extLst>
          </p:cNvPr>
          <p:cNvPicPr>
            <a:picLocks noChangeAspect="1"/>
          </p:cNvPicPr>
          <p:nvPr/>
        </p:nvPicPr>
        <p:blipFill>
          <a:blip r:embed="rId3"/>
          <a:stretch>
            <a:fillRect/>
          </a:stretch>
        </p:blipFill>
        <p:spPr>
          <a:xfrm>
            <a:off x="7559040" y="3366342"/>
            <a:ext cx="4176672" cy="2732193"/>
          </a:xfrm>
          <a:prstGeom prst="rect">
            <a:avLst/>
          </a:prstGeom>
        </p:spPr>
      </p:pic>
    </p:spTree>
    <p:extLst>
      <p:ext uri="{BB962C8B-B14F-4D97-AF65-F5344CB8AC3E}">
        <p14:creationId xmlns:p14="http://schemas.microsoft.com/office/powerpoint/2010/main" val="194878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7244-1635-5E07-0AA3-F323C32658EB}"/>
              </a:ext>
            </a:extLst>
          </p:cNvPr>
          <p:cNvSpPr>
            <a:spLocks noGrp="1"/>
          </p:cNvSpPr>
          <p:nvPr>
            <p:ph type="title"/>
          </p:nvPr>
        </p:nvSpPr>
        <p:spPr>
          <a:xfrm>
            <a:off x="683274" y="62779"/>
            <a:ext cx="7712580" cy="1328218"/>
          </a:xfrm>
        </p:spPr>
        <p:txBody>
          <a:bodyPr/>
          <a:lstStyle/>
          <a:p>
            <a:r>
              <a:rPr lang="en-GB" sz="2800" dirty="0">
                <a:effectLst/>
                <a:ea typeface="Times New Roman" panose="02020603050405020304" pitchFamily="18" charset="0"/>
              </a:rPr>
              <a:t>Flexible apprenticeships </a:t>
            </a:r>
            <a:endParaRPr lang="en-GB" dirty="0"/>
          </a:p>
        </p:txBody>
      </p:sp>
      <p:sp>
        <p:nvSpPr>
          <p:cNvPr id="3" name="Content Placeholder 2">
            <a:extLst>
              <a:ext uri="{FF2B5EF4-FFF2-40B4-BE49-F238E27FC236}">
                <a16:creationId xmlns:a16="http://schemas.microsoft.com/office/drawing/2014/main" id="{4F003C2D-B8F0-1CA7-8A58-79EACA181FDC}"/>
              </a:ext>
            </a:extLst>
          </p:cNvPr>
          <p:cNvSpPr>
            <a:spLocks noGrp="1"/>
          </p:cNvSpPr>
          <p:nvPr>
            <p:ph idx="1"/>
          </p:nvPr>
        </p:nvSpPr>
        <p:spPr>
          <a:xfrm>
            <a:off x="573264" y="1695796"/>
            <a:ext cx="10272888" cy="3962401"/>
          </a:xfrm>
        </p:spPr>
        <p:txBody>
          <a:bodyPr>
            <a:normAutofit/>
          </a:bodyPr>
          <a:lstStyle/>
          <a:p>
            <a:pPr algn="l"/>
            <a:r>
              <a:rPr lang="en-GB" sz="1600" dirty="0">
                <a:latin typeface="Arial" panose="020B0604020202020204" pitchFamily="34" charset="0"/>
                <a:cs typeface="Times New Roman" panose="02020603050405020304" pitchFamily="18" charset="0"/>
              </a:rPr>
              <a:t>We support government plans for flexi-job apprenticeships which will make it possible for many SMEs to support apprenticeships.</a:t>
            </a:r>
          </a:p>
          <a:p>
            <a:pPr algn="l"/>
            <a:r>
              <a:rPr lang="en-GB" sz="1600" dirty="0">
                <a:latin typeface="Arial" panose="020B0604020202020204" pitchFamily="34" charset="0"/>
                <a:cs typeface="Times New Roman" panose="02020603050405020304" pitchFamily="18" charset="0"/>
              </a:rPr>
              <a:t>Apprenticeships are at least 12 months long. Some sectors with flexible employment patterns and short-term roles, such as construction, previously found it challenging to take full advantage of them.</a:t>
            </a:r>
          </a:p>
          <a:p>
            <a:pPr algn="l"/>
            <a:r>
              <a:rPr lang="en-GB" sz="1600" dirty="0">
                <a:latin typeface="Arial" panose="020B0604020202020204" pitchFamily="34" charset="0"/>
                <a:cs typeface="Times New Roman" panose="02020603050405020304" pitchFamily="18" charset="0"/>
              </a:rPr>
              <a:t>The government’s new Flexi-Job Apprenticeship Agencies will put help with this by allowing apprentices to complete short placements across a number of businesses during their training.</a:t>
            </a:r>
          </a:p>
          <a:p>
            <a:pPr algn="l"/>
            <a:r>
              <a:rPr lang="en-GB" sz="1600" dirty="0">
                <a:latin typeface="Arial" panose="020B0604020202020204" pitchFamily="34" charset="0"/>
                <a:cs typeface="Times New Roman" panose="02020603050405020304" pitchFamily="18" charset="0"/>
              </a:rPr>
              <a:t>Now an apprentice in construction, working in short term roles, could fulfil several contracts over the course of their apprenticeship – from working on home repairs to bigger infrastructural project.</a:t>
            </a:r>
          </a:p>
          <a:p>
            <a:endParaRPr lang="en-GB" dirty="0"/>
          </a:p>
        </p:txBody>
      </p:sp>
      <p:sp>
        <p:nvSpPr>
          <p:cNvPr id="5" name="Slide Number Placeholder 4">
            <a:extLst>
              <a:ext uri="{FF2B5EF4-FFF2-40B4-BE49-F238E27FC236}">
                <a16:creationId xmlns:a16="http://schemas.microsoft.com/office/drawing/2014/main" id="{2B7279D2-8CE0-386E-B5DB-70CABB616430}"/>
              </a:ext>
            </a:extLst>
          </p:cNvPr>
          <p:cNvSpPr>
            <a:spLocks noGrp="1"/>
          </p:cNvSpPr>
          <p:nvPr>
            <p:ph type="sldNum" sz="quarter" idx="12"/>
          </p:nvPr>
        </p:nvSpPr>
        <p:spPr/>
        <p:txBody>
          <a:bodyPr/>
          <a:lstStyle/>
          <a:p>
            <a:fld id="{B75BCF32-4A63-48BF-AC59-6C0786251C63}" type="slidenum">
              <a:rPr lang="en-GB" smtClean="0"/>
              <a:t>7</a:t>
            </a:fld>
            <a:endParaRPr lang="en-GB"/>
          </a:p>
        </p:txBody>
      </p:sp>
    </p:spTree>
    <p:extLst>
      <p:ext uri="{BB962C8B-B14F-4D97-AF65-F5344CB8AC3E}">
        <p14:creationId xmlns:p14="http://schemas.microsoft.com/office/powerpoint/2010/main" val="213782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AF3E-1B7D-48EF-FA4F-C1B10AA5C8FC}"/>
              </a:ext>
            </a:extLst>
          </p:cNvPr>
          <p:cNvSpPr>
            <a:spLocks noGrp="1"/>
          </p:cNvSpPr>
          <p:nvPr>
            <p:ph type="title"/>
          </p:nvPr>
        </p:nvSpPr>
        <p:spPr/>
        <p:txBody>
          <a:bodyPr/>
          <a:lstStyle/>
          <a:p>
            <a:r>
              <a:rPr lang="en-GB" dirty="0"/>
              <a:t>What’s next</a:t>
            </a:r>
          </a:p>
        </p:txBody>
      </p:sp>
      <p:sp>
        <p:nvSpPr>
          <p:cNvPr id="3" name="Content Placeholder 2">
            <a:extLst>
              <a:ext uri="{FF2B5EF4-FFF2-40B4-BE49-F238E27FC236}">
                <a16:creationId xmlns:a16="http://schemas.microsoft.com/office/drawing/2014/main" id="{1896E8DD-1ECD-6B30-3797-D357F450A549}"/>
              </a:ext>
            </a:extLst>
          </p:cNvPr>
          <p:cNvSpPr>
            <a:spLocks noGrp="1"/>
          </p:cNvSpPr>
          <p:nvPr>
            <p:ph idx="1"/>
          </p:nvPr>
        </p:nvSpPr>
        <p:spPr>
          <a:xfrm>
            <a:off x="898174" y="1633750"/>
            <a:ext cx="10272888" cy="3962401"/>
          </a:xfrm>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Later this year we plan to publish a refreshed green strategy, which will set out the occupational areas we will prioritise, how we will ensure that apprenticeships and technical education products deliver green skills, and how we will strengthen green processes within IFATE.  </a:t>
            </a: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dirty="0">
                <a:solidFill>
                  <a:srgbClr val="000000"/>
                </a:solidFill>
                <a:latin typeface="arial" panose="020B0604020202020204" pitchFamily="34" charset="0"/>
              </a:rPr>
              <a:t>Continuing to work closely with the Green Jobs Delivery Group, the Green Advisory Panel, and the Unit for Future Skills to help form the evidence base to understand where new or revised apprenticeship and technical education standards are required. </a:t>
            </a: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dirty="0">
                <a:latin typeface="Arial" panose="020B0604020202020204" pitchFamily="34" charset="0"/>
                <a:ea typeface="Times New Roman" panose="02020603050405020304" pitchFamily="18" charset="0"/>
                <a:cs typeface="Times New Roman" panose="02020603050405020304" pitchFamily="18" charset="0"/>
              </a:rPr>
              <a:t>Local skills improvement plans need to consider</a:t>
            </a:r>
            <a:r>
              <a:rPr lang="en-GB" b="0" i="0" dirty="0">
                <a:solidFill>
                  <a:srgbClr val="000000"/>
                </a:solidFill>
                <a:effectLst/>
                <a:latin typeface="arial" panose="020B0604020202020204" pitchFamily="34" charset="0"/>
              </a:rPr>
              <a:t> the skills, capabilities or expertise required in relation to jobs that directly contribute to, or indirectly support adaptation to climate change and meeting climate change goals. This makes them good sources of data and we will monitor them closely for emerging green skills requirements.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5" name="Slide Number Placeholder 4">
            <a:extLst>
              <a:ext uri="{FF2B5EF4-FFF2-40B4-BE49-F238E27FC236}">
                <a16:creationId xmlns:a16="http://schemas.microsoft.com/office/drawing/2014/main" id="{0C71BB0C-0FBA-8CCA-8E37-AD448FA423BC}"/>
              </a:ext>
            </a:extLst>
          </p:cNvPr>
          <p:cNvSpPr>
            <a:spLocks noGrp="1"/>
          </p:cNvSpPr>
          <p:nvPr>
            <p:ph type="sldNum" sz="quarter" idx="12"/>
          </p:nvPr>
        </p:nvSpPr>
        <p:spPr/>
        <p:txBody>
          <a:bodyPr/>
          <a:lstStyle/>
          <a:p>
            <a:fld id="{B75BCF32-4A63-48BF-AC59-6C0786251C63}" type="slidenum">
              <a:rPr lang="en-GB" smtClean="0"/>
              <a:t>8</a:t>
            </a:fld>
            <a:endParaRPr lang="en-GB"/>
          </a:p>
        </p:txBody>
      </p:sp>
    </p:spTree>
    <p:extLst>
      <p:ext uri="{BB962C8B-B14F-4D97-AF65-F5344CB8AC3E}">
        <p14:creationId xmlns:p14="http://schemas.microsoft.com/office/powerpoint/2010/main" val="158739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D08A-0BF7-461B-AFEA-1CB486A5C427}"/>
              </a:ext>
            </a:extLst>
          </p:cNvPr>
          <p:cNvSpPr>
            <a:spLocks noGrp="1"/>
          </p:cNvSpPr>
          <p:nvPr>
            <p:ph type="title"/>
          </p:nvPr>
        </p:nvSpPr>
        <p:spPr>
          <a:xfrm>
            <a:off x="168254" y="80016"/>
            <a:ext cx="7712580" cy="785177"/>
          </a:xfrm>
        </p:spPr>
        <p:txBody>
          <a:bodyPr>
            <a:normAutofit/>
          </a:bodyPr>
          <a:lstStyle/>
          <a:p>
            <a:r>
              <a:rPr lang="en-GB" sz="2000" dirty="0">
                <a:solidFill>
                  <a:schemeClr val="accent1"/>
                </a:solidFill>
                <a:ea typeface="+mj-lt"/>
                <a:cs typeface="+mj-lt"/>
              </a:rPr>
              <a:t>Meeting the future Skills needs of the country </a:t>
            </a:r>
            <a:endParaRPr lang="en-US" sz="2000" dirty="0">
              <a:solidFill>
                <a:schemeClr val="accent1"/>
              </a:solidFill>
            </a:endParaRPr>
          </a:p>
        </p:txBody>
      </p:sp>
      <p:sp>
        <p:nvSpPr>
          <p:cNvPr id="3" name="Content Placeholder 2">
            <a:extLst>
              <a:ext uri="{FF2B5EF4-FFF2-40B4-BE49-F238E27FC236}">
                <a16:creationId xmlns:a16="http://schemas.microsoft.com/office/drawing/2014/main" id="{260DBD8A-EB8E-40C8-8D22-F7867996EDA2}"/>
              </a:ext>
            </a:extLst>
          </p:cNvPr>
          <p:cNvSpPr>
            <a:spLocks noGrp="1"/>
          </p:cNvSpPr>
          <p:nvPr>
            <p:ph idx="1"/>
          </p:nvPr>
        </p:nvSpPr>
        <p:spPr>
          <a:xfrm>
            <a:off x="325306" y="1911053"/>
            <a:ext cx="7319085" cy="1777341"/>
          </a:xfrm>
        </p:spPr>
        <p:txBody>
          <a:bodyPr vert="horz" lIns="91440" tIns="45720" rIns="91440" bIns="45720" rtlCol="0" anchor="t">
            <a:noAutofit/>
          </a:bodyPr>
          <a:lstStyle/>
          <a:p>
            <a:pPr marL="251460" indent="-251460"/>
            <a:endParaRPr lang="en-GB" sz="1400">
              <a:cs typeface="Arial"/>
            </a:endParaRPr>
          </a:p>
          <a:p>
            <a:pPr marL="251460" indent="-251460"/>
            <a:endParaRPr lang="en-GB" sz="1200">
              <a:latin typeface="Arial (Body)"/>
              <a:ea typeface="Calibri" panose="020F0502020204030204" pitchFamily="34" charset="0"/>
              <a:cs typeface="Calibri"/>
            </a:endParaRPr>
          </a:p>
        </p:txBody>
      </p:sp>
      <p:sp>
        <p:nvSpPr>
          <p:cNvPr id="5" name="Slide Number Placeholder 4">
            <a:extLst>
              <a:ext uri="{FF2B5EF4-FFF2-40B4-BE49-F238E27FC236}">
                <a16:creationId xmlns:a16="http://schemas.microsoft.com/office/drawing/2014/main" id="{B3B1307A-8265-46C9-8C9E-D958E2E5FB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32-4A63-48BF-AC59-6C0786251C63}" type="slidenum">
              <a:rPr kumimoji="0" lang="en-GB" sz="1400" b="1" i="0" u="none" strike="noStrike" kern="1200" cap="none" spc="0" normalizeH="0" baseline="0" noProof="0" smtClean="0">
                <a:ln>
                  <a:noFill/>
                </a:ln>
                <a:solidFill>
                  <a:srgbClr val="0885C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400" b="1" i="0" u="none" strike="noStrike" kern="1200" cap="none" spc="0" normalizeH="0" baseline="0" noProof="0">
              <a:ln>
                <a:noFill/>
              </a:ln>
              <a:solidFill>
                <a:srgbClr val="0885C7"/>
              </a:solidFill>
              <a:effectLst/>
              <a:uLnTx/>
              <a:uFillTx/>
              <a:latin typeface="Arial"/>
              <a:ea typeface="+mn-ea"/>
              <a:cs typeface="+mn-cs"/>
            </a:endParaRPr>
          </a:p>
        </p:txBody>
      </p:sp>
      <p:graphicFrame>
        <p:nvGraphicFramePr>
          <p:cNvPr id="6" name="Diagram 5">
            <a:extLst>
              <a:ext uri="{FF2B5EF4-FFF2-40B4-BE49-F238E27FC236}">
                <a16:creationId xmlns:a16="http://schemas.microsoft.com/office/drawing/2014/main" id="{F256285B-7BFE-4FF9-A926-ABDFF9DC5859}"/>
              </a:ext>
            </a:extLst>
          </p:cNvPr>
          <p:cNvGraphicFramePr/>
          <p:nvPr/>
        </p:nvGraphicFramePr>
        <p:xfrm>
          <a:off x="8554533" y="2362834"/>
          <a:ext cx="3483137" cy="3649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91A288DB-9587-4684-AE62-CDBA8A1071A0}"/>
              </a:ext>
            </a:extLst>
          </p:cNvPr>
          <p:cNvSpPr/>
          <p:nvPr/>
        </p:nvSpPr>
        <p:spPr>
          <a:xfrm>
            <a:off x="8064655" y="6225245"/>
            <a:ext cx="1215741" cy="50948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a:ea typeface="+mn-ea"/>
                <a:cs typeface="+mn-cs"/>
              </a:rPr>
              <a:t>Apprenticeships</a:t>
            </a:r>
          </a:p>
        </p:txBody>
      </p:sp>
      <p:sp>
        <p:nvSpPr>
          <p:cNvPr id="8" name="Rectangle: Rounded Corners 7">
            <a:extLst>
              <a:ext uri="{FF2B5EF4-FFF2-40B4-BE49-F238E27FC236}">
                <a16:creationId xmlns:a16="http://schemas.microsoft.com/office/drawing/2014/main" id="{CDF4E77D-201E-417A-98F3-6E9F6F7BD72C}"/>
              </a:ext>
            </a:extLst>
          </p:cNvPr>
          <p:cNvSpPr/>
          <p:nvPr/>
        </p:nvSpPr>
        <p:spPr>
          <a:xfrm>
            <a:off x="9499841" y="6203384"/>
            <a:ext cx="1215741" cy="50948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a:ea typeface="+mn-ea"/>
                <a:cs typeface="+mn-cs"/>
              </a:rPr>
              <a:t>T Levels</a:t>
            </a:r>
          </a:p>
        </p:txBody>
      </p:sp>
      <p:sp>
        <p:nvSpPr>
          <p:cNvPr id="10" name="TextBox 9">
            <a:extLst>
              <a:ext uri="{FF2B5EF4-FFF2-40B4-BE49-F238E27FC236}">
                <a16:creationId xmlns:a16="http://schemas.microsoft.com/office/drawing/2014/main" id="{A14E2E91-AB72-4A07-9F5F-63778BA4A76F}"/>
              </a:ext>
            </a:extLst>
          </p:cNvPr>
          <p:cNvSpPr txBox="1"/>
          <p:nvPr/>
        </p:nvSpPr>
        <p:spPr>
          <a:xfrm>
            <a:off x="8200531" y="5289953"/>
            <a:ext cx="3553971" cy="6617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333F48"/>
                </a:solidFill>
                <a:effectLst/>
                <a:uLnTx/>
                <a:uFillTx/>
                <a:latin typeface="Arial"/>
                <a:ea typeface="+mn-ea"/>
                <a:cs typeface="+mn-cs"/>
              </a:rPr>
              <a:t>Skills and occupations are captured and diffused through our TE Products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F48"/>
                </a:solidFill>
                <a:effectLst/>
                <a:uLnTx/>
                <a:uFillTx/>
                <a:latin typeface="Arial"/>
                <a:ea typeface="+mn-ea"/>
                <a:cs typeface="+mn-cs"/>
              </a:rPr>
              <a:t> both cross-cutting and industry specific </a:t>
            </a:r>
            <a:endParaRPr kumimoji="0" lang="en-GB" sz="1100" b="0" i="0" u="none" strike="noStrike" kern="1200" cap="none" spc="0" normalizeH="0" baseline="0" noProof="0">
              <a:ln>
                <a:noFill/>
              </a:ln>
              <a:solidFill>
                <a:srgbClr val="333F48"/>
              </a:solidFill>
              <a:effectLst/>
              <a:uLnTx/>
              <a:uFillTx/>
              <a:latin typeface="Arial"/>
              <a:ea typeface="+mn-ea"/>
              <a:cs typeface="Arial"/>
            </a:endParaRPr>
          </a:p>
        </p:txBody>
      </p:sp>
      <p:sp>
        <p:nvSpPr>
          <p:cNvPr id="11" name="TextBox 10">
            <a:extLst>
              <a:ext uri="{FF2B5EF4-FFF2-40B4-BE49-F238E27FC236}">
                <a16:creationId xmlns:a16="http://schemas.microsoft.com/office/drawing/2014/main" id="{47F42D49-DF89-4F57-95B5-77130FB263BA}"/>
              </a:ext>
            </a:extLst>
          </p:cNvPr>
          <p:cNvSpPr txBox="1"/>
          <p:nvPr/>
        </p:nvSpPr>
        <p:spPr>
          <a:xfrm>
            <a:off x="6843079" y="6285891"/>
            <a:ext cx="1357452"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333F48"/>
                </a:solidFill>
                <a:effectLst/>
                <a:uLnTx/>
                <a:uFillTx/>
                <a:latin typeface="Arial"/>
                <a:ea typeface="+mn-ea"/>
                <a:cs typeface="+mn-cs"/>
              </a:rPr>
              <a:t>OUTPUTS </a:t>
            </a:r>
          </a:p>
        </p:txBody>
      </p:sp>
      <p:sp>
        <p:nvSpPr>
          <p:cNvPr id="12" name="Oval 11">
            <a:extLst>
              <a:ext uri="{FF2B5EF4-FFF2-40B4-BE49-F238E27FC236}">
                <a16:creationId xmlns:a16="http://schemas.microsoft.com/office/drawing/2014/main" id="{E3A853AB-21B1-4C39-956E-54C9C15A5068}"/>
              </a:ext>
            </a:extLst>
          </p:cNvPr>
          <p:cNvSpPr/>
          <p:nvPr/>
        </p:nvSpPr>
        <p:spPr>
          <a:xfrm>
            <a:off x="8836351" y="2565867"/>
            <a:ext cx="775687" cy="6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a:ea typeface="+mn-ea"/>
                <a:cs typeface="+mn-cs"/>
              </a:rPr>
              <a:t>OGDs</a:t>
            </a:r>
          </a:p>
        </p:txBody>
      </p:sp>
      <p:sp>
        <p:nvSpPr>
          <p:cNvPr id="13" name="Arrow: Right 12">
            <a:extLst>
              <a:ext uri="{FF2B5EF4-FFF2-40B4-BE49-F238E27FC236}">
                <a16:creationId xmlns:a16="http://schemas.microsoft.com/office/drawing/2014/main" id="{069A5D01-B546-4418-9415-774AF7CF1780}"/>
              </a:ext>
            </a:extLst>
          </p:cNvPr>
          <p:cNvSpPr/>
          <p:nvPr/>
        </p:nvSpPr>
        <p:spPr>
          <a:xfrm rot="5400000">
            <a:off x="8858118" y="5930730"/>
            <a:ext cx="170337" cy="158799"/>
          </a:xfrm>
          <a:prstGeom prst="rightArrow">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Arrow: Right 13">
            <a:extLst>
              <a:ext uri="{FF2B5EF4-FFF2-40B4-BE49-F238E27FC236}">
                <a16:creationId xmlns:a16="http://schemas.microsoft.com/office/drawing/2014/main" id="{554D36A9-FECA-4E37-815C-DE0C28D90D1B}"/>
              </a:ext>
            </a:extLst>
          </p:cNvPr>
          <p:cNvSpPr/>
          <p:nvPr/>
        </p:nvSpPr>
        <p:spPr>
          <a:xfrm rot="5400000">
            <a:off x="9929983" y="5930729"/>
            <a:ext cx="170337" cy="158799"/>
          </a:xfrm>
          <a:prstGeom prst="rightArrow">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Arrow: Right 14">
            <a:extLst>
              <a:ext uri="{FF2B5EF4-FFF2-40B4-BE49-F238E27FC236}">
                <a16:creationId xmlns:a16="http://schemas.microsoft.com/office/drawing/2014/main" id="{52B64DE9-93CF-4D3B-A306-DC2B9B18E6A4}"/>
              </a:ext>
            </a:extLst>
          </p:cNvPr>
          <p:cNvSpPr/>
          <p:nvPr/>
        </p:nvSpPr>
        <p:spPr>
          <a:xfrm rot="5400000">
            <a:off x="11001847" y="5930729"/>
            <a:ext cx="170337" cy="158799"/>
          </a:xfrm>
          <a:prstGeom prst="rightArrow">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44EC8254-84F7-4224-A48E-3D8796389FC2}"/>
              </a:ext>
            </a:extLst>
          </p:cNvPr>
          <p:cNvSpPr/>
          <p:nvPr/>
        </p:nvSpPr>
        <p:spPr>
          <a:xfrm>
            <a:off x="10935026" y="6203384"/>
            <a:ext cx="1215741" cy="50948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a:ea typeface="+mn-ea"/>
                <a:cs typeface="+mn-cs"/>
              </a:rPr>
              <a:t>HTQs</a:t>
            </a:r>
          </a:p>
        </p:txBody>
      </p:sp>
      <p:sp>
        <p:nvSpPr>
          <p:cNvPr id="18" name="TextBox 17">
            <a:extLst>
              <a:ext uri="{FF2B5EF4-FFF2-40B4-BE49-F238E27FC236}">
                <a16:creationId xmlns:a16="http://schemas.microsoft.com/office/drawing/2014/main" id="{14789A89-F21D-4268-A4DA-C7844FD37536}"/>
              </a:ext>
            </a:extLst>
          </p:cNvPr>
          <p:cNvSpPr txBox="1"/>
          <p:nvPr/>
        </p:nvSpPr>
        <p:spPr>
          <a:xfrm>
            <a:off x="9817592" y="1164783"/>
            <a:ext cx="1230657"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333F48"/>
                </a:solidFill>
                <a:effectLst/>
                <a:uLnTx/>
                <a:uFillTx/>
                <a:latin typeface="Arial"/>
                <a:ea typeface="+mn-ea"/>
                <a:cs typeface="+mn-cs"/>
              </a:rPr>
              <a:t>INPUTS</a:t>
            </a:r>
          </a:p>
        </p:txBody>
      </p:sp>
      <p:sp>
        <p:nvSpPr>
          <p:cNvPr id="19" name="Oval 18">
            <a:extLst>
              <a:ext uri="{FF2B5EF4-FFF2-40B4-BE49-F238E27FC236}">
                <a16:creationId xmlns:a16="http://schemas.microsoft.com/office/drawing/2014/main" id="{E4BBF791-98B8-4369-BD41-059642F8D864}"/>
              </a:ext>
            </a:extLst>
          </p:cNvPr>
          <p:cNvSpPr/>
          <p:nvPr/>
        </p:nvSpPr>
        <p:spPr>
          <a:xfrm>
            <a:off x="11007617" y="2515358"/>
            <a:ext cx="909438" cy="87394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Professional bodies</a:t>
            </a:r>
          </a:p>
        </p:txBody>
      </p:sp>
      <p:sp>
        <p:nvSpPr>
          <p:cNvPr id="20" name="Oval 19">
            <a:extLst>
              <a:ext uri="{FF2B5EF4-FFF2-40B4-BE49-F238E27FC236}">
                <a16:creationId xmlns:a16="http://schemas.microsoft.com/office/drawing/2014/main" id="{14464DF2-8591-4E69-9169-5761AD22BC7D}"/>
              </a:ext>
            </a:extLst>
          </p:cNvPr>
          <p:cNvSpPr/>
          <p:nvPr/>
        </p:nvSpPr>
        <p:spPr>
          <a:xfrm>
            <a:off x="9768371" y="2110634"/>
            <a:ext cx="933763" cy="809448"/>
          </a:xfrm>
          <a:prstGeom prst="ellipse">
            <a:avLst/>
          </a:prstGeom>
          <a:solidFill>
            <a:srgbClr val="FDCB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Research institutes </a:t>
            </a:r>
          </a:p>
        </p:txBody>
      </p:sp>
      <p:sp>
        <p:nvSpPr>
          <p:cNvPr id="22" name="TextBox 21">
            <a:extLst>
              <a:ext uri="{FF2B5EF4-FFF2-40B4-BE49-F238E27FC236}">
                <a16:creationId xmlns:a16="http://schemas.microsoft.com/office/drawing/2014/main" id="{8F55AD4B-3E3D-498C-9064-E4534A1C8BD2}"/>
              </a:ext>
            </a:extLst>
          </p:cNvPr>
          <p:cNvSpPr txBox="1"/>
          <p:nvPr/>
        </p:nvSpPr>
        <p:spPr>
          <a:xfrm>
            <a:off x="243241" y="826229"/>
            <a:ext cx="8380684"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885C7"/>
              </a:solidFill>
              <a:effectLst/>
              <a:uLnTx/>
              <a:uFillTx/>
              <a:latin typeface="Arial"/>
              <a:ea typeface="+mn-ea"/>
              <a:cs typeface="Calibri" panose="020F0502020204030204" pitchFamily="34" charset="0"/>
            </a:endParaRPr>
          </a:p>
        </p:txBody>
      </p:sp>
      <p:sp>
        <p:nvSpPr>
          <p:cNvPr id="21" name="Content Placeholder 2">
            <a:extLst>
              <a:ext uri="{FF2B5EF4-FFF2-40B4-BE49-F238E27FC236}">
                <a16:creationId xmlns:a16="http://schemas.microsoft.com/office/drawing/2014/main" id="{E4EB88B7-CBBC-4936-83C4-AA9547850F67}"/>
              </a:ext>
            </a:extLst>
          </p:cNvPr>
          <p:cNvSpPr txBox="1">
            <a:spLocks/>
          </p:cNvSpPr>
          <p:nvPr/>
        </p:nvSpPr>
        <p:spPr>
          <a:xfrm>
            <a:off x="567246" y="2331117"/>
            <a:ext cx="6439600" cy="3371688"/>
          </a:xfrm>
          <a:prstGeom prst="rect">
            <a:avLst/>
          </a:prstGeom>
        </p:spPr>
        <p:txBody>
          <a:bodyPr vert="horz" lIns="91440" tIns="45720" rIns="91440" bIns="45720" rtlCol="0">
            <a:normAutofit/>
          </a:bodyPr>
          <a:lstStyle>
            <a:lvl1pPr marL="252000" indent="-252000" algn="l" defTabSz="914400" rtl="0" eaLnBrk="1" latinLnBrk="0" hangingPunct="1">
              <a:lnSpc>
                <a:spcPct val="100000"/>
              </a:lnSpc>
              <a:spcBef>
                <a:spcPts val="9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1pPr>
            <a:lvl2pPr marL="504000" indent="-252000" algn="l" defTabSz="914400" rtl="0" eaLnBrk="1" latinLnBrk="0" hangingPunct="1">
              <a:lnSpc>
                <a:spcPct val="100000"/>
              </a:lnSpc>
              <a:spcBef>
                <a:spcPts val="300"/>
              </a:spcBef>
              <a:buClr>
                <a:schemeClr val="tx1"/>
              </a:buClr>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100000"/>
              </a:lnSpc>
              <a:spcBef>
                <a:spcPts val="3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
                <a:srgbClr val="0885C7"/>
              </a:buClr>
              <a:buSzTx/>
              <a:buFont typeface="Arial" panose="020B0604020202020204" pitchFamily="34" charset="0"/>
              <a:buNone/>
              <a:tabLst/>
              <a:defRPr/>
            </a:pPr>
            <a:endParaRPr kumimoji="0" lang="en-GB" sz="1800" b="0" i="0" u="none" strike="noStrike" kern="1200" cap="none" spc="0" normalizeH="0" baseline="0" noProof="0">
              <a:ln>
                <a:noFill/>
              </a:ln>
              <a:solidFill>
                <a:srgbClr val="333F48"/>
              </a:solidFill>
              <a:effectLst/>
              <a:uLnTx/>
              <a:uFillTx/>
              <a:latin typeface="Arial (Body)"/>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005C9BE9-5754-4B0F-8747-D1567D6817A4}"/>
              </a:ext>
            </a:extLst>
          </p:cNvPr>
          <p:cNvSpPr txBox="1"/>
          <p:nvPr/>
        </p:nvSpPr>
        <p:spPr>
          <a:xfrm>
            <a:off x="465166" y="2118705"/>
            <a:ext cx="7069051" cy="401430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300" b="1" i="0" u="none" strike="noStrike" kern="1200" cap="none" spc="0" normalizeH="0" baseline="0" noProof="0" dirty="0">
                <a:ln>
                  <a:noFill/>
                </a:ln>
                <a:solidFill>
                  <a:srgbClr val="333F48"/>
                </a:solidFill>
                <a:effectLst/>
                <a:uLnTx/>
                <a:uFillTx/>
                <a:latin typeface="Arial"/>
                <a:ea typeface="+mn-ea"/>
                <a:cs typeface="Calibri"/>
              </a:rPr>
              <a:t>Is forward looking and future proofed</a:t>
            </a:r>
            <a:endParaRPr kumimoji="0" lang="en-GB" sz="1300" b="1" i="0" u="none" strike="noStrike" kern="1200" cap="none" spc="0" normalizeH="0" baseline="0" noProof="0" dirty="0">
              <a:ln>
                <a:noFill/>
              </a:ln>
              <a:solidFill>
                <a:srgbClr val="333F48"/>
              </a:solidFill>
              <a:effectLst/>
              <a:uLnTx/>
              <a:uFillTx/>
              <a:latin typeface="Arial"/>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a:buChar char="•"/>
              <a:tabLst/>
              <a:defRPr/>
            </a:pPr>
            <a:r>
              <a:rPr kumimoji="0" lang="en-GB" sz="1300" b="0" i="0" u="none" strike="noStrike" kern="1200" cap="none" spc="0" normalizeH="0" baseline="0" noProof="0" dirty="0">
                <a:ln>
                  <a:noFill/>
                </a:ln>
                <a:solidFill>
                  <a:srgbClr val="333F48"/>
                </a:solidFill>
                <a:effectLst/>
                <a:uLnTx/>
                <a:uFillTx/>
                <a:latin typeface="Arial"/>
                <a:ea typeface="+mn-ea"/>
                <a:cs typeface="Calibri"/>
              </a:rPr>
              <a:t>By identifying, collating and embedding emerging skills into the occupational standards, the Institute will be able to ensure that occupational standards and the technical education products aligned to them are future proofed and forward facing giving  apprentices and technical education learners the skills they need for now and in the future. </a:t>
            </a:r>
            <a:endParaRPr kumimoji="0" lang="en-GB" sz="1300" b="0" i="0" u="none" strike="noStrike" kern="1200" cap="none" spc="0" normalizeH="0" baseline="0" noProof="0" dirty="0">
              <a:ln>
                <a:noFill/>
              </a:ln>
              <a:solidFill>
                <a:srgbClr val="333F48"/>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300" b="1" i="0" u="none" strike="noStrike" kern="1200" cap="none" spc="0" normalizeH="0" baseline="0" noProof="0" dirty="0">
                <a:ln>
                  <a:noFill/>
                </a:ln>
                <a:solidFill>
                  <a:srgbClr val="333F48"/>
                </a:solidFill>
                <a:effectLst/>
                <a:uLnTx/>
                <a:uFillTx/>
                <a:latin typeface="Arial"/>
                <a:ea typeface="+mn-ea"/>
                <a:cs typeface="Calibri"/>
              </a:rPr>
              <a:t>Delivers for Employers </a:t>
            </a:r>
          </a:p>
          <a:p>
            <a:pPr marL="285750" marR="0" lvl="0" indent="-285750" algn="l" defTabSz="914400" rtl="0" eaLnBrk="1" fontAlgn="auto" latinLnBrk="0" hangingPunct="1">
              <a:lnSpc>
                <a:spcPct val="107000"/>
              </a:lnSpc>
              <a:spcBef>
                <a:spcPts val="0"/>
              </a:spcBef>
              <a:spcAft>
                <a:spcPts val="800"/>
              </a:spcAft>
              <a:buClrTx/>
              <a:buSzTx/>
              <a:buFont typeface="Arial"/>
              <a:buChar char="•"/>
              <a:tabLst/>
              <a:defRPr/>
            </a:pPr>
            <a:r>
              <a:rPr kumimoji="0" lang="en-GB" sz="1300" b="0" i="0" u="none" strike="noStrike" kern="1200" cap="none" spc="0" normalizeH="0" baseline="0" noProof="0" dirty="0">
                <a:ln>
                  <a:noFill/>
                </a:ln>
                <a:solidFill>
                  <a:srgbClr val="333F48"/>
                </a:solidFill>
                <a:effectLst/>
                <a:uLnTx/>
                <a:uFillTx/>
                <a:latin typeface="Arial"/>
                <a:ea typeface="+mn-ea"/>
                <a:cs typeface="Calibri"/>
              </a:rPr>
              <a:t>Developing a forward-facing skills and technical education system supports employers to meet their future skills needs, reducing the risk of skills gaps and productivity lags. By being future facing, we can also support the early adoption of new and emerging technologies which in turn will provide a pipeline of talent for employers.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300" b="1" i="0" u="none" strike="noStrike" kern="1200" cap="none" spc="0" normalizeH="0" baseline="0" noProof="0" dirty="0" err="1">
                <a:ln>
                  <a:noFill/>
                </a:ln>
                <a:solidFill>
                  <a:srgbClr val="333F48"/>
                </a:solidFill>
                <a:effectLst/>
                <a:uLnTx/>
                <a:uFillTx/>
                <a:latin typeface="Arial"/>
                <a:ea typeface="+mn-ea"/>
                <a:cs typeface="Calibri"/>
              </a:rPr>
              <a:t>Foresighting</a:t>
            </a:r>
            <a:r>
              <a:rPr kumimoji="0" lang="en-GB" sz="1300" b="1" i="0" u="none" strike="noStrike" kern="1200" cap="none" spc="0" normalizeH="0" baseline="0" noProof="0" dirty="0">
                <a:ln>
                  <a:noFill/>
                </a:ln>
                <a:solidFill>
                  <a:srgbClr val="333F48"/>
                </a:solidFill>
                <a:effectLst/>
                <a:uLnTx/>
                <a:uFillTx/>
                <a:latin typeface="Arial"/>
                <a:ea typeface="+mn-ea"/>
                <a:cs typeface="Calibri"/>
              </a:rPr>
              <a:t> organisations </a:t>
            </a:r>
            <a:endParaRPr kumimoji="0" lang="en-GB" sz="1300" b="1" i="0" u="none" strike="noStrike" kern="1200" cap="none" spc="0" normalizeH="0" baseline="0" noProof="0" dirty="0">
              <a:ln>
                <a:noFill/>
              </a:ln>
              <a:solidFill>
                <a:srgbClr val="333F48"/>
              </a:solidFill>
              <a:effectLst/>
              <a:uLnTx/>
              <a:uFillTx/>
              <a:latin typeface="Arial"/>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333F48"/>
                </a:solidFill>
                <a:effectLst/>
                <a:uLnTx/>
                <a:uFillTx/>
                <a:latin typeface="Arial"/>
                <a:ea typeface="+mn-ea"/>
                <a:cs typeface="Calibri"/>
              </a:rPr>
              <a:t>To do this the Institute is working with a number of </a:t>
            </a:r>
            <a:r>
              <a:rPr kumimoji="0" lang="en-GB" sz="1300" b="0" i="0" u="none" strike="noStrike" kern="1200" cap="none" spc="0" normalizeH="0" baseline="0" noProof="0" dirty="0" err="1">
                <a:ln>
                  <a:noFill/>
                </a:ln>
                <a:solidFill>
                  <a:srgbClr val="333F48"/>
                </a:solidFill>
                <a:effectLst/>
                <a:uLnTx/>
                <a:uFillTx/>
                <a:latin typeface="Arial"/>
                <a:ea typeface="+mn-ea"/>
                <a:cs typeface="Calibri"/>
              </a:rPr>
              <a:t>foresighting</a:t>
            </a:r>
            <a:r>
              <a:rPr kumimoji="0" lang="en-GB" sz="1300" b="0" i="0" u="none" strike="noStrike" kern="1200" cap="none" spc="0" normalizeH="0" baseline="0" noProof="0" dirty="0">
                <a:ln>
                  <a:noFill/>
                </a:ln>
                <a:solidFill>
                  <a:srgbClr val="333F48"/>
                </a:solidFill>
                <a:effectLst/>
                <a:uLnTx/>
                <a:uFillTx/>
                <a:latin typeface="Arial"/>
                <a:ea typeface="+mn-ea"/>
                <a:cs typeface="Calibri"/>
              </a:rPr>
              <a:t> organisations and government departments (examples in the diagram) to explore how we can diffuse intelligence into the Institute's technical education products and share with employers, providers and learners. We are currently piloting this with the High Value Engineering Catapult.</a:t>
            </a:r>
            <a:endParaRPr kumimoji="0" lang="en-GB" sz="1300" b="0" i="0" u="none" strike="noStrike" kern="1200" cap="none" spc="0" normalizeH="0" baseline="0" noProof="0" dirty="0">
              <a:ln>
                <a:noFill/>
              </a:ln>
              <a:solidFill>
                <a:srgbClr val="333F48"/>
              </a:solidFill>
              <a:effectLst/>
              <a:uLnTx/>
              <a:uFillTx/>
              <a:latin typeface="Arial"/>
              <a:ea typeface="+mn-ea"/>
              <a:cs typeface="Calibri" panose="020F0502020204030204" pitchFamily="34" charset="0"/>
            </a:endParaRPr>
          </a:p>
        </p:txBody>
      </p:sp>
      <p:sp>
        <p:nvSpPr>
          <p:cNvPr id="24" name="TextBox 23">
            <a:extLst>
              <a:ext uri="{FF2B5EF4-FFF2-40B4-BE49-F238E27FC236}">
                <a16:creationId xmlns:a16="http://schemas.microsoft.com/office/drawing/2014/main" id="{D1D8D871-67C9-4553-AB14-867C5F3A92E0}"/>
              </a:ext>
            </a:extLst>
          </p:cNvPr>
          <p:cNvSpPr txBox="1"/>
          <p:nvPr/>
        </p:nvSpPr>
        <p:spPr>
          <a:xfrm>
            <a:off x="471970" y="1741928"/>
            <a:ext cx="6597551"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885C7"/>
                </a:solidFill>
                <a:effectLst/>
                <a:uLnTx/>
                <a:uFillTx/>
                <a:latin typeface="Arial"/>
                <a:ea typeface="+mn-ea"/>
                <a:cs typeface="Calibri"/>
              </a:rPr>
              <a:t>This will ensure the technical education system:    </a:t>
            </a:r>
            <a:endParaRPr kumimoji="0" lang="en-GB" sz="1600" b="1" i="0" u="none" strike="noStrike" kern="1200" cap="none" spc="0" normalizeH="0" baseline="0" noProof="0">
              <a:ln>
                <a:noFill/>
              </a:ln>
              <a:solidFill>
                <a:srgbClr val="0885C7"/>
              </a:solidFill>
              <a:effectLst/>
              <a:uLnTx/>
              <a:uFillTx/>
              <a:latin typeface="Arial"/>
              <a:ea typeface="+mn-ea"/>
              <a:cs typeface="Calibri" panose="020F0502020204030204" pitchFamily="34" charset="0"/>
            </a:endParaRPr>
          </a:p>
        </p:txBody>
      </p:sp>
      <p:sp>
        <p:nvSpPr>
          <p:cNvPr id="25" name="TextBox 24">
            <a:extLst>
              <a:ext uri="{FF2B5EF4-FFF2-40B4-BE49-F238E27FC236}">
                <a16:creationId xmlns:a16="http://schemas.microsoft.com/office/drawing/2014/main" id="{13E06D67-3BA0-4F75-83BF-9992D94467A3}"/>
              </a:ext>
            </a:extLst>
          </p:cNvPr>
          <p:cNvSpPr txBox="1"/>
          <p:nvPr/>
        </p:nvSpPr>
        <p:spPr>
          <a:xfrm>
            <a:off x="332198" y="992952"/>
            <a:ext cx="7830149" cy="73866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33F48"/>
                </a:solidFill>
                <a:effectLst/>
                <a:uLnTx/>
                <a:uFillTx/>
                <a:latin typeface="Arial (Body)"/>
                <a:ea typeface="Calibri" panose="020F0502020204030204" pitchFamily="34" charset="0"/>
                <a:cs typeface="Calibri"/>
              </a:rPr>
              <a:t>The Institute is looking to prioritise the development and revision of standards that  meet the future skills needs of the country, including carbon reduction and technological advances</a:t>
            </a:r>
            <a:endParaRPr kumimoji="0" lang="en-GB" sz="1400" b="1" i="1" u="none" strike="noStrike" kern="1200" cap="none" spc="0" normalizeH="0" baseline="0" noProof="0" dirty="0">
              <a:ln>
                <a:noFill/>
              </a:ln>
              <a:solidFill>
                <a:srgbClr val="333F48"/>
              </a:solidFill>
              <a:effectLst/>
              <a:uLnTx/>
              <a:uFillTx/>
              <a:latin typeface="Arial (Body)"/>
              <a:ea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8C3A537C-2624-4A3D-95F5-0445D8DB4BD7}"/>
              </a:ext>
            </a:extLst>
          </p:cNvPr>
          <p:cNvSpPr/>
          <p:nvPr/>
        </p:nvSpPr>
        <p:spPr>
          <a:xfrm>
            <a:off x="211583" y="791670"/>
            <a:ext cx="7907435" cy="5308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Oval 31">
            <a:extLst>
              <a:ext uri="{FF2B5EF4-FFF2-40B4-BE49-F238E27FC236}">
                <a16:creationId xmlns:a16="http://schemas.microsoft.com/office/drawing/2014/main" id="{2C3457AF-8DB6-4CD9-BAB5-81A067393E73}"/>
              </a:ext>
            </a:extLst>
          </p:cNvPr>
          <p:cNvSpPr/>
          <p:nvPr/>
        </p:nvSpPr>
        <p:spPr>
          <a:xfrm>
            <a:off x="10640294" y="1504623"/>
            <a:ext cx="936132" cy="95982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FE/HE providers</a:t>
            </a:r>
          </a:p>
        </p:txBody>
      </p:sp>
    </p:spTree>
    <p:extLst>
      <p:ext uri="{BB962C8B-B14F-4D97-AF65-F5344CB8AC3E}">
        <p14:creationId xmlns:p14="http://schemas.microsoft.com/office/powerpoint/2010/main" val="2009863391"/>
      </p:ext>
    </p:extLst>
  </p:cSld>
  <p:clrMapOvr>
    <a:masterClrMapping/>
  </p:clrMapOvr>
</p:sld>
</file>

<file path=ppt/theme/theme1.xml><?xml version="1.0" encoding="utf-8"?>
<a:theme xmlns:a="http://schemas.openxmlformats.org/drawingml/2006/main" name="1_Office Theme">
  <a:themeElements>
    <a:clrScheme name="IfA Colours">
      <a:dk1>
        <a:srgbClr val="333F48"/>
      </a:dk1>
      <a:lt1>
        <a:sysClr val="window" lastClr="FFFFFF"/>
      </a:lt1>
      <a:dk2>
        <a:srgbClr val="333F48"/>
      </a:dk2>
      <a:lt2>
        <a:srgbClr val="E7E6E6"/>
      </a:lt2>
      <a:accent1>
        <a:srgbClr val="0885C7"/>
      </a:accent1>
      <a:accent2>
        <a:srgbClr val="74B843"/>
      </a:accent2>
      <a:accent3>
        <a:srgbClr val="E73053"/>
      </a:accent3>
      <a:accent4>
        <a:srgbClr val="A2A9AE"/>
      </a:accent4>
      <a:accent5>
        <a:srgbClr val="F59E38"/>
      </a:accent5>
      <a:accent6>
        <a:srgbClr val="9F4C98"/>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3045_IfA_CAP_IfA PowerPoint Template-v2-020317" id="{1D9106AB-3543-4E23-BBBB-4A2757A63CF5}" vid="{12415804-0B8E-4913-BD03-B8B5E6442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5920CFF439EB4FA9354094CDB6A696" ma:contentTypeVersion="4" ma:contentTypeDescription="Create a new document." ma:contentTypeScope="" ma:versionID="3be5217c23e1ab51abecad744505ca7b">
  <xsd:schema xmlns:xsd="http://www.w3.org/2001/XMLSchema" xmlns:xs="http://www.w3.org/2001/XMLSchema" xmlns:p="http://schemas.microsoft.com/office/2006/metadata/properties" xmlns:ns2="f0bd1476-5539-46ac-b600-47119d221cce" targetNamespace="http://schemas.microsoft.com/office/2006/metadata/properties" ma:root="true" ma:fieldsID="7c9069d8d764e422e6438cb60849ba18" ns2:_="">
    <xsd:import namespace="f0bd1476-5539-46ac-b600-47119d221c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d1476-5539-46ac-b600-47119d221c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E57FE6-5A5E-4C48-BE7E-C89C50D7F1AB}">
  <ds:schemaRefs>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ef1cf454-f20d-454f-9735-592b65b99edb"/>
    <ds:schemaRef ds:uri="9597331d-150d-42a6-8b2f-fa6f1fe01290"/>
    <ds:schemaRef ds:uri="http://www.w3.org/XML/1998/namespace"/>
    <ds:schemaRef ds:uri="http://purl.org/dc/terms/"/>
  </ds:schemaRefs>
</ds:datastoreItem>
</file>

<file path=customXml/itemProps2.xml><?xml version="1.0" encoding="utf-8"?>
<ds:datastoreItem xmlns:ds="http://schemas.openxmlformats.org/officeDocument/2006/customXml" ds:itemID="{8358979C-FAD0-4994-8A1E-C9E533DF0F42}">
  <ds:schemaRefs>
    <ds:schemaRef ds:uri="http://schemas.microsoft.com/sharepoint/v3/contenttype/forms"/>
  </ds:schemaRefs>
</ds:datastoreItem>
</file>

<file path=customXml/itemProps3.xml><?xml version="1.0" encoding="utf-8"?>
<ds:datastoreItem xmlns:ds="http://schemas.openxmlformats.org/officeDocument/2006/customXml" ds:itemID="{D940ED67-0EEB-4DB6-9EE0-89CF3D674C54}"/>
</file>

<file path=docProps/app.xml><?xml version="1.0" encoding="utf-8"?>
<Properties xmlns="http://schemas.openxmlformats.org/officeDocument/2006/extended-properties" xmlns:vt="http://schemas.openxmlformats.org/officeDocument/2006/docPropsVTypes">
  <TotalTime>1972</TotalTime>
  <Words>1505</Words>
  <Application>Microsoft Office PowerPoint</Application>
  <PresentationFormat>Widescreen</PresentationFormat>
  <Paragraphs>134</Paragraphs>
  <Slides>10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vt:lpstr>
      <vt:lpstr>Arial (Body)</vt:lpstr>
      <vt:lpstr>Calibri</vt:lpstr>
      <vt:lpstr>GDS Transport</vt:lpstr>
      <vt:lpstr>nta</vt:lpstr>
      <vt:lpstr>Open Sans</vt:lpstr>
      <vt:lpstr>Segoe UI</vt:lpstr>
      <vt:lpstr>1_Office Theme</vt:lpstr>
      <vt:lpstr>IFATE: Green Apprenticeships and Technical Education</vt:lpstr>
      <vt:lpstr>Moving to a net zero economy represents a huge skills challenge</vt:lpstr>
      <vt:lpstr>PowerPoint Presentation</vt:lpstr>
      <vt:lpstr>PowerPoint Presentation</vt:lpstr>
      <vt:lpstr>Progress on green occupations</vt:lpstr>
      <vt:lpstr>Signposting Green jobs and Skills </vt:lpstr>
      <vt:lpstr>Flexible apprenticeships </vt:lpstr>
      <vt:lpstr>What’s next</vt:lpstr>
      <vt:lpstr>Meeting the future Skills needs of the country </vt:lpstr>
      <vt:lpstr>Equity, Diversity and inclusion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HARVEY-FRANKLIN, Sophie</dc:creator>
  <cp:lastModifiedBy>PIERCE, Jane</cp:lastModifiedBy>
  <cp:revision>7</cp:revision>
  <dcterms:created xsi:type="dcterms:W3CDTF">2022-06-30T14:19:40Z</dcterms:created>
  <dcterms:modified xsi:type="dcterms:W3CDTF">2022-07-04T13:02:08Z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0x010100A95920CFF439EB4FA9354094CDB6A696</vt:lpwstr>
  </property>
</Properties>
</file>