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0.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1.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3.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74" r:id="rId6"/>
    <p:sldId id="365" r:id="rId7"/>
    <p:sldId id="327" r:id="rId8"/>
    <p:sldId id="412" r:id="rId9"/>
    <p:sldId id="415" r:id="rId10"/>
    <p:sldId id="414" r:id="rId11"/>
    <p:sldId id="419" r:id="rId12"/>
    <p:sldId id="421" r:id="rId13"/>
    <p:sldId id="409" r:id="rId14"/>
    <p:sldId id="402" r:id="rId15"/>
    <p:sldId id="405" r:id="rId16"/>
    <p:sldId id="406" r:id="rId17"/>
    <p:sldId id="397" r:id="rId18"/>
    <p:sldId id="42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CCBCF10-3C83-76DE-9B12-3D66A641F26F}" name="Yasmin White" initials="YW" userId="S::yasmin.white@learningandwork.org.uk::f10f81a7-15e5-4174-bd3a-5d6461238a0b" providerId="AD"/>
  <p188:author id="{15468D43-35A6-23B8-079F-7A2CFF234527}" name="Beccy Packer" initials="BP" userId="S::Beccy.Packer@learningandwork.org.uk::45882517-1dcf-4131-ae7c-69b59c28e10e" providerId="AD"/>
  <p188:author id="{E217CD67-B518-9578-435C-96A564B6AFF3}" name="Emily Jones" initials="EJ" userId="S::emily.jones@niace.org.uk::4e762f63-dfce-416a-8140-53cc5e453fb6" providerId="AD"/>
  <p188:author id="{CE74148E-8A9D-0951-A560-69CEE171FC11}" name="Naomi Clayton" initials="NC" userId="S::Naomi.Clayton@learningandwork.org.uk::401e1a16-6fd1-40d1-848d-ac2139fdfdd4" providerId="AD"/>
  <p188:author id="{4D38E49B-8D8E-1DDC-ED6D-2BF774255440}" name="Beccy Packer" initials="BP" userId="Beccy Packer" providerId="None"/>
  <p188:author id="{BAB1719E-8408-F881-B1A0-F25C96AB1190}" name="Harry Fox" initials="HF" userId="S::Harry.Fox@learningandwork.org.uk::5328e060-a11a-4d8b-81f0-3be1535cc117" providerId="AD"/>
  <p188:author id="{B624E8FD-75F5-3D86-105F-A414E260B4D8}" name="Yasmin White" initials="YW" userId="S::Yasmin.White@learningandwork.org.uk::f10f81a7-15e5-4174-bd3a-5d6461238a0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smin White" initials="YW" lastIdx="1" clrIdx="0">
    <p:extLst>
      <p:ext uri="{19B8F6BF-5375-455C-9EA6-DF929625EA0E}">
        <p15:presenceInfo xmlns:p15="http://schemas.microsoft.com/office/powerpoint/2012/main" userId="S::Yasmin.White@learningandwork.org.uk::f10f81a7-15e5-4174-bd3a-5d6461238a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7E3B"/>
    <a:srgbClr val="5D3754"/>
    <a:srgbClr val="3FBFAD"/>
    <a:srgbClr val="F6C65B"/>
    <a:srgbClr val="A02140"/>
    <a:srgbClr val="B66D31"/>
    <a:srgbClr val="4D4D4D"/>
    <a:srgbClr val="264C59"/>
    <a:srgbClr val="F6C65C"/>
    <a:srgbClr val="0035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E646AF-305D-4175-9FA8-9AFFFA756B83}" v="9" dt="2022-07-04T08:25:37.3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376" autoAdjust="0"/>
  </p:normalViewPr>
  <p:slideViewPr>
    <p:cSldViewPr snapToGrid="0">
      <p:cViewPr varScale="1">
        <p:scale>
          <a:sx n="91" d="100"/>
          <a:sy n="91" d="100"/>
        </p:scale>
        <p:origin x="218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Jones" userId="4e762f63-dfce-416a-8140-53cc5e453fb6" providerId="ADAL" clId="{2E54715C-2FF1-0845-9662-E0E1B6E1BF31}"/>
    <pc:docChg chg="modSld">
      <pc:chgData name="Emily Jones" userId="4e762f63-dfce-416a-8140-53cc5e453fb6" providerId="ADAL" clId="{2E54715C-2FF1-0845-9662-E0E1B6E1BF31}" dt="2022-07-02T11:40:07.224" v="175" actId="20577"/>
      <pc:docMkLst>
        <pc:docMk/>
      </pc:docMkLst>
      <pc:sldChg chg="modSp">
        <pc:chgData name="Emily Jones" userId="4e762f63-dfce-416a-8140-53cc5e453fb6" providerId="ADAL" clId="{2E54715C-2FF1-0845-9662-E0E1B6E1BF31}" dt="2022-07-02T11:38:17.509" v="173" actId="20577"/>
        <pc:sldMkLst>
          <pc:docMk/>
          <pc:sldMk cId="482170775" sldId="274"/>
        </pc:sldMkLst>
        <pc:spChg chg="mod">
          <ac:chgData name="Emily Jones" userId="4e762f63-dfce-416a-8140-53cc5e453fb6" providerId="ADAL" clId="{2E54715C-2FF1-0845-9662-E0E1B6E1BF31}" dt="2022-07-02T11:38:17.509" v="173" actId="20577"/>
          <ac:spMkLst>
            <pc:docMk/>
            <pc:sldMk cId="482170775" sldId="274"/>
            <ac:spMk id="2" creationId="{4D4279D9-CFF0-450B-B3C4-059CA7E93F0C}"/>
          </ac:spMkLst>
        </pc:spChg>
      </pc:sldChg>
      <pc:sldChg chg="modSp">
        <pc:chgData name="Emily Jones" userId="4e762f63-dfce-416a-8140-53cc5e453fb6" providerId="ADAL" clId="{2E54715C-2FF1-0845-9662-E0E1B6E1BF31}" dt="2022-07-02T11:40:07.224" v="175" actId="20577"/>
        <pc:sldMkLst>
          <pc:docMk/>
          <pc:sldMk cId="2068110018" sldId="397"/>
        </pc:sldMkLst>
        <pc:spChg chg="mod">
          <ac:chgData name="Emily Jones" userId="4e762f63-dfce-416a-8140-53cc5e453fb6" providerId="ADAL" clId="{2E54715C-2FF1-0845-9662-E0E1B6E1BF31}" dt="2022-07-02T11:40:07.224" v="175" actId="20577"/>
          <ac:spMkLst>
            <pc:docMk/>
            <pc:sldMk cId="2068110018" sldId="397"/>
            <ac:spMk id="2" creationId="{62E08FF9-3633-450E-B3C1-9A49DA6757CC}"/>
          </ac:spMkLst>
        </pc:spChg>
      </pc:sldChg>
      <pc:sldChg chg="modSp modNotesTx">
        <pc:chgData name="Emily Jones" userId="4e762f63-dfce-416a-8140-53cc5e453fb6" providerId="ADAL" clId="{2E54715C-2FF1-0845-9662-E0E1B6E1BF31}" dt="2022-07-02T11:36:12.768" v="126" actId="20577"/>
        <pc:sldMkLst>
          <pc:docMk/>
          <pc:sldMk cId="671810359" sldId="425"/>
        </pc:sldMkLst>
        <pc:spChg chg="mod">
          <ac:chgData name="Emily Jones" userId="4e762f63-dfce-416a-8140-53cc5e453fb6" providerId="ADAL" clId="{2E54715C-2FF1-0845-9662-E0E1B6E1BF31}" dt="2022-07-02T11:36:12.768" v="126" actId="20577"/>
          <ac:spMkLst>
            <pc:docMk/>
            <pc:sldMk cId="671810359" sldId="425"/>
            <ac:spMk id="2" creationId="{62E08FF9-3633-450E-B3C1-9A49DA6757CC}"/>
          </ac:spMkLst>
        </pc:spChg>
      </pc:sldChg>
    </pc:docChg>
  </pc:docChgLst>
  <pc:docChgLst>
    <pc:chgData name="Yasmin White" userId="f10f81a7-15e5-4174-bd3a-5d6461238a0b" providerId="ADAL" clId="{F744E047-04CA-476C-9A3B-74D8ABAA4FE7}"/>
    <pc:docChg chg="modSld">
      <pc:chgData name="Yasmin White" userId="f10f81a7-15e5-4174-bd3a-5d6461238a0b" providerId="ADAL" clId="{F744E047-04CA-476C-9A3B-74D8ABAA4FE7}" dt="2022-03-07T16:53:06.468" v="14" actId="20577"/>
      <pc:docMkLst>
        <pc:docMk/>
      </pc:docMkLst>
      <pc:sldChg chg="modNotesTx">
        <pc:chgData name="Yasmin White" userId="f10f81a7-15e5-4174-bd3a-5d6461238a0b" providerId="ADAL" clId="{F744E047-04CA-476C-9A3B-74D8ABAA4FE7}" dt="2022-03-07T16:52:14.209" v="0" actId="20577"/>
        <pc:sldMkLst>
          <pc:docMk/>
          <pc:sldMk cId="482170775" sldId="274"/>
        </pc:sldMkLst>
      </pc:sldChg>
      <pc:sldChg chg="modNotesTx">
        <pc:chgData name="Yasmin White" userId="f10f81a7-15e5-4174-bd3a-5d6461238a0b" providerId="ADAL" clId="{F744E047-04CA-476C-9A3B-74D8ABAA4FE7}" dt="2022-03-07T16:52:47.803" v="9" actId="20577"/>
        <pc:sldMkLst>
          <pc:docMk/>
          <pc:sldMk cId="837742844" sldId="373"/>
        </pc:sldMkLst>
      </pc:sldChg>
      <pc:sldChg chg="modNotesTx">
        <pc:chgData name="Yasmin White" userId="f10f81a7-15e5-4174-bd3a-5d6461238a0b" providerId="ADAL" clId="{F744E047-04CA-476C-9A3B-74D8ABAA4FE7}" dt="2022-03-07T16:53:01.066" v="13" actId="20577"/>
        <pc:sldMkLst>
          <pc:docMk/>
          <pc:sldMk cId="283545387" sldId="401"/>
        </pc:sldMkLst>
      </pc:sldChg>
      <pc:sldChg chg="modNotesTx">
        <pc:chgData name="Yasmin White" userId="f10f81a7-15e5-4174-bd3a-5d6461238a0b" providerId="ADAL" clId="{F744E047-04CA-476C-9A3B-74D8ABAA4FE7}" dt="2022-03-07T16:52:56.496" v="12" actId="20577"/>
        <pc:sldMkLst>
          <pc:docMk/>
          <pc:sldMk cId="876525660" sldId="402"/>
        </pc:sldMkLst>
      </pc:sldChg>
      <pc:sldChg chg="modNotesTx">
        <pc:chgData name="Yasmin White" userId="f10f81a7-15e5-4174-bd3a-5d6461238a0b" providerId="ADAL" clId="{F744E047-04CA-476C-9A3B-74D8ABAA4FE7}" dt="2022-03-07T16:52:50.553" v="10" actId="20577"/>
        <pc:sldMkLst>
          <pc:docMk/>
          <pc:sldMk cId="3004712986" sldId="404"/>
        </pc:sldMkLst>
      </pc:sldChg>
      <pc:sldChg chg="modNotesTx">
        <pc:chgData name="Yasmin White" userId="f10f81a7-15e5-4174-bd3a-5d6461238a0b" providerId="ADAL" clId="{F744E047-04CA-476C-9A3B-74D8ABAA4FE7}" dt="2022-03-07T16:52:19.172" v="1" actId="20577"/>
        <pc:sldMkLst>
          <pc:docMk/>
          <pc:sldMk cId="4068863871" sldId="407"/>
        </pc:sldMkLst>
      </pc:sldChg>
      <pc:sldChg chg="modNotesTx">
        <pc:chgData name="Yasmin White" userId="f10f81a7-15e5-4174-bd3a-5d6461238a0b" providerId="ADAL" clId="{F744E047-04CA-476C-9A3B-74D8ABAA4FE7}" dt="2022-03-07T16:52:22.358" v="2" actId="20577"/>
        <pc:sldMkLst>
          <pc:docMk/>
          <pc:sldMk cId="1329753564" sldId="408"/>
        </pc:sldMkLst>
      </pc:sldChg>
      <pc:sldChg chg="modNotesTx">
        <pc:chgData name="Yasmin White" userId="f10f81a7-15e5-4174-bd3a-5d6461238a0b" providerId="ADAL" clId="{F744E047-04CA-476C-9A3B-74D8ABAA4FE7}" dt="2022-03-07T16:52:53.925" v="11" actId="20577"/>
        <pc:sldMkLst>
          <pc:docMk/>
          <pc:sldMk cId="1526998871" sldId="409"/>
        </pc:sldMkLst>
      </pc:sldChg>
      <pc:sldChg chg="modNotesTx">
        <pc:chgData name="Yasmin White" userId="f10f81a7-15e5-4174-bd3a-5d6461238a0b" providerId="ADAL" clId="{F744E047-04CA-476C-9A3B-74D8ABAA4FE7}" dt="2022-03-07T16:52:44.446" v="8" actId="20577"/>
        <pc:sldMkLst>
          <pc:docMk/>
          <pc:sldMk cId="43025779" sldId="410"/>
        </pc:sldMkLst>
      </pc:sldChg>
      <pc:sldChg chg="modNotesTx">
        <pc:chgData name="Yasmin White" userId="f10f81a7-15e5-4174-bd3a-5d6461238a0b" providerId="ADAL" clId="{F744E047-04CA-476C-9A3B-74D8ABAA4FE7}" dt="2022-03-07T16:52:41.381" v="7" actId="20577"/>
        <pc:sldMkLst>
          <pc:docMk/>
          <pc:sldMk cId="3905053208" sldId="411"/>
        </pc:sldMkLst>
      </pc:sldChg>
      <pc:sldChg chg="modNotesTx">
        <pc:chgData name="Yasmin White" userId="f10f81a7-15e5-4174-bd3a-5d6461238a0b" providerId="ADAL" clId="{F744E047-04CA-476C-9A3B-74D8ABAA4FE7}" dt="2022-03-07T16:52:24.941" v="3" actId="20577"/>
        <pc:sldMkLst>
          <pc:docMk/>
          <pc:sldMk cId="1194558031" sldId="412"/>
        </pc:sldMkLst>
      </pc:sldChg>
      <pc:sldChg chg="modNotesTx">
        <pc:chgData name="Yasmin White" userId="f10f81a7-15e5-4174-bd3a-5d6461238a0b" providerId="ADAL" clId="{F744E047-04CA-476C-9A3B-74D8ABAA4FE7}" dt="2022-03-07T16:52:32.435" v="5" actId="20577"/>
        <pc:sldMkLst>
          <pc:docMk/>
          <pc:sldMk cId="1912563839" sldId="413"/>
        </pc:sldMkLst>
      </pc:sldChg>
      <pc:sldChg chg="modNotesTx">
        <pc:chgData name="Yasmin White" userId="f10f81a7-15e5-4174-bd3a-5d6461238a0b" providerId="ADAL" clId="{F744E047-04CA-476C-9A3B-74D8ABAA4FE7}" dt="2022-03-07T16:52:29.832" v="4" actId="20577"/>
        <pc:sldMkLst>
          <pc:docMk/>
          <pc:sldMk cId="1909037662" sldId="415"/>
        </pc:sldMkLst>
      </pc:sldChg>
      <pc:sldChg chg="modNotesTx">
        <pc:chgData name="Yasmin White" userId="f10f81a7-15e5-4174-bd3a-5d6461238a0b" providerId="ADAL" clId="{F744E047-04CA-476C-9A3B-74D8ABAA4FE7}" dt="2022-03-07T16:52:38.911" v="6" actId="20577"/>
        <pc:sldMkLst>
          <pc:docMk/>
          <pc:sldMk cId="470246308" sldId="417"/>
        </pc:sldMkLst>
      </pc:sldChg>
      <pc:sldChg chg="modNotesTx">
        <pc:chgData name="Yasmin White" userId="f10f81a7-15e5-4174-bd3a-5d6461238a0b" providerId="ADAL" clId="{F744E047-04CA-476C-9A3B-74D8ABAA4FE7}" dt="2022-03-07T16:53:06.468" v="14" actId="20577"/>
        <pc:sldMkLst>
          <pc:docMk/>
          <pc:sldMk cId="3965467227" sldId="424"/>
        </pc:sldMkLst>
      </pc:sldChg>
    </pc:docChg>
  </pc:docChgLst>
  <pc:docChgLst>
    <pc:chgData name="Emily Jones" userId="4e762f63-dfce-416a-8140-53cc5e453fb6" providerId="ADAL" clId="{0C03CCD6-7CB0-427B-BB5E-E871972767E8}"/>
    <pc:docChg chg="custSel modSld">
      <pc:chgData name="Emily Jones" userId="4e762f63-dfce-416a-8140-53cc5e453fb6" providerId="ADAL" clId="{0C03CCD6-7CB0-427B-BB5E-E871972767E8}" dt="2022-07-01T12:45:06.134" v="250" actId="6549"/>
      <pc:docMkLst>
        <pc:docMk/>
      </pc:docMkLst>
      <pc:sldChg chg="modSp mod">
        <pc:chgData name="Emily Jones" userId="4e762f63-dfce-416a-8140-53cc5e453fb6" providerId="ADAL" clId="{0C03CCD6-7CB0-427B-BB5E-E871972767E8}" dt="2022-07-01T12:20:30.437" v="0" actId="113"/>
        <pc:sldMkLst>
          <pc:docMk/>
          <pc:sldMk cId="482170775" sldId="274"/>
        </pc:sldMkLst>
        <pc:spChg chg="mod">
          <ac:chgData name="Emily Jones" userId="4e762f63-dfce-416a-8140-53cc5e453fb6" providerId="ADAL" clId="{0C03CCD6-7CB0-427B-BB5E-E871972767E8}" dt="2022-07-01T12:20:30.437" v="0" actId="113"/>
          <ac:spMkLst>
            <pc:docMk/>
            <pc:sldMk cId="482170775" sldId="274"/>
            <ac:spMk id="2" creationId="{4D4279D9-CFF0-450B-B3C4-059CA7E93F0C}"/>
          </ac:spMkLst>
        </pc:spChg>
      </pc:sldChg>
      <pc:sldChg chg="modSp mod modNotesTx">
        <pc:chgData name="Emily Jones" userId="4e762f63-dfce-416a-8140-53cc5e453fb6" providerId="ADAL" clId="{0C03CCD6-7CB0-427B-BB5E-E871972767E8}" dt="2022-07-01T12:21:01.842" v="5" actId="6549"/>
        <pc:sldMkLst>
          <pc:docMk/>
          <pc:sldMk cId="1827819434" sldId="365"/>
        </pc:sldMkLst>
        <pc:spChg chg="mod">
          <ac:chgData name="Emily Jones" userId="4e762f63-dfce-416a-8140-53cc5e453fb6" providerId="ADAL" clId="{0C03CCD6-7CB0-427B-BB5E-E871972767E8}" dt="2022-07-01T12:20:56.239" v="1" actId="21"/>
          <ac:spMkLst>
            <pc:docMk/>
            <pc:sldMk cId="1827819434" sldId="365"/>
            <ac:spMk id="3" creationId="{3C146AD0-4C69-4674-9A3E-B9B5A8D8BFAC}"/>
          </ac:spMkLst>
        </pc:spChg>
      </pc:sldChg>
      <pc:sldChg chg="modSp mod modNotesTx">
        <pc:chgData name="Emily Jones" userId="4e762f63-dfce-416a-8140-53cc5e453fb6" providerId="ADAL" clId="{0C03CCD6-7CB0-427B-BB5E-E871972767E8}" dt="2022-07-01T12:45:06.134" v="250" actId="6549"/>
        <pc:sldMkLst>
          <pc:docMk/>
          <pc:sldMk cId="671810359" sldId="425"/>
        </pc:sldMkLst>
        <pc:spChg chg="mod">
          <ac:chgData name="Emily Jones" userId="4e762f63-dfce-416a-8140-53cc5e453fb6" providerId="ADAL" clId="{0C03CCD6-7CB0-427B-BB5E-E871972767E8}" dt="2022-07-01T12:43:34.074" v="215" actId="20577"/>
          <ac:spMkLst>
            <pc:docMk/>
            <pc:sldMk cId="671810359" sldId="425"/>
            <ac:spMk id="2" creationId="{62E08FF9-3633-450E-B3C1-9A49DA6757CC}"/>
          </ac:spMkLst>
        </pc:spChg>
      </pc:sldChg>
    </pc:docChg>
  </pc:docChgLst>
  <pc:docChgLst>
    <pc:chgData name="Tom Bradley" userId="51c23dd5-7ebf-4a8d-8ca4-c44c4cffff2b" providerId="ADAL" clId="{E348328C-DAE6-4E3A-8DD3-07E52ACB1BD6}"/>
    <pc:docChg chg="undo custSel modSld">
      <pc:chgData name="Tom Bradley" userId="51c23dd5-7ebf-4a8d-8ca4-c44c4cffff2b" providerId="ADAL" clId="{E348328C-DAE6-4E3A-8DD3-07E52ACB1BD6}" dt="2022-03-22T10:36:36.211" v="140"/>
      <pc:docMkLst>
        <pc:docMk/>
      </pc:docMkLst>
      <pc:sldChg chg="modSp mod">
        <pc:chgData name="Tom Bradley" userId="51c23dd5-7ebf-4a8d-8ca4-c44c4cffff2b" providerId="ADAL" clId="{E348328C-DAE6-4E3A-8DD3-07E52ACB1BD6}" dt="2022-03-22T10:36:36.211" v="140"/>
        <pc:sldMkLst>
          <pc:docMk/>
          <pc:sldMk cId="1468350213" sldId="400"/>
        </pc:sldMkLst>
        <pc:spChg chg="mod">
          <ac:chgData name="Tom Bradley" userId="51c23dd5-7ebf-4a8d-8ca4-c44c4cffff2b" providerId="ADAL" clId="{E348328C-DAE6-4E3A-8DD3-07E52ACB1BD6}" dt="2022-03-22T10:35:38.170" v="139" actId="208"/>
          <ac:spMkLst>
            <pc:docMk/>
            <pc:sldMk cId="1468350213" sldId="400"/>
            <ac:spMk id="2" creationId="{56F3FA77-8BD7-4644-AC00-DADECCA80DE0}"/>
          </ac:spMkLst>
        </pc:spChg>
        <pc:graphicFrameChg chg="mod">
          <ac:chgData name="Tom Bradley" userId="51c23dd5-7ebf-4a8d-8ca4-c44c4cffff2b" providerId="ADAL" clId="{E348328C-DAE6-4E3A-8DD3-07E52ACB1BD6}" dt="2022-03-22T10:36:36.211" v="140"/>
          <ac:graphicFrameMkLst>
            <pc:docMk/>
            <pc:sldMk cId="1468350213" sldId="400"/>
            <ac:graphicFrameMk id="6" creationId="{875307D9-97CB-4924-8961-4D3745D3CD67}"/>
          </ac:graphicFrameMkLst>
        </pc:graphicFrameChg>
      </pc:sldChg>
      <pc:sldChg chg="modSp mod">
        <pc:chgData name="Tom Bradley" userId="51c23dd5-7ebf-4a8d-8ca4-c44c4cffff2b" providerId="ADAL" clId="{E348328C-DAE6-4E3A-8DD3-07E52ACB1BD6}" dt="2022-03-22T10:33:20.487" v="137" actId="1076"/>
        <pc:sldMkLst>
          <pc:docMk/>
          <pc:sldMk cId="3004712986" sldId="404"/>
        </pc:sldMkLst>
        <pc:spChg chg="mod">
          <ac:chgData name="Tom Bradley" userId="51c23dd5-7ebf-4a8d-8ca4-c44c4cffff2b" providerId="ADAL" clId="{E348328C-DAE6-4E3A-8DD3-07E52ACB1BD6}" dt="2022-03-22T10:32:52.358" v="130" actId="208"/>
          <ac:spMkLst>
            <pc:docMk/>
            <pc:sldMk cId="3004712986" sldId="404"/>
            <ac:spMk id="2" creationId="{25A4F21B-FBD1-499D-82F4-59B1F24FDBEB}"/>
          </ac:spMkLst>
        </pc:spChg>
        <pc:spChg chg="mod">
          <ac:chgData name="Tom Bradley" userId="51c23dd5-7ebf-4a8d-8ca4-c44c4cffff2b" providerId="ADAL" clId="{E348328C-DAE6-4E3A-8DD3-07E52ACB1BD6}" dt="2022-03-22T10:33:20.487" v="137" actId="1076"/>
          <ac:spMkLst>
            <pc:docMk/>
            <pc:sldMk cId="3004712986" sldId="404"/>
            <ac:spMk id="3" creationId="{27FAD815-11BF-469C-AE00-B6C5EC53D298}"/>
          </ac:spMkLst>
        </pc:spChg>
      </pc:sldChg>
      <pc:sldChg chg="addSp delSp modSp mod">
        <pc:chgData name="Tom Bradley" userId="51c23dd5-7ebf-4a8d-8ca4-c44c4cffff2b" providerId="ADAL" clId="{E348328C-DAE6-4E3A-8DD3-07E52ACB1BD6}" dt="2022-03-22T10:15:40.543" v="101"/>
        <pc:sldMkLst>
          <pc:docMk/>
          <pc:sldMk cId="4068863871" sldId="407"/>
        </pc:sldMkLst>
        <pc:spChg chg="add del mod">
          <ac:chgData name="Tom Bradley" userId="51c23dd5-7ebf-4a8d-8ca4-c44c4cffff2b" providerId="ADAL" clId="{E348328C-DAE6-4E3A-8DD3-07E52ACB1BD6}" dt="2022-03-16T14:46:39.051" v="6" actId="21"/>
          <ac:spMkLst>
            <pc:docMk/>
            <pc:sldMk cId="4068863871" sldId="407"/>
            <ac:spMk id="2" creationId="{DC8B9E87-1CD3-4DF6-9C77-25348F24C7EE}"/>
          </ac:spMkLst>
        </pc:spChg>
        <pc:spChg chg="add mod">
          <ac:chgData name="Tom Bradley" userId="51c23dd5-7ebf-4a8d-8ca4-c44c4cffff2b" providerId="ADAL" clId="{E348328C-DAE6-4E3A-8DD3-07E52ACB1BD6}" dt="2022-03-22T09:28:22.541" v="98" actId="208"/>
          <ac:spMkLst>
            <pc:docMk/>
            <pc:sldMk cId="4068863871" sldId="407"/>
            <ac:spMk id="2" creationId="{F3DEB3E5-9AA4-4FF0-B3B0-457EFAB4D2E2}"/>
          </ac:spMkLst>
        </pc:spChg>
        <pc:spChg chg="add del mod">
          <ac:chgData name="Tom Bradley" userId="51c23dd5-7ebf-4a8d-8ca4-c44c4cffff2b" providerId="ADAL" clId="{E348328C-DAE6-4E3A-8DD3-07E52ACB1BD6}" dt="2022-03-16T16:39:51.573" v="46" actId="478"/>
          <ac:spMkLst>
            <pc:docMk/>
            <pc:sldMk cId="4068863871" sldId="407"/>
            <ac:spMk id="3" creationId="{4D3EA136-3126-4746-9C9B-55097087E8C1}"/>
          </ac:spMkLst>
        </pc:spChg>
        <pc:spChg chg="add del mod">
          <ac:chgData name="Tom Bradley" userId="51c23dd5-7ebf-4a8d-8ca4-c44c4cffff2b" providerId="ADAL" clId="{E348328C-DAE6-4E3A-8DD3-07E52ACB1BD6}" dt="2022-03-16T16:39:50.738" v="45" actId="478"/>
          <ac:spMkLst>
            <pc:docMk/>
            <pc:sldMk cId="4068863871" sldId="407"/>
            <ac:spMk id="4" creationId="{9F0D8454-D363-4F4D-A342-7BD35F772719}"/>
          </ac:spMkLst>
        </pc:spChg>
        <pc:graphicFrameChg chg="add del mod">
          <ac:chgData name="Tom Bradley" userId="51c23dd5-7ebf-4a8d-8ca4-c44c4cffff2b" providerId="ADAL" clId="{E348328C-DAE6-4E3A-8DD3-07E52ACB1BD6}" dt="2022-03-22T10:15:40.543" v="101"/>
          <ac:graphicFrameMkLst>
            <pc:docMk/>
            <pc:sldMk cId="4068863871" sldId="407"/>
            <ac:graphicFrameMk id="6" creationId="{48C90E26-C68C-4464-B523-514B019D1ECE}"/>
          </ac:graphicFrameMkLst>
        </pc:graphicFrameChg>
        <pc:graphicFrameChg chg="add del mod">
          <ac:chgData name="Tom Bradley" userId="51c23dd5-7ebf-4a8d-8ca4-c44c4cffff2b" providerId="ADAL" clId="{E348328C-DAE6-4E3A-8DD3-07E52ACB1BD6}" dt="2022-03-22T09:21:08.159" v="86"/>
          <ac:graphicFrameMkLst>
            <pc:docMk/>
            <pc:sldMk cId="4068863871" sldId="407"/>
            <ac:graphicFrameMk id="10" creationId="{90A2AA03-A729-4AD0-898B-D7999532FB1A}"/>
          </ac:graphicFrameMkLst>
        </pc:graphicFrameChg>
      </pc:sldChg>
      <pc:sldChg chg="addSp modSp mod">
        <pc:chgData name="Tom Bradley" userId="51c23dd5-7ebf-4a8d-8ca4-c44c4cffff2b" providerId="ADAL" clId="{E348328C-DAE6-4E3A-8DD3-07E52ACB1BD6}" dt="2022-03-22T10:22:33.201" v="111" actId="208"/>
        <pc:sldMkLst>
          <pc:docMk/>
          <pc:sldMk cId="1329753564" sldId="408"/>
        </pc:sldMkLst>
        <pc:spChg chg="add mod">
          <ac:chgData name="Tom Bradley" userId="51c23dd5-7ebf-4a8d-8ca4-c44c4cffff2b" providerId="ADAL" clId="{E348328C-DAE6-4E3A-8DD3-07E52ACB1BD6}" dt="2022-03-22T10:22:33.201" v="111" actId="208"/>
          <ac:spMkLst>
            <pc:docMk/>
            <pc:sldMk cId="1329753564" sldId="408"/>
            <ac:spMk id="2" creationId="{C101AA5A-D9C0-4487-9964-C4809047091E}"/>
          </ac:spMkLst>
        </pc:spChg>
        <pc:spChg chg="add mod">
          <ac:chgData name="Tom Bradley" userId="51c23dd5-7ebf-4a8d-8ca4-c44c4cffff2b" providerId="ADAL" clId="{E348328C-DAE6-4E3A-8DD3-07E52ACB1BD6}" dt="2022-03-22T10:22:23.546" v="109" actId="1076"/>
          <ac:spMkLst>
            <pc:docMk/>
            <pc:sldMk cId="1329753564" sldId="408"/>
            <ac:spMk id="3" creationId="{EB64DA67-7D18-4E6C-9656-244385065284}"/>
          </ac:spMkLst>
        </pc:spChg>
        <pc:graphicFrameChg chg="mod">
          <ac:chgData name="Tom Bradley" userId="51c23dd5-7ebf-4a8d-8ca4-c44c4cffff2b" providerId="ADAL" clId="{E348328C-DAE6-4E3A-8DD3-07E52ACB1BD6}" dt="2022-03-17T13:50:50.371" v="55"/>
          <ac:graphicFrameMkLst>
            <pc:docMk/>
            <pc:sldMk cId="1329753564" sldId="408"/>
            <ac:graphicFrameMk id="6" creationId="{5892C0E8-96B5-4C9E-A970-AA467FA1A419}"/>
          </ac:graphicFrameMkLst>
        </pc:graphicFrameChg>
      </pc:sldChg>
      <pc:sldChg chg="modSp mod">
        <pc:chgData name="Tom Bradley" userId="51c23dd5-7ebf-4a8d-8ca4-c44c4cffff2b" providerId="ADAL" clId="{E348328C-DAE6-4E3A-8DD3-07E52ACB1BD6}" dt="2022-03-22T10:30:53.027" v="129" actId="207"/>
        <pc:sldMkLst>
          <pc:docMk/>
          <pc:sldMk cId="43025779" sldId="410"/>
        </pc:sldMkLst>
        <pc:spChg chg="mod">
          <ac:chgData name="Tom Bradley" userId="51c23dd5-7ebf-4a8d-8ca4-c44c4cffff2b" providerId="ADAL" clId="{E348328C-DAE6-4E3A-8DD3-07E52ACB1BD6}" dt="2022-03-22T10:29:51.059" v="114" actId="208"/>
          <ac:spMkLst>
            <pc:docMk/>
            <pc:sldMk cId="43025779" sldId="410"/>
            <ac:spMk id="2" creationId="{80AA35DD-9A1D-4A06-9250-C38A0FFF7472}"/>
          </ac:spMkLst>
        </pc:spChg>
        <pc:spChg chg="mod">
          <ac:chgData name="Tom Bradley" userId="51c23dd5-7ebf-4a8d-8ca4-c44c4cffff2b" providerId="ADAL" clId="{E348328C-DAE6-4E3A-8DD3-07E52ACB1BD6}" dt="2022-03-22T10:30:53.027" v="129" actId="207"/>
          <ac:spMkLst>
            <pc:docMk/>
            <pc:sldMk cId="43025779" sldId="410"/>
            <ac:spMk id="3" creationId="{0652C253-EFF5-4BF8-B0E9-D6490F89A02D}"/>
          </ac:spMkLst>
        </pc:spChg>
        <pc:graphicFrameChg chg="mod">
          <ac:chgData name="Tom Bradley" userId="51c23dd5-7ebf-4a8d-8ca4-c44c4cffff2b" providerId="ADAL" clId="{E348328C-DAE6-4E3A-8DD3-07E52ACB1BD6}" dt="2022-03-22T10:29:52.435" v="115"/>
          <ac:graphicFrameMkLst>
            <pc:docMk/>
            <pc:sldMk cId="43025779" sldId="410"/>
            <ac:graphicFrameMk id="6" creationId="{8DAF3F74-F9C4-4598-B619-3949C7CC66FB}"/>
          </ac:graphicFrameMkLst>
        </pc:graphicFrameChg>
      </pc:sldChg>
      <pc:sldChg chg="modSp">
        <pc:chgData name="Tom Bradley" userId="51c23dd5-7ebf-4a8d-8ca4-c44c4cffff2b" providerId="ADAL" clId="{E348328C-DAE6-4E3A-8DD3-07E52ACB1BD6}" dt="2022-03-22T10:27:10.091" v="113"/>
        <pc:sldMkLst>
          <pc:docMk/>
          <pc:sldMk cId="3905053208" sldId="411"/>
        </pc:sldMkLst>
        <pc:graphicFrameChg chg="mod">
          <ac:chgData name="Tom Bradley" userId="51c23dd5-7ebf-4a8d-8ca4-c44c4cffff2b" providerId="ADAL" clId="{E348328C-DAE6-4E3A-8DD3-07E52ACB1BD6}" dt="2022-03-22T10:27:10.091" v="113"/>
          <ac:graphicFrameMkLst>
            <pc:docMk/>
            <pc:sldMk cId="3905053208" sldId="411"/>
            <ac:graphicFrameMk id="5" creationId="{3C74FDC6-F521-44F9-8DE7-12899CA6E565}"/>
          </ac:graphicFrameMkLst>
        </pc:graphicFrameChg>
      </pc:sldChg>
    </pc:docChg>
  </pc:docChgLst>
  <pc:docChgLst>
    <pc:chgData name="Yasmin White" userId="f10f81a7-15e5-4174-bd3a-5d6461238a0b" providerId="ADAL" clId="{A9E646AF-305D-4175-9FA8-9AFFFA756B83}"/>
    <pc:docChg chg="undo custSel addSld delSld modSld sldOrd">
      <pc:chgData name="Yasmin White" userId="f10f81a7-15e5-4174-bd3a-5d6461238a0b" providerId="ADAL" clId="{A9E646AF-305D-4175-9FA8-9AFFFA756B83}" dt="2022-07-04T08:30:33.806" v="580" actId="27918"/>
      <pc:docMkLst>
        <pc:docMk/>
      </pc:docMkLst>
      <pc:sldChg chg="modSp mod">
        <pc:chgData name="Yasmin White" userId="f10f81a7-15e5-4174-bd3a-5d6461238a0b" providerId="ADAL" clId="{A9E646AF-305D-4175-9FA8-9AFFFA756B83}" dt="2022-07-01T10:13:29.193" v="24" actId="113"/>
        <pc:sldMkLst>
          <pc:docMk/>
          <pc:sldMk cId="0" sldId="256"/>
        </pc:sldMkLst>
        <pc:spChg chg="mod">
          <ac:chgData name="Yasmin White" userId="f10f81a7-15e5-4174-bd3a-5d6461238a0b" providerId="ADAL" clId="{A9E646AF-305D-4175-9FA8-9AFFFA756B83}" dt="2022-07-01T10:13:29.193" v="24" actId="113"/>
          <ac:spMkLst>
            <pc:docMk/>
            <pc:sldMk cId="0" sldId="256"/>
            <ac:spMk id="2" creationId="{00000000-0000-0000-0000-000000000000}"/>
          </ac:spMkLst>
        </pc:spChg>
        <pc:spChg chg="mod">
          <ac:chgData name="Yasmin White" userId="f10f81a7-15e5-4174-bd3a-5d6461238a0b" providerId="ADAL" clId="{A9E646AF-305D-4175-9FA8-9AFFFA756B83}" dt="2022-07-01T10:13:22.715" v="23" actId="1076"/>
          <ac:spMkLst>
            <pc:docMk/>
            <pc:sldMk cId="0" sldId="256"/>
            <ac:spMk id="8" creationId="{00000000-0000-0000-0000-000000000000}"/>
          </ac:spMkLst>
        </pc:spChg>
      </pc:sldChg>
      <pc:sldChg chg="modSp mod">
        <pc:chgData name="Yasmin White" userId="f10f81a7-15e5-4174-bd3a-5d6461238a0b" providerId="ADAL" clId="{A9E646AF-305D-4175-9FA8-9AFFFA756B83}" dt="2022-07-01T10:19:51.548" v="55" actId="20577"/>
        <pc:sldMkLst>
          <pc:docMk/>
          <pc:sldMk cId="482170775" sldId="274"/>
        </pc:sldMkLst>
        <pc:spChg chg="mod">
          <ac:chgData name="Yasmin White" userId="f10f81a7-15e5-4174-bd3a-5d6461238a0b" providerId="ADAL" clId="{A9E646AF-305D-4175-9FA8-9AFFFA756B83}" dt="2022-07-01T10:19:51.548" v="55" actId="20577"/>
          <ac:spMkLst>
            <pc:docMk/>
            <pc:sldMk cId="482170775" sldId="274"/>
            <ac:spMk id="2" creationId="{4D4279D9-CFF0-450B-B3C4-059CA7E93F0C}"/>
          </ac:spMkLst>
        </pc:spChg>
      </pc:sldChg>
      <pc:sldChg chg="modSp mod modNotesTx">
        <pc:chgData name="Yasmin White" userId="f10f81a7-15e5-4174-bd3a-5d6461238a0b" providerId="ADAL" clId="{A9E646AF-305D-4175-9FA8-9AFFFA756B83}" dt="2022-07-01T11:06:58.151" v="241" actId="20577"/>
        <pc:sldMkLst>
          <pc:docMk/>
          <pc:sldMk cId="1827819434" sldId="365"/>
        </pc:sldMkLst>
        <pc:spChg chg="mod">
          <ac:chgData name="Yasmin White" userId="f10f81a7-15e5-4174-bd3a-5d6461238a0b" providerId="ADAL" clId="{A9E646AF-305D-4175-9FA8-9AFFFA756B83}" dt="2022-07-01T10:57:45.340" v="161" actId="113"/>
          <ac:spMkLst>
            <pc:docMk/>
            <pc:sldMk cId="1827819434" sldId="365"/>
            <ac:spMk id="3" creationId="{3C146AD0-4C69-4674-9A3E-B9B5A8D8BFAC}"/>
          </ac:spMkLst>
        </pc:spChg>
      </pc:sldChg>
      <pc:sldChg chg="modSp del mod ord">
        <pc:chgData name="Yasmin White" userId="f10f81a7-15e5-4174-bd3a-5d6461238a0b" providerId="ADAL" clId="{A9E646AF-305D-4175-9FA8-9AFFFA756B83}" dt="2022-07-01T12:11:21.062" v="535" actId="47"/>
        <pc:sldMkLst>
          <pc:docMk/>
          <pc:sldMk cId="837742844" sldId="373"/>
        </pc:sldMkLst>
        <pc:spChg chg="mod">
          <ac:chgData name="Yasmin White" userId="f10f81a7-15e5-4174-bd3a-5d6461238a0b" providerId="ADAL" clId="{A9E646AF-305D-4175-9FA8-9AFFFA756B83}" dt="2022-07-01T12:05:39.355" v="504" actId="1076"/>
          <ac:spMkLst>
            <pc:docMk/>
            <pc:sldMk cId="837742844" sldId="373"/>
            <ac:spMk id="5" creationId="{0EEC0943-6846-41FB-BCBB-A40935292532}"/>
          </ac:spMkLst>
        </pc:spChg>
      </pc:sldChg>
      <pc:sldChg chg="modSp mod">
        <pc:chgData name="Yasmin White" userId="f10f81a7-15e5-4174-bd3a-5d6461238a0b" providerId="ADAL" clId="{A9E646AF-305D-4175-9FA8-9AFFFA756B83}" dt="2022-07-01T11:56:09.689" v="402" actId="948"/>
        <pc:sldMkLst>
          <pc:docMk/>
          <pc:sldMk cId="2068110018" sldId="397"/>
        </pc:sldMkLst>
        <pc:spChg chg="mod">
          <ac:chgData name="Yasmin White" userId="f10f81a7-15e5-4174-bd3a-5d6461238a0b" providerId="ADAL" clId="{A9E646AF-305D-4175-9FA8-9AFFFA756B83}" dt="2022-07-01T11:56:09.689" v="402" actId="948"/>
          <ac:spMkLst>
            <pc:docMk/>
            <pc:sldMk cId="2068110018" sldId="397"/>
            <ac:spMk id="2" creationId="{62E08FF9-3633-450E-B3C1-9A49DA6757CC}"/>
          </ac:spMkLst>
        </pc:spChg>
        <pc:spChg chg="mod">
          <ac:chgData name="Yasmin White" userId="f10f81a7-15e5-4174-bd3a-5d6461238a0b" providerId="ADAL" clId="{A9E646AF-305D-4175-9FA8-9AFFFA756B83}" dt="2022-07-01T11:55:02.745" v="365" actId="20577"/>
          <ac:spMkLst>
            <pc:docMk/>
            <pc:sldMk cId="2068110018" sldId="397"/>
            <ac:spMk id="17" creationId="{2DCA2B81-9E78-446A-A0B9-C860170D1930}"/>
          </ac:spMkLst>
        </pc:spChg>
      </pc:sldChg>
      <pc:sldChg chg="del ord">
        <pc:chgData name="Yasmin White" userId="f10f81a7-15e5-4174-bd3a-5d6461238a0b" providerId="ADAL" clId="{A9E646AF-305D-4175-9FA8-9AFFFA756B83}" dt="2022-07-01T12:12:33.686" v="538" actId="47"/>
        <pc:sldMkLst>
          <pc:docMk/>
          <pc:sldMk cId="1468350213" sldId="400"/>
        </pc:sldMkLst>
      </pc:sldChg>
      <pc:sldChg chg="del">
        <pc:chgData name="Yasmin White" userId="f10f81a7-15e5-4174-bd3a-5d6461238a0b" providerId="ADAL" clId="{A9E646AF-305D-4175-9FA8-9AFFFA756B83}" dt="2022-07-01T12:07:43.528" v="515" actId="47"/>
        <pc:sldMkLst>
          <pc:docMk/>
          <pc:sldMk cId="283545387" sldId="401"/>
        </pc:sldMkLst>
      </pc:sldChg>
      <pc:sldChg chg="add del modNotesTx">
        <pc:chgData name="Yasmin White" userId="f10f81a7-15e5-4174-bd3a-5d6461238a0b" providerId="ADAL" clId="{A9E646AF-305D-4175-9FA8-9AFFFA756B83}" dt="2022-07-01T12:12:48.586" v="539"/>
        <pc:sldMkLst>
          <pc:docMk/>
          <pc:sldMk cId="876525660" sldId="402"/>
        </pc:sldMkLst>
      </pc:sldChg>
      <pc:sldChg chg="del">
        <pc:chgData name="Yasmin White" userId="f10f81a7-15e5-4174-bd3a-5d6461238a0b" providerId="ADAL" clId="{A9E646AF-305D-4175-9FA8-9AFFFA756B83}" dt="2022-07-01T12:07:21.890" v="511" actId="47"/>
        <pc:sldMkLst>
          <pc:docMk/>
          <pc:sldMk cId="3004712986" sldId="404"/>
        </pc:sldMkLst>
      </pc:sldChg>
      <pc:sldChg chg="addSp delSp modSp mod ord modNotesTx">
        <pc:chgData name="Yasmin White" userId="f10f81a7-15e5-4174-bd3a-5d6461238a0b" providerId="ADAL" clId="{A9E646AF-305D-4175-9FA8-9AFFFA756B83}" dt="2022-07-04T08:30:33.806" v="580" actId="27918"/>
        <pc:sldMkLst>
          <pc:docMk/>
          <pc:sldMk cId="1331412633" sldId="405"/>
        </pc:sldMkLst>
        <pc:graphicFrameChg chg="add del mod">
          <ac:chgData name="Yasmin White" userId="f10f81a7-15e5-4174-bd3a-5d6461238a0b" providerId="ADAL" clId="{A9E646AF-305D-4175-9FA8-9AFFFA756B83}" dt="2022-07-04T08:25:37.359" v="556" actId="207"/>
          <ac:graphicFrameMkLst>
            <pc:docMk/>
            <pc:sldMk cId="1331412633" sldId="405"/>
            <ac:graphicFrameMk id="5" creationId="{9140B6A1-F00A-475A-BC0A-B9D478BF26A9}"/>
          </ac:graphicFrameMkLst>
        </pc:graphicFrameChg>
      </pc:sldChg>
      <pc:sldChg chg="addSp delSp modSp mod ord modNotesTx">
        <pc:chgData name="Yasmin White" userId="f10f81a7-15e5-4174-bd3a-5d6461238a0b" providerId="ADAL" clId="{A9E646AF-305D-4175-9FA8-9AFFFA756B83}" dt="2022-07-04T08:21:43.576" v="547" actId="14100"/>
        <pc:sldMkLst>
          <pc:docMk/>
          <pc:sldMk cId="1690362479" sldId="406"/>
        </pc:sldMkLst>
        <pc:graphicFrameChg chg="del">
          <ac:chgData name="Yasmin White" userId="f10f81a7-15e5-4174-bd3a-5d6461238a0b" providerId="ADAL" clId="{A9E646AF-305D-4175-9FA8-9AFFFA756B83}" dt="2022-07-04T08:21:36.518" v="544" actId="478"/>
          <ac:graphicFrameMkLst>
            <pc:docMk/>
            <pc:sldMk cId="1690362479" sldId="406"/>
            <ac:graphicFrameMk id="6" creationId="{05948DFE-4067-423E-8394-32B3AEBE1389}"/>
          </ac:graphicFrameMkLst>
        </pc:graphicFrameChg>
        <pc:graphicFrameChg chg="add mod">
          <ac:chgData name="Yasmin White" userId="f10f81a7-15e5-4174-bd3a-5d6461238a0b" providerId="ADAL" clId="{A9E646AF-305D-4175-9FA8-9AFFFA756B83}" dt="2022-07-04T08:21:43.576" v="547" actId="14100"/>
          <ac:graphicFrameMkLst>
            <pc:docMk/>
            <pc:sldMk cId="1690362479" sldId="406"/>
            <ac:graphicFrameMk id="8" creationId="{05948DFE-4067-423E-8394-32B3AEBE1389}"/>
          </ac:graphicFrameMkLst>
        </pc:graphicFrameChg>
      </pc:sldChg>
      <pc:sldChg chg="del">
        <pc:chgData name="Yasmin White" userId="f10f81a7-15e5-4174-bd3a-5d6461238a0b" providerId="ADAL" clId="{A9E646AF-305D-4175-9FA8-9AFFFA756B83}" dt="2022-07-01T11:56:47.707" v="405" actId="47"/>
        <pc:sldMkLst>
          <pc:docMk/>
          <pc:sldMk cId="4068863871" sldId="407"/>
        </pc:sldMkLst>
      </pc:sldChg>
      <pc:sldChg chg="del">
        <pc:chgData name="Yasmin White" userId="f10f81a7-15e5-4174-bd3a-5d6461238a0b" providerId="ADAL" clId="{A9E646AF-305D-4175-9FA8-9AFFFA756B83}" dt="2022-07-01T11:56:47.707" v="405" actId="47"/>
        <pc:sldMkLst>
          <pc:docMk/>
          <pc:sldMk cId="1329753564" sldId="408"/>
        </pc:sldMkLst>
      </pc:sldChg>
      <pc:sldChg chg="ord">
        <pc:chgData name="Yasmin White" userId="f10f81a7-15e5-4174-bd3a-5d6461238a0b" providerId="ADAL" clId="{A9E646AF-305D-4175-9FA8-9AFFFA756B83}" dt="2022-07-01T12:08:22.287" v="520"/>
        <pc:sldMkLst>
          <pc:docMk/>
          <pc:sldMk cId="1526998871" sldId="409"/>
        </pc:sldMkLst>
      </pc:sldChg>
      <pc:sldChg chg="del ord">
        <pc:chgData name="Yasmin White" userId="f10f81a7-15e5-4174-bd3a-5d6461238a0b" providerId="ADAL" clId="{A9E646AF-305D-4175-9FA8-9AFFFA756B83}" dt="2022-07-01T12:11:27.747" v="536" actId="47"/>
        <pc:sldMkLst>
          <pc:docMk/>
          <pc:sldMk cId="43025779" sldId="410"/>
        </pc:sldMkLst>
      </pc:sldChg>
      <pc:sldChg chg="del ord">
        <pc:chgData name="Yasmin White" userId="f10f81a7-15e5-4174-bd3a-5d6461238a0b" providerId="ADAL" clId="{A9E646AF-305D-4175-9FA8-9AFFFA756B83}" dt="2022-07-01T12:11:07.429" v="534" actId="47"/>
        <pc:sldMkLst>
          <pc:docMk/>
          <pc:sldMk cId="3905053208" sldId="411"/>
        </pc:sldMkLst>
      </pc:sldChg>
      <pc:sldChg chg="modSp mod modNotesTx">
        <pc:chgData name="Yasmin White" userId="f10f81a7-15e5-4174-bd3a-5d6461238a0b" providerId="ADAL" clId="{A9E646AF-305D-4175-9FA8-9AFFFA756B83}" dt="2022-07-01T11:57:41.592" v="411" actId="20577"/>
        <pc:sldMkLst>
          <pc:docMk/>
          <pc:sldMk cId="1194558031" sldId="412"/>
        </pc:sldMkLst>
        <pc:spChg chg="mod">
          <ac:chgData name="Yasmin White" userId="f10f81a7-15e5-4174-bd3a-5d6461238a0b" providerId="ADAL" clId="{A9E646AF-305D-4175-9FA8-9AFFFA756B83}" dt="2022-07-01T11:57:26.484" v="409" actId="14100"/>
          <ac:spMkLst>
            <pc:docMk/>
            <pc:sldMk cId="1194558031" sldId="412"/>
            <ac:spMk id="12" creationId="{F031E197-1F07-48B2-B914-E7E634EBFFD3}"/>
          </ac:spMkLst>
        </pc:spChg>
      </pc:sldChg>
      <pc:sldChg chg="del modNotesTx">
        <pc:chgData name="Yasmin White" userId="f10f81a7-15e5-4174-bd3a-5d6461238a0b" providerId="ADAL" clId="{A9E646AF-305D-4175-9FA8-9AFFFA756B83}" dt="2022-07-01T12:03:59.384" v="433" actId="47"/>
        <pc:sldMkLst>
          <pc:docMk/>
          <pc:sldMk cId="1912563839" sldId="413"/>
        </pc:sldMkLst>
      </pc:sldChg>
      <pc:sldChg chg="ord">
        <pc:chgData name="Yasmin White" userId="f10f81a7-15e5-4174-bd3a-5d6461238a0b" providerId="ADAL" clId="{A9E646AF-305D-4175-9FA8-9AFFFA756B83}" dt="2022-07-01T12:00:19.730" v="416"/>
        <pc:sldMkLst>
          <pc:docMk/>
          <pc:sldMk cId="3408373225" sldId="414"/>
        </pc:sldMkLst>
      </pc:sldChg>
      <pc:sldChg chg="del">
        <pc:chgData name="Yasmin White" userId="f10f81a7-15e5-4174-bd3a-5d6461238a0b" providerId="ADAL" clId="{A9E646AF-305D-4175-9FA8-9AFFFA756B83}" dt="2022-07-01T12:00:14.365" v="414" actId="47"/>
        <pc:sldMkLst>
          <pc:docMk/>
          <pc:sldMk cId="4054589432" sldId="416"/>
        </pc:sldMkLst>
      </pc:sldChg>
      <pc:sldChg chg="del">
        <pc:chgData name="Yasmin White" userId="f10f81a7-15e5-4174-bd3a-5d6461238a0b" providerId="ADAL" clId="{A9E646AF-305D-4175-9FA8-9AFFFA756B83}" dt="2022-07-01T12:04:11.686" v="434" actId="47"/>
        <pc:sldMkLst>
          <pc:docMk/>
          <pc:sldMk cId="470246308" sldId="417"/>
        </pc:sldMkLst>
      </pc:sldChg>
      <pc:sldChg chg="addSp delSp modSp mod ord modNotesTx">
        <pc:chgData name="Yasmin White" userId="f10f81a7-15e5-4174-bd3a-5d6461238a0b" providerId="ADAL" clId="{A9E646AF-305D-4175-9FA8-9AFFFA756B83}" dt="2022-07-01T12:03:07.926" v="432"/>
        <pc:sldMkLst>
          <pc:docMk/>
          <pc:sldMk cId="3254192575" sldId="419"/>
        </pc:sldMkLst>
        <pc:spChg chg="mod">
          <ac:chgData name="Yasmin White" userId="f10f81a7-15e5-4174-bd3a-5d6461238a0b" providerId="ADAL" clId="{A9E646AF-305D-4175-9FA8-9AFFFA756B83}" dt="2022-07-01T12:02:22.744" v="427" actId="1076"/>
          <ac:spMkLst>
            <pc:docMk/>
            <pc:sldMk cId="3254192575" sldId="419"/>
            <ac:spMk id="12" creationId="{F031E197-1F07-48B2-B914-E7E634EBFFD3}"/>
          </ac:spMkLst>
        </pc:spChg>
        <pc:graphicFrameChg chg="del">
          <ac:chgData name="Yasmin White" userId="f10f81a7-15e5-4174-bd3a-5d6461238a0b" providerId="ADAL" clId="{A9E646AF-305D-4175-9FA8-9AFFFA756B83}" dt="2022-07-01T12:01:38.505" v="417" actId="478"/>
          <ac:graphicFrameMkLst>
            <pc:docMk/>
            <pc:sldMk cId="3254192575" sldId="419"/>
            <ac:graphicFrameMk id="8" creationId="{DDEF1D4A-C376-4D9A-9246-0003B0F0AFC8}"/>
          </ac:graphicFrameMkLst>
        </pc:graphicFrameChg>
        <pc:graphicFrameChg chg="add mod">
          <ac:chgData name="Yasmin White" userId="f10f81a7-15e5-4174-bd3a-5d6461238a0b" providerId="ADAL" clId="{A9E646AF-305D-4175-9FA8-9AFFFA756B83}" dt="2022-07-01T12:02:26.825" v="428" actId="1076"/>
          <ac:graphicFrameMkLst>
            <pc:docMk/>
            <pc:sldMk cId="3254192575" sldId="419"/>
            <ac:graphicFrameMk id="9" creationId="{DDEF1D4A-C376-4D9A-9246-0003B0F0AFC8}"/>
          </ac:graphicFrameMkLst>
        </pc:graphicFrameChg>
      </pc:sldChg>
      <pc:sldChg chg="del">
        <pc:chgData name="Yasmin White" userId="f10f81a7-15e5-4174-bd3a-5d6461238a0b" providerId="ADAL" clId="{A9E646AF-305D-4175-9FA8-9AFFFA756B83}" dt="2022-07-01T12:02:46.065" v="430" actId="47"/>
        <pc:sldMkLst>
          <pc:docMk/>
          <pc:sldMk cId="938897298" sldId="420"/>
        </pc:sldMkLst>
      </pc:sldChg>
      <pc:sldChg chg="del">
        <pc:chgData name="Yasmin White" userId="f10f81a7-15e5-4174-bd3a-5d6461238a0b" providerId="ADAL" clId="{A9E646AF-305D-4175-9FA8-9AFFFA756B83}" dt="2022-07-01T12:07:47.667" v="516" actId="47"/>
        <pc:sldMkLst>
          <pc:docMk/>
          <pc:sldMk cId="3965467227" sldId="424"/>
        </pc:sldMkLst>
      </pc:sldChg>
      <pc:sldChg chg="modSp add mod">
        <pc:chgData name="Yasmin White" userId="f10f81a7-15e5-4174-bd3a-5d6461238a0b" providerId="ADAL" clId="{A9E646AF-305D-4175-9FA8-9AFFFA756B83}" dt="2022-07-01T11:56:22.858" v="404" actId="1076"/>
        <pc:sldMkLst>
          <pc:docMk/>
          <pc:sldMk cId="671810359" sldId="425"/>
        </pc:sldMkLst>
        <pc:spChg chg="mod">
          <ac:chgData name="Yasmin White" userId="f10f81a7-15e5-4174-bd3a-5d6461238a0b" providerId="ADAL" clId="{A9E646AF-305D-4175-9FA8-9AFFFA756B83}" dt="2022-07-01T11:56:22.858" v="404" actId="1076"/>
          <ac:spMkLst>
            <pc:docMk/>
            <pc:sldMk cId="671810359" sldId="425"/>
            <ac:spMk id="2" creationId="{62E08FF9-3633-450E-B3C1-9A49DA6757CC}"/>
          </ac:spMkLst>
        </pc:spChg>
        <pc:spChg chg="mod">
          <ac:chgData name="Yasmin White" userId="f10f81a7-15e5-4174-bd3a-5d6461238a0b" providerId="ADAL" clId="{A9E646AF-305D-4175-9FA8-9AFFFA756B83}" dt="2022-07-01T11:56:22.858" v="404" actId="1076"/>
          <ac:spMkLst>
            <pc:docMk/>
            <pc:sldMk cId="671810359" sldId="425"/>
            <ac:spMk id="17" creationId="{2DCA2B81-9E78-446A-A0B9-C860170D193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607414698162721"/>
          <c:y val="2.8125000000000001E-2"/>
          <c:w val="0.46182168635170606"/>
          <c:h val="0.87003125000000003"/>
        </c:manualLayout>
      </c:layout>
      <c:barChart>
        <c:barDir val="bar"/>
        <c:grouping val="clustered"/>
        <c:varyColors val="0"/>
        <c:ser>
          <c:idx val="0"/>
          <c:order val="0"/>
          <c:tx>
            <c:strRef>
              <c:f>Sheet1!$B$1</c:f>
              <c:strCache>
                <c:ptCount val="1"/>
                <c:pt idx="0">
                  <c:v>Series 1</c:v>
                </c:pt>
              </c:strCache>
            </c:strRef>
          </c:tx>
          <c:spPr>
            <a:solidFill>
              <a:srgbClr val="EE7E3B"/>
            </a:solidFill>
            <a:ln>
              <a:noFill/>
            </a:ln>
            <a:effectLst/>
          </c:spPr>
          <c:invertIfNegative val="0"/>
          <c:dPt>
            <c:idx val="0"/>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4-47B0-4D5B-B5F5-848FD3E2EA26}"/>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Don't know</c:v>
                </c:pt>
                <c:pt idx="1">
                  <c:v>No, and we don't expect to require green skills in the future</c:v>
                </c:pt>
                <c:pt idx="2">
                  <c:v>No, but we expect to require green skills in the future</c:v>
                </c:pt>
                <c:pt idx="3">
                  <c:v>Yes, we require green skills</c:v>
                </c:pt>
              </c:strCache>
            </c:strRef>
          </c:cat>
          <c:val>
            <c:numRef>
              <c:f>Sheet1!$B$2:$B$5</c:f>
              <c:numCache>
                <c:formatCode>0%</c:formatCode>
                <c:ptCount val="4"/>
                <c:pt idx="0">
                  <c:v>0.04</c:v>
                </c:pt>
                <c:pt idx="1">
                  <c:v>0.37</c:v>
                </c:pt>
                <c:pt idx="2">
                  <c:v>0.33</c:v>
                </c:pt>
                <c:pt idx="3">
                  <c:v>0.26</c:v>
                </c:pt>
              </c:numCache>
            </c:numRef>
          </c:val>
          <c:extLst>
            <c:ext xmlns:c16="http://schemas.microsoft.com/office/drawing/2014/chart" uri="{C3380CC4-5D6E-409C-BE32-E72D297353CC}">
              <c16:uniqueId val="{00000000-47B0-4D5B-B5F5-848FD3E2EA26}"/>
            </c:ext>
          </c:extLst>
        </c:ser>
        <c:dLbls>
          <c:showLegendKey val="0"/>
          <c:showVal val="0"/>
          <c:showCatName val="0"/>
          <c:showSerName val="0"/>
          <c:showPercent val="0"/>
          <c:showBubbleSize val="0"/>
        </c:dLbls>
        <c:gapWidth val="182"/>
        <c:axId val="2062294768"/>
        <c:axId val="2062297680"/>
      </c:barChart>
      <c:catAx>
        <c:axId val="20622947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crossAx val="2062297680"/>
        <c:crosses val="autoZero"/>
        <c:auto val="1"/>
        <c:lblAlgn val="ctr"/>
        <c:lblOffset val="100"/>
        <c:noMultiLvlLbl val="0"/>
      </c:catAx>
      <c:valAx>
        <c:axId val="206229768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crossAx val="20622947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baseline="0">
          <a:latin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rgbClr val="EE7E3B"/>
            </a:solidFill>
            <a:ln>
              <a:noFill/>
            </a:ln>
            <a:effectLst/>
          </c:spPr>
          <c:invertIfNegative val="0"/>
          <c:dPt>
            <c:idx val="0"/>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4-3D19-4317-B02F-7254945F18A1}"/>
              </c:ext>
            </c:extLst>
          </c:dPt>
          <c:dLbls>
            <c:dLbl>
              <c:idx val="1"/>
              <c:tx>
                <c:rich>
                  <a:bodyPr/>
                  <a:lstStyle/>
                  <a:p>
                    <a:r>
                      <a:rPr lang="en-US"/>
                      <a:t>&lt;1%</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D3F3-4184-BC65-F9BE852B588C}"/>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Don't know</c:v>
                </c:pt>
                <c:pt idx="1">
                  <c:v>Other</c:v>
                </c:pt>
                <c:pt idx="2">
                  <c:v>Entry level </c:v>
                </c:pt>
                <c:pt idx="3">
                  <c:v>Intermediate</c:v>
                </c:pt>
                <c:pt idx="4">
                  <c:v>Mid-level</c:v>
                </c:pt>
                <c:pt idx="5">
                  <c:v>Senior or executive level </c:v>
                </c:pt>
                <c:pt idx="6">
                  <c:v>All levels</c:v>
                </c:pt>
              </c:strCache>
            </c:strRef>
          </c:cat>
          <c:val>
            <c:numRef>
              <c:f>Sheet1!$B$2:$B$8</c:f>
              <c:numCache>
                <c:formatCode>0%</c:formatCode>
                <c:ptCount val="7"/>
                <c:pt idx="0">
                  <c:v>0.1</c:v>
                </c:pt>
                <c:pt idx="1">
                  <c:v>0</c:v>
                </c:pt>
                <c:pt idx="2">
                  <c:v>0.15</c:v>
                </c:pt>
                <c:pt idx="3">
                  <c:v>0.22</c:v>
                </c:pt>
                <c:pt idx="4">
                  <c:v>0.21</c:v>
                </c:pt>
                <c:pt idx="5">
                  <c:v>0.23</c:v>
                </c:pt>
                <c:pt idx="6">
                  <c:v>0.33</c:v>
                </c:pt>
              </c:numCache>
            </c:numRef>
          </c:val>
          <c:extLst>
            <c:ext xmlns:c16="http://schemas.microsoft.com/office/drawing/2014/chart" uri="{C3380CC4-5D6E-409C-BE32-E72D297353CC}">
              <c16:uniqueId val="{00000000-3D19-4317-B02F-7254945F18A1}"/>
            </c:ext>
          </c:extLst>
        </c:ser>
        <c:dLbls>
          <c:showLegendKey val="0"/>
          <c:showVal val="0"/>
          <c:showCatName val="0"/>
          <c:showSerName val="0"/>
          <c:showPercent val="0"/>
          <c:showBubbleSize val="0"/>
        </c:dLbls>
        <c:gapWidth val="219"/>
        <c:axId val="660378768"/>
        <c:axId val="660386256"/>
      </c:barChart>
      <c:catAx>
        <c:axId val="6603787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crossAx val="660386256"/>
        <c:crosses val="autoZero"/>
        <c:auto val="1"/>
        <c:lblAlgn val="ctr"/>
        <c:lblOffset val="100"/>
        <c:noMultiLvlLbl val="0"/>
      </c:catAx>
      <c:valAx>
        <c:axId val="66038625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crossAx val="6603787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lumMod val="75000"/>
              <a:lumOff val="25000"/>
            </a:schemeClr>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rgbClr val="EE7E3B"/>
            </a:solidFill>
            <a:ln>
              <a:noFill/>
            </a:ln>
            <a:effectLst/>
          </c:spPr>
          <c:invertIfNegative val="0"/>
          <c:dPt>
            <c:idx val="0"/>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5-AD73-465D-9614-5CD5F8713783}"/>
              </c:ext>
            </c:extLst>
          </c:dPt>
          <c:dPt>
            <c:idx val="1"/>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4-AD73-465D-9614-5CD5F8713783}"/>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Other</c:v>
                </c:pt>
                <c:pt idx="1">
                  <c:v>Don't know</c:v>
                </c:pt>
                <c:pt idx="2">
                  <c:v>Sustainable music, art, and fashion</c:v>
                </c:pt>
                <c:pt idx="3">
                  <c:v>Sustainable agriculture</c:v>
                </c:pt>
                <c:pt idx="4">
                  <c:v>Sustainable hospitality (e.g. low carbon tourism)</c:v>
                </c:pt>
                <c:pt idx="5">
                  <c:v>Reducing the carbon footprint of the healthcare industry</c:v>
                </c:pt>
                <c:pt idx="6">
                  <c:v>Green finance</c:v>
                </c:pt>
                <c:pt idx="7">
                  <c:v>Low carbon construction. (e.g. home retrofitting and efficiency skills)</c:v>
                </c:pt>
                <c:pt idx="8">
                  <c:v>Sustainable manufacturing</c:v>
                </c:pt>
                <c:pt idx="9">
                  <c:v>Clean energies (e.g. skills for offshore and onshore wind energy, hydro energy, solar energy, tidal energy, etc.)</c:v>
                </c:pt>
                <c:pt idx="10">
                  <c:v>Electric vehicles and other sustainable transport (e.g. electric vehicles systems and software etc.)</c:v>
                </c:pt>
              </c:strCache>
            </c:strRef>
          </c:cat>
          <c:val>
            <c:numRef>
              <c:f>Sheet1!$B$2:$B$12</c:f>
              <c:numCache>
                <c:formatCode>0%</c:formatCode>
                <c:ptCount val="11"/>
                <c:pt idx="0">
                  <c:v>0.05</c:v>
                </c:pt>
                <c:pt idx="1">
                  <c:v>0.09</c:v>
                </c:pt>
                <c:pt idx="2">
                  <c:v>0.1</c:v>
                </c:pt>
                <c:pt idx="3">
                  <c:v>0.13</c:v>
                </c:pt>
                <c:pt idx="4">
                  <c:v>0.16</c:v>
                </c:pt>
                <c:pt idx="5">
                  <c:v>0.21</c:v>
                </c:pt>
                <c:pt idx="6">
                  <c:v>0.24</c:v>
                </c:pt>
                <c:pt idx="7">
                  <c:v>0.25</c:v>
                </c:pt>
                <c:pt idx="8">
                  <c:v>0.3</c:v>
                </c:pt>
                <c:pt idx="9">
                  <c:v>0.33</c:v>
                </c:pt>
                <c:pt idx="10">
                  <c:v>0.39</c:v>
                </c:pt>
              </c:numCache>
            </c:numRef>
          </c:val>
          <c:extLst>
            <c:ext xmlns:c16="http://schemas.microsoft.com/office/drawing/2014/chart" uri="{C3380CC4-5D6E-409C-BE32-E72D297353CC}">
              <c16:uniqueId val="{00000000-AD73-465D-9614-5CD5F8713783}"/>
            </c:ext>
          </c:extLst>
        </c:ser>
        <c:dLbls>
          <c:showLegendKey val="0"/>
          <c:showVal val="0"/>
          <c:showCatName val="0"/>
          <c:showSerName val="0"/>
          <c:showPercent val="0"/>
          <c:showBubbleSize val="0"/>
        </c:dLbls>
        <c:gapWidth val="182"/>
        <c:axId val="2028257888"/>
        <c:axId val="2028265376"/>
      </c:barChart>
      <c:catAx>
        <c:axId val="20282578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crossAx val="2028265376"/>
        <c:crosses val="autoZero"/>
        <c:auto val="1"/>
        <c:lblAlgn val="ctr"/>
        <c:lblOffset val="100"/>
        <c:noMultiLvlLbl val="0"/>
      </c:catAx>
      <c:valAx>
        <c:axId val="202826537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crossAx val="20282578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aseline="0">
          <a:solidFill>
            <a:schemeClr val="tx1">
              <a:lumMod val="75000"/>
              <a:lumOff val="25000"/>
            </a:schemeClr>
          </a:solidFill>
          <a:latin typeface="Arial" panose="020B06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Yes, I do</c:v>
                </c:pt>
              </c:strCache>
            </c:strRef>
          </c:tx>
          <c:spPr>
            <a:solidFill>
              <a:srgbClr val="EE7E3B"/>
            </a:solidFill>
            <a:ln w="19050">
              <a:solidFill>
                <a:schemeClr val="bg1"/>
              </a:solid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Arial" panose="020B0604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4"/>
                <c:pt idx="0">
                  <c:v>Small</c:v>
                </c:pt>
                <c:pt idx="1">
                  <c:v>Medium</c:v>
                </c:pt>
                <c:pt idx="2">
                  <c:v>Large</c:v>
                </c:pt>
                <c:pt idx="3">
                  <c:v>Total</c:v>
                </c:pt>
              </c:strCache>
            </c:strRef>
          </c:cat>
          <c:val>
            <c:numRef>
              <c:f>Sheet1!$B$2:$B$5</c:f>
              <c:numCache>
                <c:formatCode>0%</c:formatCode>
                <c:ptCount val="4"/>
                <c:pt idx="0">
                  <c:v>0.5</c:v>
                </c:pt>
                <c:pt idx="1">
                  <c:v>0.62</c:v>
                </c:pt>
                <c:pt idx="2">
                  <c:v>0.66</c:v>
                </c:pt>
                <c:pt idx="3">
                  <c:v>0.59</c:v>
                </c:pt>
              </c:numCache>
            </c:numRef>
          </c:val>
          <c:extLst>
            <c:ext xmlns:c16="http://schemas.microsoft.com/office/drawing/2014/chart" uri="{C3380CC4-5D6E-409C-BE32-E72D297353CC}">
              <c16:uniqueId val="{00000000-B3F7-435E-8F27-C065ABE283D0}"/>
            </c:ext>
          </c:extLst>
        </c:ser>
        <c:ser>
          <c:idx val="1"/>
          <c:order val="1"/>
          <c:tx>
            <c:strRef>
              <c:f>Sheet1!$C$1</c:f>
              <c:strCache>
                <c:ptCount val="1"/>
                <c:pt idx="0">
                  <c:v>No, I don't</c:v>
                </c:pt>
              </c:strCache>
            </c:strRef>
          </c:tx>
          <c:spPr>
            <a:solidFill>
              <a:srgbClr val="3FBFAD"/>
            </a:solidFill>
            <a:ln w="19050">
              <a:solidFill>
                <a:schemeClr val="bg1"/>
              </a:solidFill>
            </a:ln>
            <a:effectLst/>
          </c:spPr>
          <c:invertIfNegative val="0"/>
          <c:dPt>
            <c:idx val="0"/>
            <c:invertIfNegative val="0"/>
            <c:bubble3D val="0"/>
            <c:extLst>
              <c:ext xmlns:c16="http://schemas.microsoft.com/office/drawing/2014/chart" uri="{C3380CC4-5D6E-409C-BE32-E72D297353CC}">
                <c16:uniqueId val="{00000001-B3F7-435E-8F27-C065ABE283D0}"/>
              </c:ext>
            </c:extLst>
          </c:dPt>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Arial" panose="020B0604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4"/>
                <c:pt idx="0">
                  <c:v>Small</c:v>
                </c:pt>
                <c:pt idx="1">
                  <c:v>Medium</c:v>
                </c:pt>
                <c:pt idx="2">
                  <c:v>Large</c:v>
                </c:pt>
                <c:pt idx="3">
                  <c:v>Total</c:v>
                </c:pt>
              </c:strCache>
            </c:strRef>
          </c:cat>
          <c:val>
            <c:numRef>
              <c:f>Sheet1!$C$2:$C$5</c:f>
              <c:numCache>
                <c:formatCode>0%</c:formatCode>
                <c:ptCount val="4"/>
                <c:pt idx="0">
                  <c:v>0.34</c:v>
                </c:pt>
                <c:pt idx="1">
                  <c:v>0.3</c:v>
                </c:pt>
                <c:pt idx="2">
                  <c:v>0.25</c:v>
                </c:pt>
                <c:pt idx="3">
                  <c:v>0.3</c:v>
                </c:pt>
              </c:numCache>
            </c:numRef>
          </c:val>
          <c:extLst>
            <c:ext xmlns:c16="http://schemas.microsoft.com/office/drawing/2014/chart" uri="{C3380CC4-5D6E-409C-BE32-E72D297353CC}">
              <c16:uniqueId val="{00000002-B3F7-435E-8F27-C065ABE283D0}"/>
            </c:ext>
          </c:extLst>
        </c:ser>
        <c:ser>
          <c:idx val="2"/>
          <c:order val="2"/>
          <c:tx>
            <c:strRef>
              <c:f>Sheet1!$D$1</c:f>
              <c:strCache>
                <c:ptCount val="1"/>
                <c:pt idx="0">
                  <c:v>Don't know</c:v>
                </c:pt>
              </c:strCache>
            </c:strRef>
          </c:tx>
          <c:spPr>
            <a:solidFill>
              <a:srgbClr val="5D3754"/>
            </a:solidFill>
            <a:ln w="19050">
              <a:solidFill>
                <a:schemeClr val="bg1"/>
              </a:solid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Arial" panose="020B0604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4"/>
                <c:pt idx="0">
                  <c:v>Small</c:v>
                </c:pt>
                <c:pt idx="1">
                  <c:v>Medium</c:v>
                </c:pt>
                <c:pt idx="2">
                  <c:v>Large</c:v>
                </c:pt>
                <c:pt idx="3">
                  <c:v>Total</c:v>
                </c:pt>
              </c:strCache>
            </c:strRef>
          </c:cat>
          <c:val>
            <c:numRef>
              <c:f>Sheet1!$D$2:$D$5</c:f>
              <c:numCache>
                <c:formatCode>0%</c:formatCode>
                <c:ptCount val="4"/>
                <c:pt idx="0">
                  <c:v>0.15</c:v>
                </c:pt>
                <c:pt idx="1">
                  <c:v>0.08</c:v>
                </c:pt>
                <c:pt idx="2">
                  <c:v>0.09</c:v>
                </c:pt>
                <c:pt idx="3">
                  <c:v>0.11</c:v>
                </c:pt>
              </c:numCache>
            </c:numRef>
          </c:val>
          <c:extLst>
            <c:ext xmlns:c16="http://schemas.microsoft.com/office/drawing/2014/chart" uri="{C3380CC4-5D6E-409C-BE32-E72D297353CC}">
              <c16:uniqueId val="{00000003-B3F7-435E-8F27-C065ABE283D0}"/>
            </c:ext>
          </c:extLst>
        </c:ser>
        <c:dLbls>
          <c:showLegendKey val="0"/>
          <c:showVal val="0"/>
          <c:showCatName val="0"/>
          <c:showSerName val="0"/>
          <c:showPercent val="0"/>
          <c:showBubbleSize val="0"/>
        </c:dLbls>
        <c:gapWidth val="50"/>
        <c:overlap val="100"/>
        <c:axId val="1572859039"/>
        <c:axId val="1572870271"/>
      </c:barChart>
      <c:catAx>
        <c:axId val="1572859039"/>
        <c:scaling>
          <c:orientation val="minMax"/>
        </c:scaling>
        <c:delete val="0"/>
        <c:axPos val="l"/>
        <c:numFmt formatCode="General" sourceLinked="1"/>
        <c:majorTickMark val="none"/>
        <c:minorTickMark val="none"/>
        <c:tickLblPos val="nextTo"/>
        <c:spPr>
          <a:noFill/>
          <a:ln w="9525" cap="flat" cmpd="sng" algn="ctr">
            <a:solidFill>
              <a:schemeClr val="tx1">
                <a:lumMod val="25000"/>
                <a:lumOff val="75000"/>
              </a:schemeClr>
            </a:solidFill>
            <a:round/>
            <a:headEnd type="none" w="sm" len="sm"/>
            <a:tailEnd type="none" w="sm" len="sm"/>
          </a:ln>
          <a:effectLst/>
        </c:spPr>
        <c:txPr>
          <a:bodyPr rot="-60000000" spcFirstLastPara="1" vertOverflow="ellipsis" vert="horz" wrap="square" anchor="ctr" anchorCtr="1"/>
          <a:lstStyle/>
          <a:p>
            <a:pPr>
              <a:defRPr sz="1200"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crossAx val="1572870271"/>
        <c:crosses val="autoZero"/>
        <c:auto val="1"/>
        <c:lblAlgn val="ctr"/>
        <c:lblOffset val="100"/>
        <c:noMultiLvlLbl val="0"/>
      </c:catAx>
      <c:valAx>
        <c:axId val="1572870271"/>
        <c:scaling>
          <c:orientation val="minMax"/>
        </c:scaling>
        <c:delete val="0"/>
        <c:axPos val="b"/>
        <c:majorGridlines>
          <c:spPr>
            <a:ln w="9525" cap="flat" cmpd="sng" algn="ctr">
              <a:gradFill>
                <a:gsLst>
                  <a:gs pos="0">
                    <a:schemeClr val="tx1">
                      <a:lumMod val="5000"/>
                      <a:lumOff val="95000"/>
                    </a:schemeClr>
                  </a:gs>
                  <a:gs pos="100000">
                    <a:schemeClr val="tx1">
                      <a:lumMod val="15000"/>
                      <a:lumOff val="85000"/>
                    </a:schemeClr>
                  </a:gs>
                </a:gsLst>
                <a:lin ang="5400000" scaled="0"/>
              </a:gra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crossAx val="157285903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aseline="0">
          <a:solidFill>
            <a:schemeClr val="tx1"/>
          </a:solidFill>
          <a:latin typeface="Arial" panose="020B0604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rgbClr val="EE7E3B"/>
            </a:solidFill>
            <a:ln>
              <a:noFill/>
            </a:ln>
            <a:effectLst/>
          </c:spPr>
          <c:invertIfNegative val="0"/>
          <c:dPt>
            <c:idx val="0"/>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5-DB90-4991-8A38-FDFAA6C01E69}"/>
              </c:ext>
            </c:extLst>
          </c:dPt>
          <c:dPt>
            <c:idx val="1"/>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4-DB90-4991-8A38-FDFAA6C01E69}"/>
              </c:ext>
            </c:extLst>
          </c:dPt>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Other</c:v>
                </c:pt>
                <c:pt idx="1">
                  <c:v>Don't know</c:v>
                </c:pt>
                <c:pt idx="2">
                  <c:v>It has decreased the productivity of our organisation</c:v>
                </c:pt>
                <c:pt idx="3">
                  <c:v>We have been unable to expand the organisation</c:v>
                </c:pt>
                <c:pt idx="4">
                  <c:v>We are struggling to keep up with consumer demand</c:v>
                </c:pt>
                <c:pt idx="5">
                  <c:v>We are struggling to meet industry requirements/standards</c:v>
                </c:pt>
                <c:pt idx="6">
                  <c:v>We are struggling to respond to changes in national policy/regulations</c:v>
                </c:pt>
                <c:pt idx="7">
                  <c:v>We are struggling to remain competitive within our field</c:v>
                </c:pt>
                <c:pt idx="8">
                  <c:v>We are struggling to keep up with the changes in technology</c:v>
                </c:pt>
                <c:pt idx="9">
                  <c:v>We are struggling to manage/afford rising energy costs</c:v>
                </c:pt>
                <c:pt idx="10">
                  <c:v>We are struggling to meet our net zero/green target</c:v>
                </c:pt>
              </c:strCache>
            </c:strRef>
          </c:cat>
          <c:val>
            <c:numRef>
              <c:f>Sheet1!$B$2:$B$12</c:f>
              <c:numCache>
                <c:formatCode>0%</c:formatCode>
                <c:ptCount val="11"/>
                <c:pt idx="0">
                  <c:v>0.04</c:v>
                </c:pt>
                <c:pt idx="1">
                  <c:v>0.13</c:v>
                </c:pt>
                <c:pt idx="2">
                  <c:v>0.14000000000000001</c:v>
                </c:pt>
                <c:pt idx="3">
                  <c:v>0.15</c:v>
                </c:pt>
                <c:pt idx="4">
                  <c:v>0.17</c:v>
                </c:pt>
                <c:pt idx="5">
                  <c:v>0.18</c:v>
                </c:pt>
                <c:pt idx="6">
                  <c:v>0.19</c:v>
                </c:pt>
                <c:pt idx="7">
                  <c:v>0.19</c:v>
                </c:pt>
                <c:pt idx="8">
                  <c:v>0.2</c:v>
                </c:pt>
                <c:pt idx="9">
                  <c:v>0.26</c:v>
                </c:pt>
                <c:pt idx="10">
                  <c:v>0.28999999999999998</c:v>
                </c:pt>
              </c:numCache>
            </c:numRef>
          </c:val>
          <c:extLst>
            <c:ext xmlns:c16="http://schemas.microsoft.com/office/drawing/2014/chart" uri="{C3380CC4-5D6E-409C-BE32-E72D297353CC}">
              <c16:uniqueId val="{00000000-DB90-4991-8A38-FDFAA6C01E69}"/>
            </c:ext>
          </c:extLst>
        </c:ser>
        <c:dLbls>
          <c:showLegendKey val="0"/>
          <c:showVal val="0"/>
          <c:showCatName val="0"/>
          <c:showSerName val="0"/>
          <c:showPercent val="0"/>
          <c:showBubbleSize val="0"/>
        </c:dLbls>
        <c:gapWidth val="182"/>
        <c:axId val="1450520543"/>
        <c:axId val="1450520959"/>
      </c:barChart>
      <c:catAx>
        <c:axId val="145052054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crossAx val="1450520959"/>
        <c:crosses val="autoZero"/>
        <c:auto val="1"/>
        <c:lblAlgn val="ctr"/>
        <c:lblOffset val="100"/>
        <c:noMultiLvlLbl val="0"/>
      </c:catAx>
      <c:valAx>
        <c:axId val="1450520959"/>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crossAx val="14505205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300" baseline="0">
          <a:solidFill>
            <a:schemeClr val="tx1">
              <a:lumMod val="75000"/>
              <a:lumOff val="25000"/>
            </a:schemeClr>
          </a:solidFill>
          <a:latin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Sheet1!$B$1</c:f>
              <c:strCache>
                <c:ptCount val="1"/>
                <c:pt idx="0">
                  <c:v>Employers</c:v>
                </c:pt>
              </c:strCache>
            </c:strRef>
          </c:tx>
          <c:spPr>
            <a:solidFill>
              <a:schemeClr val="tx1">
                <a:lumMod val="50000"/>
                <a:lumOff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Don't know</c:v>
                </c:pt>
                <c:pt idx="1">
                  <c:v>Strongly disagree</c:v>
                </c:pt>
                <c:pt idx="2">
                  <c:v>Disagree</c:v>
                </c:pt>
                <c:pt idx="3">
                  <c:v>Agree</c:v>
                </c:pt>
                <c:pt idx="4">
                  <c:v>Strongly agree</c:v>
                </c:pt>
              </c:strCache>
            </c:strRef>
          </c:cat>
          <c:val>
            <c:numRef>
              <c:f>Sheet1!$B$2:$B$6</c:f>
              <c:numCache>
                <c:formatCode>0%</c:formatCode>
                <c:ptCount val="5"/>
                <c:pt idx="0">
                  <c:v>7.0000000000000007E-2</c:v>
                </c:pt>
                <c:pt idx="1">
                  <c:v>0.08</c:v>
                </c:pt>
                <c:pt idx="2">
                  <c:v>0.14000000000000001</c:v>
                </c:pt>
                <c:pt idx="3">
                  <c:v>0.44</c:v>
                </c:pt>
                <c:pt idx="4">
                  <c:v>0.26</c:v>
                </c:pt>
              </c:numCache>
            </c:numRef>
          </c:val>
          <c:extLst>
            <c:ext xmlns:c16="http://schemas.microsoft.com/office/drawing/2014/chart" uri="{C3380CC4-5D6E-409C-BE32-E72D297353CC}">
              <c16:uniqueId val="{00000000-E193-4181-844E-6047115676AC}"/>
            </c:ext>
          </c:extLst>
        </c:ser>
        <c:ser>
          <c:idx val="1"/>
          <c:order val="1"/>
          <c:tx>
            <c:strRef>
              <c:f>Sheet1!$C$1</c:f>
              <c:strCache>
                <c:ptCount val="1"/>
                <c:pt idx="0">
                  <c:v>Young people</c:v>
                </c:pt>
              </c:strCache>
            </c:strRef>
          </c:tx>
          <c:spPr>
            <a:solidFill>
              <a:srgbClr val="EE7E3B"/>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Don't know</c:v>
                </c:pt>
                <c:pt idx="1">
                  <c:v>Strongly disagree</c:v>
                </c:pt>
                <c:pt idx="2">
                  <c:v>Disagree</c:v>
                </c:pt>
                <c:pt idx="3">
                  <c:v>Agree</c:v>
                </c:pt>
                <c:pt idx="4">
                  <c:v>Strongly agree</c:v>
                </c:pt>
              </c:strCache>
            </c:strRef>
          </c:cat>
          <c:val>
            <c:numRef>
              <c:f>Sheet1!$C$2:$C$6</c:f>
              <c:numCache>
                <c:formatCode>0%</c:formatCode>
                <c:ptCount val="5"/>
                <c:pt idx="0">
                  <c:v>0.28000000000000003</c:v>
                </c:pt>
                <c:pt idx="1">
                  <c:v>0.02</c:v>
                </c:pt>
                <c:pt idx="2">
                  <c:v>7.0000000000000007E-2</c:v>
                </c:pt>
                <c:pt idx="3">
                  <c:v>0.47</c:v>
                </c:pt>
                <c:pt idx="4">
                  <c:v>0.16</c:v>
                </c:pt>
              </c:numCache>
            </c:numRef>
          </c:val>
          <c:extLst>
            <c:ext xmlns:c16="http://schemas.microsoft.com/office/drawing/2014/chart" uri="{C3380CC4-5D6E-409C-BE32-E72D297353CC}">
              <c16:uniqueId val="{00000004-E193-4181-844E-6047115676AC}"/>
            </c:ext>
          </c:extLst>
        </c:ser>
        <c:dLbls>
          <c:showLegendKey val="0"/>
          <c:showVal val="0"/>
          <c:showCatName val="0"/>
          <c:showSerName val="0"/>
          <c:showPercent val="0"/>
          <c:showBubbleSize val="0"/>
        </c:dLbls>
        <c:gapWidth val="182"/>
        <c:axId val="423997584"/>
        <c:axId val="424009232"/>
      </c:barChart>
      <c:catAx>
        <c:axId val="4239975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crossAx val="424009232"/>
        <c:crosses val="autoZero"/>
        <c:auto val="1"/>
        <c:lblAlgn val="ctr"/>
        <c:lblOffset val="100"/>
        <c:noMultiLvlLbl val="0"/>
      </c:catAx>
      <c:valAx>
        <c:axId val="42400923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crossAx val="4239975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baseline="0">
          <a:latin typeface="Arial" panose="020B0604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Role</c:v>
                </c:pt>
              </c:strCache>
            </c:strRef>
          </c:tx>
          <c:spPr>
            <a:solidFill>
              <a:schemeClr val="tx1">
                <a:lumMod val="50000"/>
                <a:lumOff val="50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Don't know</c:v>
                </c:pt>
                <c:pt idx="1">
                  <c:v>Not at all important</c:v>
                </c:pt>
                <c:pt idx="2">
                  <c:v>Not very important</c:v>
                </c:pt>
                <c:pt idx="3">
                  <c:v>Quite important</c:v>
                </c:pt>
                <c:pt idx="4">
                  <c:v>Very important</c:v>
                </c:pt>
              </c:strCache>
            </c:strRef>
          </c:cat>
          <c:val>
            <c:numRef>
              <c:f>Sheet1!$B$2:$B$6</c:f>
              <c:numCache>
                <c:formatCode>0%</c:formatCode>
                <c:ptCount val="5"/>
                <c:pt idx="0">
                  <c:v>0.04</c:v>
                </c:pt>
                <c:pt idx="1">
                  <c:v>0.06</c:v>
                </c:pt>
                <c:pt idx="2">
                  <c:v>0.28999999999999998</c:v>
                </c:pt>
                <c:pt idx="3">
                  <c:v>0.44</c:v>
                </c:pt>
                <c:pt idx="4">
                  <c:v>0.18</c:v>
                </c:pt>
              </c:numCache>
            </c:numRef>
          </c:val>
          <c:extLst>
            <c:ext xmlns:c16="http://schemas.microsoft.com/office/drawing/2014/chart" uri="{C3380CC4-5D6E-409C-BE32-E72D297353CC}">
              <c16:uniqueId val="{00000000-EF0B-45BA-B1B8-01B18A11FEE9}"/>
            </c:ext>
          </c:extLst>
        </c:ser>
        <c:ser>
          <c:idx val="1"/>
          <c:order val="1"/>
          <c:tx>
            <c:strRef>
              <c:f>Sheet1!$C$1</c:f>
              <c:strCache>
                <c:ptCount val="1"/>
                <c:pt idx="0">
                  <c:v>Organisation</c:v>
                </c:pt>
              </c:strCache>
            </c:strRef>
          </c:tx>
          <c:spPr>
            <a:solidFill>
              <a:srgbClr val="EE7E3B"/>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Arial" panose="020B0604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Don't know</c:v>
                </c:pt>
                <c:pt idx="1">
                  <c:v>Not at all important</c:v>
                </c:pt>
                <c:pt idx="2">
                  <c:v>Not very important</c:v>
                </c:pt>
                <c:pt idx="3">
                  <c:v>Quite important</c:v>
                </c:pt>
                <c:pt idx="4">
                  <c:v>Very important</c:v>
                </c:pt>
              </c:strCache>
            </c:strRef>
          </c:cat>
          <c:val>
            <c:numRef>
              <c:f>Sheet1!$C$2:$C$6</c:f>
              <c:numCache>
                <c:formatCode>0%</c:formatCode>
                <c:ptCount val="5"/>
                <c:pt idx="0">
                  <c:v>0.02</c:v>
                </c:pt>
                <c:pt idx="1">
                  <c:v>0.03</c:v>
                </c:pt>
                <c:pt idx="2">
                  <c:v>0.15</c:v>
                </c:pt>
                <c:pt idx="3">
                  <c:v>0.51</c:v>
                </c:pt>
                <c:pt idx="4">
                  <c:v>0.28000000000000003</c:v>
                </c:pt>
              </c:numCache>
            </c:numRef>
          </c:val>
          <c:extLst>
            <c:ext xmlns:c16="http://schemas.microsoft.com/office/drawing/2014/chart" uri="{C3380CC4-5D6E-409C-BE32-E72D297353CC}">
              <c16:uniqueId val="{00000001-EF0B-45BA-B1B8-01B18A11FEE9}"/>
            </c:ext>
          </c:extLst>
        </c:ser>
        <c:dLbls>
          <c:showLegendKey val="0"/>
          <c:showVal val="0"/>
          <c:showCatName val="0"/>
          <c:showSerName val="0"/>
          <c:showPercent val="0"/>
          <c:showBubbleSize val="0"/>
        </c:dLbls>
        <c:gapWidth val="182"/>
        <c:axId val="701846767"/>
        <c:axId val="701848015"/>
      </c:barChart>
      <c:catAx>
        <c:axId val="70184676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mn-cs"/>
              </a:defRPr>
            </a:pPr>
            <a:endParaRPr lang="en-US"/>
          </a:p>
        </c:txPr>
        <c:crossAx val="701848015"/>
        <c:crosses val="autoZero"/>
        <c:auto val="1"/>
        <c:lblAlgn val="ctr"/>
        <c:lblOffset val="100"/>
        <c:noMultiLvlLbl val="0"/>
      </c:catAx>
      <c:valAx>
        <c:axId val="701848015"/>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mn-cs"/>
              </a:defRPr>
            </a:pPr>
            <a:endParaRPr lang="en-US"/>
          </a:p>
        </c:txPr>
        <c:crossAx val="7018467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baseline="0">
          <a:latin typeface="Arial" panose="020B0604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Men</c:v>
                </c:pt>
              </c:strCache>
            </c:strRef>
          </c:tx>
          <c:spPr>
            <a:solidFill>
              <a:schemeClr val="bg1">
                <a:lumMod val="50000"/>
              </a:schemeClr>
            </a:solidFill>
            <a:ln>
              <a:noFill/>
            </a:ln>
            <a:effectLst/>
          </c:spPr>
          <c:invertIfNegative val="0"/>
          <c:dPt>
            <c:idx val="0"/>
            <c:invertIfNegative val="0"/>
            <c:bubble3D val="0"/>
            <c:spPr>
              <a:solidFill>
                <a:schemeClr val="bg1">
                  <a:lumMod val="50000"/>
                </a:schemeClr>
              </a:solidFill>
              <a:ln>
                <a:noFill/>
              </a:ln>
              <a:effectLst/>
            </c:spPr>
            <c:extLst>
              <c:ext xmlns:c16="http://schemas.microsoft.com/office/drawing/2014/chart" uri="{C3380CC4-5D6E-409C-BE32-E72D297353CC}">
                <c16:uniqueId val="{00000004-4B62-448A-AAD0-73890C6530C9}"/>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5-4B62-448A-AAD0-73890C6530C9}"/>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6-4B62-448A-AAD0-73890C6530C9}"/>
              </c:ext>
            </c:extLst>
          </c:dPt>
          <c:dPt>
            <c:idx val="3"/>
            <c:invertIfNegative val="0"/>
            <c:bubble3D val="0"/>
            <c:spPr>
              <a:solidFill>
                <a:schemeClr val="bg1">
                  <a:lumMod val="50000"/>
                </a:schemeClr>
              </a:solidFill>
              <a:ln>
                <a:noFill/>
              </a:ln>
              <a:effectLst/>
            </c:spPr>
            <c:extLst>
              <c:ext xmlns:c16="http://schemas.microsoft.com/office/drawing/2014/chart" uri="{C3380CC4-5D6E-409C-BE32-E72D297353CC}">
                <c16:uniqueId val="{00000007-4B62-448A-AAD0-73890C6530C9}"/>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Don't know</c:v>
                </c:pt>
                <c:pt idx="1">
                  <c:v>Other, please specify</c:v>
                </c:pt>
                <c:pt idx="2">
                  <c:v>I do not want to pursue a 'green career'</c:v>
                </c:pt>
                <c:pt idx="3">
                  <c:v>None - there are no barriers preventing me from pursuing a 'green career'</c:v>
                </c:pt>
                <c:pt idx="4">
                  <c:v>I don't understand what a 'green career' is</c:v>
                </c:pt>
                <c:pt idx="5">
                  <c:v>A lack of educational options that would allow me to acquire green skills</c:v>
                </c:pt>
                <c:pt idx="6">
                  <c:v>A lack of relevant work experience opportunities</c:v>
                </c:pt>
                <c:pt idx="7">
                  <c:v>I don't understand what green skills employers require</c:v>
                </c:pt>
                <c:pt idx="8">
                  <c:v>I don't know how to acquire green skills</c:v>
                </c:pt>
                <c:pt idx="9">
                  <c:v>I don't understand what 'green jobs' are available</c:v>
                </c:pt>
              </c:strCache>
            </c:strRef>
          </c:cat>
          <c:val>
            <c:numRef>
              <c:f>Sheet1!$B$2:$B$11</c:f>
              <c:numCache>
                <c:formatCode>0%</c:formatCode>
                <c:ptCount val="10"/>
                <c:pt idx="0">
                  <c:v>0.02</c:v>
                </c:pt>
                <c:pt idx="1">
                  <c:v>0.02</c:v>
                </c:pt>
                <c:pt idx="2">
                  <c:v>0.08</c:v>
                </c:pt>
                <c:pt idx="3">
                  <c:v>0.09</c:v>
                </c:pt>
                <c:pt idx="4">
                  <c:v>0.27</c:v>
                </c:pt>
                <c:pt idx="5">
                  <c:v>0.25</c:v>
                </c:pt>
                <c:pt idx="6">
                  <c:v>0.3</c:v>
                </c:pt>
                <c:pt idx="7">
                  <c:v>0.38</c:v>
                </c:pt>
                <c:pt idx="8">
                  <c:v>0.33</c:v>
                </c:pt>
                <c:pt idx="9">
                  <c:v>0.4</c:v>
                </c:pt>
              </c:numCache>
            </c:numRef>
          </c:val>
          <c:extLst>
            <c:ext xmlns:c16="http://schemas.microsoft.com/office/drawing/2014/chart" uri="{C3380CC4-5D6E-409C-BE32-E72D297353CC}">
              <c16:uniqueId val="{00000000-4B62-448A-AAD0-73890C6530C9}"/>
            </c:ext>
          </c:extLst>
        </c:ser>
        <c:ser>
          <c:idx val="1"/>
          <c:order val="1"/>
          <c:tx>
            <c:strRef>
              <c:f>Sheet1!$C$1</c:f>
              <c:strCache>
                <c:ptCount val="1"/>
                <c:pt idx="0">
                  <c:v>Women</c:v>
                </c:pt>
              </c:strCache>
            </c:strRef>
          </c:tx>
          <c:spPr>
            <a:solidFill>
              <a:srgbClr val="EE7E3B"/>
            </a:solidFill>
            <a:ln>
              <a:noFill/>
            </a:ln>
            <a:effectLst/>
          </c:spPr>
          <c:invertIfNegative val="0"/>
          <c:cat>
            <c:strRef>
              <c:f>Sheet1!$A$2:$A$11</c:f>
              <c:strCache>
                <c:ptCount val="10"/>
                <c:pt idx="0">
                  <c:v>Don't know</c:v>
                </c:pt>
                <c:pt idx="1">
                  <c:v>Other, please specify</c:v>
                </c:pt>
                <c:pt idx="2">
                  <c:v>I do not want to pursue a 'green career'</c:v>
                </c:pt>
                <c:pt idx="3">
                  <c:v>None - there are no barriers preventing me from pursuing a 'green career'</c:v>
                </c:pt>
                <c:pt idx="4">
                  <c:v>I don't understand what a 'green career' is</c:v>
                </c:pt>
                <c:pt idx="5">
                  <c:v>A lack of educational options that would allow me to acquire green skills</c:v>
                </c:pt>
                <c:pt idx="6">
                  <c:v>A lack of relevant work experience opportunities</c:v>
                </c:pt>
                <c:pt idx="7">
                  <c:v>I don't understand what green skills employers require</c:v>
                </c:pt>
                <c:pt idx="8">
                  <c:v>I don't know how to acquire green skills</c:v>
                </c:pt>
                <c:pt idx="9">
                  <c:v>I don't understand what 'green jobs' are available</c:v>
                </c:pt>
              </c:strCache>
            </c:strRef>
          </c:cat>
          <c:val>
            <c:numRef>
              <c:f>Sheet1!$C$2:$C$11</c:f>
              <c:numCache>
                <c:formatCode>0%</c:formatCode>
                <c:ptCount val="10"/>
                <c:pt idx="0">
                  <c:v>0.01</c:v>
                </c:pt>
                <c:pt idx="1">
                  <c:v>0.03</c:v>
                </c:pt>
                <c:pt idx="2">
                  <c:v>0.05</c:v>
                </c:pt>
                <c:pt idx="3">
                  <c:v>7.0000000000000007E-2</c:v>
                </c:pt>
                <c:pt idx="4">
                  <c:v>0.28000000000000003</c:v>
                </c:pt>
                <c:pt idx="5">
                  <c:v>0.31</c:v>
                </c:pt>
                <c:pt idx="6">
                  <c:v>0.35</c:v>
                </c:pt>
                <c:pt idx="7">
                  <c:v>0.44</c:v>
                </c:pt>
                <c:pt idx="8">
                  <c:v>0.47</c:v>
                </c:pt>
                <c:pt idx="9">
                  <c:v>0.48</c:v>
                </c:pt>
              </c:numCache>
            </c:numRef>
          </c:val>
          <c:extLst>
            <c:ext xmlns:c16="http://schemas.microsoft.com/office/drawing/2014/chart" uri="{C3380CC4-5D6E-409C-BE32-E72D297353CC}">
              <c16:uniqueId val="{00000009-8012-488A-8511-FAE1C61AE895}"/>
            </c:ext>
          </c:extLst>
        </c:ser>
        <c:dLbls>
          <c:showLegendKey val="0"/>
          <c:showVal val="0"/>
          <c:showCatName val="0"/>
          <c:showSerName val="0"/>
          <c:showPercent val="0"/>
          <c:showBubbleSize val="0"/>
        </c:dLbls>
        <c:gapWidth val="182"/>
        <c:axId val="1900024368"/>
        <c:axId val="1900026032"/>
      </c:barChart>
      <c:catAx>
        <c:axId val="19000243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crossAx val="1900026032"/>
        <c:crosses val="autoZero"/>
        <c:auto val="1"/>
        <c:lblAlgn val="ctr"/>
        <c:lblOffset val="100"/>
        <c:noMultiLvlLbl val="0"/>
      </c:catAx>
      <c:valAx>
        <c:axId val="190002603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crossAx val="190002436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Men</c:v>
                </c:pt>
              </c:strCache>
            </c:strRef>
          </c:tx>
          <c:spPr>
            <a:solidFill>
              <a:schemeClr val="tx1">
                <a:lumMod val="50000"/>
                <a:lumOff val="50000"/>
              </a:schemeClr>
            </a:solidFill>
            <a:ln>
              <a:noFill/>
            </a:ln>
            <a:effectLst/>
          </c:spPr>
          <c:invertIfNegative val="0"/>
          <c:dPt>
            <c:idx val="0"/>
            <c:invertIfNegative val="0"/>
            <c:bubble3D val="0"/>
            <c:extLst>
              <c:ext xmlns:c16="http://schemas.microsoft.com/office/drawing/2014/chart" uri="{C3380CC4-5D6E-409C-BE32-E72D297353CC}">
                <c16:uniqueId val="{00000000-2A0A-416D-B262-C4F65DF2ACCA}"/>
              </c:ext>
            </c:extLst>
          </c:dPt>
          <c:dPt>
            <c:idx val="1"/>
            <c:invertIfNegative val="0"/>
            <c:bubble3D val="0"/>
            <c:extLst>
              <c:ext xmlns:c16="http://schemas.microsoft.com/office/drawing/2014/chart" uri="{C3380CC4-5D6E-409C-BE32-E72D297353CC}">
                <c16:uniqueId val="{00000001-2A0A-416D-B262-C4F65DF2ACCA}"/>
              </c:ext>
            </c:extLst>
          </c:dPt>
          <c:dPt>
            <c:idx val="2"/>
            <c:invertIfNegative val="0"/>
            <c:bubble3D val="0"/>
            <c:extLst>
              <c:ext xmlns:c16="http://schemas.microsoft.com/office/drawing/2014/chart" uri="{C3380CC4-5D6E-409C-BE32-E72D297353CC}">
                <c16:uniqueId val="{00000002-2A0A-416D-B262-C4F65DF2ACCA}"/>
              </c:ext>
            </c:extLst>
          </c:dPt>
          <c:dLbls>
            <c:dLbl>
              <c:idx val="0"/>
              <c:tx>
                <c:rich>
                  <a:bodyPr/>
                  <a:lstStyle/>
                  <a:p>
                    <a:r>
                      <a:rPr lang="en-US" dirty="0"/>
                      <a:t>&lt;</a:t>
                    </a:r>
                  </a:p>
                  <a:p>
                    <a:r>
                      <a:rPr lang="en-US" sz="900" b="0" i="0" u="none" strike="noStrike" kern="1200" baseline="0" dirty="0">
                        <a:solidFill>
                          <a:sysClr val="windowText" lastClr="000000">
                            <a:lumMod val="75000"/>
                            <a:lumOff val="25000"/>
                          </a:sysClr>
                        </a:solidFill>
                        <a:latin typeface="Arial" panose="020B0604020202020204" pitchFamily="34" charset="0"/>
                        <a:ea typeface="+mn-ea"/>
                        <a:cs typeface="Arial" panose="020B0604020202020204" pitchFamily="34" charset="0"/>
                      </a:rPr>
                      <a:t>per cent</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2A0A-416D-B262-C4F65DF2ACC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Other, please specify</c:v>
                </c:pt>
                <c:pt idx="1">
                  <c:v>Don't know</c:v>
                </c:pt>
                <c:pt idx="2">
                  <c:v>None - I don't want any information or support to pursue a green career</c:v>
                </c:pt>
                <c:pt idx="3">
                  <c:v>Support to get relevant work experience</c:v>
                </c:pt>
                <c:pt idx="4">
                  <c:v>Support with finding educational options that include green skills</c:v>
                </c:pt>
                <c:pt idx="5">
                  <c:v>Information on the prospective salaries for green jobs</c:v>
                </c:pt>
                <c:pt idx="6">
                  <c:v>Information on the progression opportunities within green careers</c:v>
                </c:pt>
                <c:pt idx="7">
                  <c:v>Information on the green skills that employers require</c:v>
                </c:pt>
                <c:pt idx="8">
                  <c:v>Information on what green skills are</c:v>
                </c:pt>
                <c:pt idx="9">
                  <c:v>Information on green career options</c:v>
                </c:pt>
              </c:strCache>
            </c:strRef>
          </c:cat>
          <c:val>
            <c:numRef>
              <c:f>Sheet1!$B$2:$B$11</c:f>
              <c:numCache>
                <c:formatCode>0%</c:formatCode>
                <c:ptCount val="10"/>
                <c:pt idx="0">
                  <c:v>0.01</c:v>
                </c:pt>
                <c:pt idx="1">
                  <c:v>0.03</c:v>
                </c:pt>
                <c:pt idx="2">
                  <c:v>0.09</c:v>
                </c:pt>
                <c:pt idx="3">
                  <c:v>0.24</c:v>
                </c:pt>
                <c:pt idx="4">
                  <c:v>0.25</c:v>
                </c:pt>
                <c:pt idx="5">
                  <c:v>0.34</c:v>
                </c:pt>
                <c:pt idx="6">
                  <c:v>0.38</c:v>
                </c:pt>
                <c:pt idx="7">
                  <c:v>0.47</c:v>
                </c:pt>
                <c:pt idx="8">
                  <c:v>0.53</c:v>
                </c:pt>
                <c:pt idx="9">
                  <c:v>0.54</c:v>
                </c:pt>
              </c:numCache>
            </c:numRef>
          </c:val>
          <c:extLst>
            <c:ext xmlns:c16="http://schemas.microsoft.com/office/drawing/2014/chart" uri="{C3380CC4-5D6E-409C-BE32-E72D297353CC}">
              <c16:uniqueId val="{00000003-2A0A-416D-B262-C4F65DF2ACCA}"/>
            </c:ext>
          </c:extLst>
        </c:ser>
        <c:ser>
          <c:idx val="1"/>
          <c:order val="1"/>
          <c:tx>
            <c:strRef>
              <c:f>Sheet1!$C$1</c:f>
              <c:strCache>
                <c:ptCount val="1"/>
                <c:pt idx="0">
                  <c:v>Women</c:v>
                </c:pt>
              </c:strCache>
            </c:strRef>
          </c:tx>
          <c:spPr>
            <a:solidFill>
              <a:srgbClr val="EE7E3B"/>
            </a:solidFill>
            <a:ln>
              <a:noFill/>
            </a:ln>
            <a:effectLst/>
          </c:spPr>
          <c:invertIfNegative val="0"/>
          <c:dLbls>
            <c:dLbl>
              <c:idx val="0"/>
              <c:layout>
                <c:manualLayout>
                  <c:x val="-5.9907836275185471E-3"/>
                  <c:y val="-8.648364970989494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A0A-416D-B262-C4F65DF2ACCA}"/>
                </c:ext>
              </c:extLst>
            </c:dLbl>
            <c:dLbl>
              <c:idx val="1"/>
              <c:layout>
                <c:manualLayout>
                  <c:x val="-2.9953918137593282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A0A-416D-B262-C4F65DF2ACCA}"/>
                </c:ext>
              </c:extLst>
            </c:dLbl>
            <c:dLbl>
              <c:idx val="2"/>
              <c:layout>
                <c:manualLayout>
                  <c:x val="-4.4930877206388548E-3"/>
                  <c:y val="-2.882788323663129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A0A-416D-B262-C4F65DF2ACC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Other, please specify</c:v>
                </c:pt>
                <c:pt idx="1">
                  <c:v>Don't know</c:v>
                </c:pt>
                <c:pt idx="2">
                  <c:v>None - I don't want any information or support to pursue a green career</c:v>
                </c:pt>
                <c:pt idx="3">
                  <c:v>Support to get relevant work experience</c:v>
                </c:pt>
                <c:pt idx="4">
                  <c:v>Support with finding educational options that include green skills</c:v>
                </c:pt>
                <c:pt idx="5">
                  <c:v>Information on the prospective salaries for green jobs</c:v>
                </c:pt>
                <c:pt idx="6">
                  <c:v>Information on the progression opportunities within green careers</c:v>
                </c:pt>
                <c:pt idx="7">
                  <c:v>Information on the green skills that employers require</c:v>
                </c:pt>
                <c:pt idx="8">
                  <c:v>Information on what green skills are</c:v>
                </c:pt>
                <c:pt idx="9">
                  <c:v>Information on green career options</c:v>
                </c:pt>
              </c:strCache>
            </c:strRef>
          </c:cat>
          <c:val>
            <c:numRef>
              <c:f>Sheet1!$C$2:$C$11</c:f>
              <c:numCache>
                <c:formatCode>0%</c:formatCode>
                <c:ptCount val="10"/>
                <c:pt idx="0">
                  <c:v>0</c:v>
                </c:pt>
                <c:pt idx="1">
                  <c:v>0.02</c:v>
                </c:pt>
                <c:pt idx="2">
                  <c:v>0.05</c:v>
                </c:pt>
                <c:pt idx="3">
                  <c:v>0.32</c:v>
                </c:pt>
                <c:pt idx="4">
                  <c:v>0.35</c:v>
                </c:pt>
                <c:pt idx="5">
                  <c:v>0.43</c:v>
                </c:pt>
                <c:pt idx="6">
                  <c:v>0.45</c:v>
                </c:pt>
                <c:pt idx="7">
                  <c:v>0.6</c:v>
                </c:pt>
                <c:pt idx="8">
                  <c:v>0.66</c:v>
                </c:pt>
                <c:pt idx="9">
                  <c:v>0.68</c:v>
                </c:pt>
              </c:numCache>
            </c:numRef>
          </c:val>
          <c:extLst>
            <c:ext xmlns:c16="http://schemas.microsoft.com/office/drawing/2014/chart" uri="{C3380CC4-5D6E-409C-BE32-E72D297353CC}">
              <c16:uniqueId val="{00000007-2A0A-416D-B262-C4F65DF2ACCA}"/>
            </c:ext>
          </c:extLst>
        </c:ser>
        <c:dLbls>
          <c:showLegendKey val="0"/>
          <c:showVal val="0"/>
          <c:showCatName val="0"/>
          <c:showSerName val="0"/>
          <c:showPercent val="0"/>
          <c:showBubbleSize val="0"/>
        </c:dLbls>
        <c:gapWidth val="182"/>
        <c:axId val="1730783360"/>
        <c:axId val="1730781696"/>
      </c:barChart>
      <c:catAx>
        <c:axId val="17307833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crossAx val="1730781696"/>
        <c:crosses val="autoZero"/>
        <c:auto val="1"/>
        <c:lblAlgn val="ctr"/>
        <c:lblOffset val="100"/>
        <c:noMultiLvlLbl val="0"/>
      </c:catAx>
      <c:valAx>
        <c:axId val="173078169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crossAx val="173078336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0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headEnd type="none" w="sm" len="sm"/>
        <a:tailEnd type="none" w="sm" len="sm"/>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fillRef idx="0">
      <cs:styleClr val="auto"/>
    </cs:fillRef>
    <cs:effectRef idx="0"/>
    <cs:fontRef idx="minor">
      <a:schemeClr val="tx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8C85A8-40AB-48A0-AAB2-1C2A0C1C6EDD}" type="datetimeFigureOut">
              <a:rPr lang="en-US"/>
              <a:t>7/4/2022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9AF7CC-C339-47C4-9F75-9A8DECD6DCF8}" type="slidenum">
              <a:rPr lang="en-US"/>
              <a:t>‹#›</a:t>
            </a:fld>
            <a:endParaRPr lang="en-US"/>
          </a:p>
        </p:txBody>
      </p:sp>
    </p:spTree>
    <p:extLst>
      <p:ext uri="{BB962C8B-B14F-4D97-AF65-F5344CB8AC3E}">
        <p14:creationId xmlns:p14="http://schemas.microsoft.com/office/powerpoint/2010/main" val="1925749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9AF7CC-C339-47C4-9F75-9A8DECD6DCF8}" type="slidenum">
              <a:rPr lang="en-US"/>
              <a:t>1</a:t>
            </a:fld>
            <a:endParaRPr lang="en-US"/>
          </a:p>
        </p:txBody>
      </p:sp>
    </p:spTree>
    <p:extLst>
      <p:ext uri="{BB962C8B-B14F-4D97-AF65-F5344CB8AC3E}">
        <p14:creationId xmlns:p14="http://schemas.microsoft.com/office/powerpoint/2010/main" val="3943123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9AF7CC-C339-47C4-9F75-9A8DECD6DCF8}" type="slidenum">
              <a:rPr lang="en-US"/>
              <a:t>10</a:t>
            </a:fld>
            <a:endParaRPr lang="en-US"/>
          </a:p>
        </p:txBody>
      </p:sp>
    </p:spTree>
    <p:extLst>
      <p:ext uri="{BB962C8B-B14F-4D97-AF65-F5344CB8AC3E}">
        <p14:creationId xmlns:p14="http://schemas.microsoft.com/office/powerpoint/2010/main" val="9310575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800" b="0" i="0" u="none" strike="noStrike" baseline="0" dirty="0">
                <a:latin typeface="OpenSans-Regular"/>
              </a:rPr>
              <a:t>Women (83 per cent) were significantly more likely than men</a:t>
            </a:r>
          </a:p>
          <a:p>
            <a:pPr algn="l"/>
            <a:r>
              <a:rPr lang="en-GB" sz="1800" b="0" i="0" u="none" strike="noStrike" baseline="0" dirty="0">
                <a:latin typeface="OpenSans-Regular"/>
              </a:rPr>
              <a:t>(77 per cent) to say that it is important that they work for an</a:t>
            </a:r>
          </a:p>
          <a:p>
            <a:pPr algn="l"/>
            <a:r>
              <a:rPr lang="en-GB" sz="1800" b="0" i="0" u="none" strike="noStrike" baseline="0" dirty="0">
                <a:latin typeface="OpenSans-Regular"/>
              </a:rPr>
              <a:t>organisation that is committed to tackling climate change.</a:t>
            </a:r>
          </a:p>
          <a:p>
            <a:pPr algn="l"/>
            <a:r>
              <a:rPr lang="en-GB" sz="1800" b="0" i="0" u="none" strike="noStrike" baseline="0" dirty="0">
                <a:latin typeface="OpenSans-Regular"/>
              </a:rPr>
              <a:t>Young people still in education (83 per cent) were more likely</a:t>
            </a:r>
          </a:p>
          <a:p>
            <a:pPr algn="l"/>
            <a:r>
              <a:rPr lang="en-GB" sz="1800" b="0" i="0" u="none" strike="noStrike" baseline="0" dirty="0">
                <a:latin typeface="OpenSans-Regular"/>
              </a:rPr>
              <a:t>than those not in education (77 per cent) to say it was either very</a:t>
            </a:r>
          </a:p>
          <a:p>
            <a:pPr algn="l"/>
            <a:r>
              <a:rPr lang="en-GB" sz="1800" b="0" i="0" u="none" strike="noStrike" baseline="0" dirty="0">
                <a:latin typeface="OpenSans-Regular"/>
              </a:rPr>
              <a:t>or quite important that they work for an organisation committed</a:t>
            </a:r>
          </a:p>
          <a:p>
            <a:pPr algn="l"/>
            <a:r>
              <a:rPr lang="en-GB" sz="1800" b="0" i="0" u="none" strike="noStrike" baseline="0" dirty="0">
                <a:latin typeface="OpenSans-Regular"/>
              </a:rPr>
              <a:t>to tackling climate change.</a:t>
            </a:r>
            <a:endParaRPr lang="en-US" dirty="0"/>
          </a:p>
        </p:txBody>
      </p:sp>
      <p:sp>
        <p:nvSpPr>
          <p:cNvPr id="4" name="Slide Number Placeholder 3"/>
          <p:cNvSpPr>
            <a:spLocks noGrp="1"/>
          </p:cNvSpPr>
          <p:nvPr>
            <p:ph type="sldNum" sz="quarter" idx="10"/>
          </p:nvPr>
        </p:nvSpPr>
        <p:spPr/>
        <p:txBody>
          <a:bodyPr/>
          <a:lstStyle/>
          <a:p>
            <a:fld id="{3A9AF7CC-C339-47C4-9F75-9A8DECD6DCF8}" type="slidenum">
              <a:rPr lang="en-US"/>
              <a:t>11</a:t>
            </a:fld>
            <a:endParaRPr lang="en-US"/>
          </a:p>
        </p:txBody>
      </p:sp>
    </p:spTree>
    <p:extLst>
      <p:ext uri="{BB962C8B-B14F-4D97-AF65-F5344CB8AC3E}">
        <p14:creationId xmlns:p14="http://schemas.microsoft.com/office/powerpoint/2010/main" val="71765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800" b="0" i="0" u="none" strike="noStrike" baseline="0" dirty="0">
                <a:solidFill>
                  <a:srgbClr val="000000"/>
                </a:solidFill>
                <a:latin typeface="OpenSans-Regular"/>
              </a:rPr>
              <a:t>Women are significantly more likely than men to cite the</a:t>
            </a:r>
          </a:p>
          <a:p>
            <a:pPr algn="l"/>
            <a:r>
              <a:rPr lang="en-GB" sz="1800" b="0" i="0" u="none" strike="noStrike" baseline="0" dirty="0">
                <a:solidFill>
                  <a:srgbClr val="000000"/>
                </a:solidFill>
                <a:latin typeface="OpenSans-Regular"/>
              </a:rPr>
              <a:t>following barriers to pursuing a green career:</a:t>
            </a:r>
          </a:p>
          <a:p>
            <a:pPr algn="l"/>
            <a:r>
              <a:rPr lang="en-GB" sz="1800" b="1" i="0" u="none" strike="noStrike" baseline="0" dirty="0">
                <a:solidFill>
                  <a:srgbClr val="DB291C"/>
                </a:solidFill>
                <a:latin typeface="OpenSans-Bold"/>
              </a:rPr>
              <a:t>• </a:t>
            </a:r>
            <a:r>
              <a:rPr lang="en-GB" sz="1800" b="0" i="0" u="none" strike="noStrike" baseline="0" dirty="0">
                <a:solidFill>
                  <a:srgbClr val="000000"/>
                </a:solidFill>
                <a:latin typeface="OpenSans-Regular"/>
              </a:rPr>
              <a:t>I do not understand what green jobs are available (48 per</a:t>
            </a:r>
          </a:p>
          <a:p>
            <a:pPr algn="l"/>
            <a:r>
              <a:rPr lang="en-GB" sz="1800" b="0" i="0" u="none" strike="noStrike" baseline="0" dirty="0">
                <a:solidFill>
                  <a:srgbClr val="000000"/>
                </a:solidFill>
                <a:latin typeface="OpenSans-Regular"/>
              </a:rPr>
              <a:t>cent of women compared to 40 per cent of men)</a:t>
            </a:r>
          </a:p>
          <a:p>
            <a:pPr algn="l"/>
            <a:r>
              <a:rPr lang="en-GB" sz="1800" b="1" i="0" u="none" strike="noStrike" baseline="0" dirty="0">
                <a:solidFill>
                  <a:srgbClr val="DB291C"/>
                </a:solidFill>
                <a:latin typeface="OpenSans-Bold"/>
              </a:rPr>
              <a:t>• </a:t>
            </a:r>
            <a:r>
              <a:rPr lang="en-GB" sz="1800" b="0" i="0" u="none" strike="noStrike" baseline="0" dirty="0">
                <a:solidFill>
                  <a:srgbClr val="000000"/>
                </a:solidFill>
                <a:latin typeface="OpenSans-Regular"/>
              </a:rPr>
              <a:t>I do not know how to acquire green skills (47 per cent of</a:t>
            </a:r>
          </a:p>
          <a:p>
            <a:pPr algn="l"/>
            <a:r>
              <a:rPr lang="en-GB" sz="1800" b="0" i="0" u="none" strike="noStrike" baseline="0" dirty="0">
                <a:solidFill>
                  <a:srgbClr val="000000"/>
                </a:solidFill>
                <a:latin typeface="OpenSans-Regular"/>
              </a:rPr>
              <a:t>women compared to 33 per cent of men)</a:t>
            </a:r>
          </a:p>
          <a:p>
            <a:pPr algn="l"/>
            <a:r>
              <a:rPr lang="en-GB" sz="1800" b="1" i="0" u="none" strike="noStrike" baseline="0" dirty="0">
                <a:solidFill>
                  <a:srgbClr val="DB291C"/>
                </a:solidFill>
                <a:latin typeface="OpenSans-Bold"/>
              </a:rPr>
              <a:t>• </a:t>
            </a:r>
            <a:r>
              <a:rPr lang="en-GB" sz="1800" b="0" i="0" u="none" strike="noStrike" baseline="0" dirty="0">
                <a:solidFill>
                  <a:srgbClr val="000000"/>
                </a:solidFill>
                <a:latin typeface="OpenSans-Regular"/>
              </a:rPr>
              <a:t>I do not understand what green skills employers require</a:t>
            </a:r>
          </a:p>
          <a:p>
            <a:pPr algn="l"/>
            <a:r>
              <a:rPr lang="en-GB" sz="1800" b="0" i="0" u="none" strike="noStrike" baseline="0" dirty="0">
                <a:solidFill>
                  <a:srgbClr val="000000"/>
                </a:solidFill>
                <a:latin typeface="OpenSans-Regular"/>
              </a:rPr>
              <a:t>(44 per cent of women, compared to 38 per cent of men)</a:t>
            </a:r>
          </a:p>
          <a:p>
            <a:pPr algn="l"/>
            <a:r>
              <a:rPr lang="en-GB" sz="1800" b="1" i="0" u="none" strike="noStrike" baseline="0" dirty="0">
                <a:solidFill>
                  <a:srgbClr val="DB291C"/>
                </a:solidFill>
                <a:latin typeface="OpenSans-Bold"/>
              </a:rPr>
              <a:t>• </a:t>
            </a:r>
            <a:r>
              <a:rPr lang="en-GB" sz="1800" b="0" i="0" u="none" strike="noStrike" baseline="0" dirty="0">
                <a:solidFill>
                  <a:srgbClr val="000000"/>
                </a:solidFill>
                <a:latin typeface="OpenSans-Regular"/>
              </a:rPr>
              <a:t>A lack of educational options that would allow me to acquire</a:t>
            </a:r>
          </a:p>
          <a:p>
            <a:pPr algn="l"/>
            <a:r>
              <a:rPr lang="en-GB" sz="1800" b="0" i="0" u="none" strike="noStrike" baseline="0" dirty="0">
                <a:solidFill>
                  <a:srgbClr val="000000"/>
                </a:solidFill>
                <a:latin typeface="OpenSans-Regular"/>
              </a:rPr>
              <a:t>green skills (31 per cent of women compared to 25 per cent</a:t>
            </a:r>
          </a:p>
          <a:p>
            <a:pPr algn="l"/>
            <a:r>
              <a:rPr lang="en-GB" sz="1800" b="0" i="0" u="none" strike="noStrike" baseline="0" dirty="0">
                <a:solidFill>
                  <a:srgbClr val="000000"/>
                </a:solidFill>
                <a:latin typeface="OpenSans-Regular"/>
              </a:rPr>
              <a:t>of men.</a:t>
            </a:r>
            <a:endParaRPr lang="en-US" dirty="0"/>
          </a:p>
        </p:txBody>
      </p:sp>
      <p:sp>
        <p:nvSpPr>
          <p:cNvPr id="4" name="Slide Number Placeholder 3"/>
          <p:cNvSpPr>
            <a:spLocks noGrp="1"/>
          </p:cNvSpPr>
          <p:nvPr>
            <p:ph type="sldNum" sz="quarter" idx="10"/>
          </p:nvPr>
        </p:nvSpPr>
        <p:spPr/>
        <p:txBody>
          <a:bodyPr/>
          <a:lstStyle/>
          <a:p>
            <a:fld id="{3A9AF7CC-C339-47C4-9F75-9A8DECD6DCF8}" type="slidenum">
              <a:rPr lang="en-US"/>
              <a:t>12</a:t>
            </a:fld>
            <a:endParaRPr lang="en-US"/>
          </a:p>
        </p:txBody>
      </p:sp>
    </p:spTree>
    <p:extLst>
      <p:ext uri="{BB962C8B-B14F-4D97-AF65-F5344CB8AC3E}">
        <p14:creationId xmlns:p14="http://schemas.microsoft.com/office/powerpoint/2010/main" val="1814973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tx1">
                    <a:lumMod val="75000"/>
                    <a:lumOff val="25000"/>
                  </a:schemeClr>
                </a:solidFill>
                <a:latin typeface="Arial" panose="020B0604020202020204" pitchFamily="34" charset="0"/>
                <a:cs typeface="Arial" panose="020B0604020202020204" pitchFamily="34" charset="0"/>
              </a:rPr>
              <a:t>Women were significantly more likely than men to want information and support to pursue a green career</a:t>
            </a:r>
          </a:p>
          <a:p>
            <a:endParaRPr lang="en-US" dirty="0"/>
          </a:p>
        </p:txBody>
      </p:sp>
      <p:sp>
        <p:nvSpPr>
          <p:cNvPr id="4" name="Slide Number Placeholder 3"/>
          <p:cNvSpPr>
            <a:spLocks noGrp="1"/>
          </p:cNvSpPr>
          <p:nvPr>
            <p:ph type="sldNum" sz="quarter" idx="10"/>
          </p:nvPr>
        </p:nvSpPr>
        <p:spPr/>
        <p:txBody>
          <a:bodyPr/>
          <a:lstStyle/>
          <a:p>
            <a:fld id="{3A9AF7CC-C339-47C4-9F75-9A8DECD6DCF8}" type="slidenum">
              <a:rPr lang="en-US"/>
              <a:t>13</a:t>
            </a:fld>
            <a:endParaRPr lang="en-US"/>
          </a:p>
        </p:txBody>
      </p:sp>
    </p:spTree>
    <p:extLst>
      <p:ext uri="{BB962C8B-B14F-4D97-AF65-F5344CB8AC3E}">
        <p14:creationId xmlns:p14="http://schemas.microsoft.com/office/powerpoint/2010/main" val="1624053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3A9AF7CC-C339-47C4-9F75-9A8DECD6DCF8}" type="slidenum">
              <a:rPr lang="en-US"/>
              <a:t>14</a:t>
            </a:fld>
            <a:endParaRPr lang="en-US"/>
          </a:p>
        </p:txBody>
      </p:sp>
    </p:spTree>
    <p:extLst>
      <p:ext uri="{BB962C8B-B14F-4D97-AF65-F5344CB8AC3E}">
        <p14:creationId xmlns:p14="http://schemas.microsoft.com/office/powerpoint/2010/main" val="17751903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24000" indent="-285750">
              <a:spcAft>
                <a:spcPts val="1200"/>
              </a:spcAft>
              <a:buFont typeface="Wingdings" panose="05000000000000000000" pitchFamily="2" charset="2"/>
              <a:buChar char="§"/>
            </a:pPr>
            <a:r>
              <a:rPr lang="en-US" sz="1800" dirty="0">
                <a:solidFill>
                  <a:srgbClr val="212121"/>
                </a:solidFill>
                <a:latin typeface="Helvetica" pitchFamily="2" charset="0"/>
              </a:rPr>
              <a:t>Net zero strategies should have clear accountabilities on: defining industry requirements for green skills, developing occupational standards, building labour market intelligence, and </a:t>
            </a:r>
            <a:r>
              <a:rPr lang="en-US" sz="1800" dirty="0" err="1">
                <a:solidFill>
                  <a:srgbClr val="212121"/>
                </a:solidFill>
                <a:latin typeface="Helvetica" pitchFamily="2" charset="0"/>
              </a:rPr>
              <a:t>provi</a:t>
            </a:r>
            <a:r>
              <a:rPr lang="en-GB" sz="1800" dirty="0" err="1">
                <a:solidFill>
                  <a:srgbClr val="212121"/>
                </a:solidFill>
                <a:latin typeface="Helvetica" pitchFamily="2" charset="0"/>
              </a:rPr>
              <a:t>di</a:t>
            </a:r>
            <a:r>
              <a:rPr lang="en-US" sz="1800" dirty="0" err="1">
                <a:solidFill>
                  <a:srgbClr val="212121"/>
                </a:solidFill>
                <a:latin typeface="Helvetica" pitchFamily="2" charset="0"/>
              </a:rPr>
              <a:t>ng</a:t>
            </a:r>
            <a:r>
              <a:rPr lang="en-US" sz="1800" dirty="0">
                <a:solidFill>
                  <a:srgbClr val="212121"/>
                </a:solidFill>
                <a:latin typeface="Helvetica" pitchFamily="2" charset="0"/>
              </a:rPr>
              <a:t> young people with clear careers advice</a:t>
            </a:r>
            <a:endParaRPr lang="en-GB" sz="1200" dirty="0">
              <a:solidFill>
                <a:schemeClr val="tx1">
                  <a:lumMod val="75000"/>
                  <a:lumOff val="25000"/>
                </a:schemeClr>
              </a:solidFill>
              <a:latin typeface="Arial" panose="020B0604020202020204" pitchFamily="34" charset="0"/>
              <a:cs typeface="Arial" panose="020B0604020202020204" pitchFamily="34" charset="0"/>
            </a:endParaRPr>
          </a:p>
          <a:p>
            <a:pPr marL="324000" indent="-285750">
              <a:spcAft>
                <a:spcPts val="1200"/>
              </a:spcAft>
              <a:buFont typeface="Wingdings" panose="05000000000000000000" pitchFamily="2" charset="2"/>
              <a:buChar char="§"/>
            </a:pPr>
            <a:r>
              <a:rPr lang="en-GB" sz="1200" dirty="0">
                <a:solidFill>
                  <a:schemeClr val="tx1">
                    <a:lumMod val="75000"/>
                    <a:lumOff val="25000"/>
                  </a:schemeClr>
                </a:solidFill>
                <a:latin typeface="Arial" panose="020B0604020202020204" pitchFamily="34" charset="0"/>
                <a:cs typeface="Arial" panose="020B0604020202020204" pitchFamily="34" charset="0"/>
              </a:rPr>
              <a:t>As our understanding of green skills grows, and action is taken to reflect employer demand for these skills in qualifications and apprenticeships, enrolment data could offer valuable insights on whether the skills system is support the skills the UK needs to reach net zero.</a:t>
            </a:r>
          </a:p>
          <a:p>
            <a:pPr marL="324000" indent="-285750">
              <a:spcAft>
                <a:spcPts val="1200"/>
              </a:spcAft>
              <a:buFont typeface="Wingdings" panose="05000000000000000000" pitchFamily="2" charset="2"/>
              <a:buChar char="§"/>
            </a:pPr>
            <a:r>
              <a:rPr lang="en-GB" sz="1200" dirty="0">
                <a:solidFill>
                  <a:schemeClr val="tx1">
                    <a:lumMod val="75000"/>
                    <a:lumOff val="25000"/>
                  </a:schemeClr>
                </a:solidFill>
                <a:latin typeface="Arial" panose="020B0604020202020204" pitchFamily="34" charset="0"/>
                <a:cs typeface="Arial" panose="020B0604020202020204" pitchFamily="34" charset="0"/>
              </a:rPr>
              <a:t>Highlighting the importance of technical skills to decarbonisation can attract young people to apprenticeships and help build prestige in technical education.</a:t>
            </a:r>
          </a:p>
          <a:p>
            <a:pPr marL="324000" indent="-285750">
              <a:spcAft>
                <a:spcPts val="1200"/>
              </a:spcAft>
              <a:buFont typeface="Wingdings" panose="05000000000000000000" pitchFamily="2" charset="2"/>
              <a:buChar char="§"/>
            </a:pPr>
            <a:r>
              <a:rPr lang="en-GB" sz="1200" dirty="0">
                <a:solidFill>
                  <a:schemeClr val="tx1">
                    <a:lumMod val="75000"/>
                    <a:lumOff val="25000"/>
                  </a:schemeClr>
                </a:solidFill>
                <a:latin typeface="Arial" panose="020B0604020202020204" pitchFamily="34" charset="0"/>
                <a:cs typeface="Arial" panose="020B0604020202020204" pitchFamily="34" charset="0"/>
              </a:rPr>
              <a:t>Larger employers have a positive role to play in supporting SMEs to understand what transition to net zero looks like, and stimulating demand for green skills.</a:t>
            </a:r>
            <a:r>
              <a:rPr lang="en-GB" dirty="0"/>
              <a:t> Local Skills Improvement Plans offer the opportunity for employers and skills providers to identify and develop skills that boost their region’s competitiveness for investment in green jobs. </a:t>
            </a:r>
            <a:endParaRPr lang="en-GB" sz="1200" dirty="0">
              <a:solidFill>
                <a:schemeClr val="tx1">
                  <a:lumMod val="75000"/>
                  <a:lumOff val="25000"/>
                </a:schemeClr>
              </a:solidFill>
              <a:latin typeface="Arial" panose="020B0604020202020204" pitchFamily="34" charset="0"/>
              <a:cs typeface="Arial" panose="020B0604020202020204" pitchFamily="34" charset="0"/>
            </a:endParaRPr>
          </a:p>
          <a:p>
            <a:pPr marL="324000" indent="-285750">
              <a:spcAft>
                <a:spcPts val="1200"/>
              </a:spcAft>
              <a:buFont typeface="Wingdings" panose="05000000000000000000" pitchFamily="2" charset="2"/>
              <a:buChar char="§"/>
            </a:pPr>
            <a:r>
              <a:rPr lang="en-GB" sz="1200" dirty="0">
                <a:solidFill>
                  <a:schemeClr val="tx1">
                    <a:lumMod val="75000"/>
                    <a:lumOff val="25000"/>
                  </a:schemeClr>
                </a:solidFill>
                <a:latin typeface="Arial" panose="020B0604020202020204" pitchFamily="34" charset="0"/>
                <a:cs typeface="Arial" panose="020B0604020202020204" pitchFamily="34" charset="0"/>
              </a:rPr>
              <a:t>The independent Green Jobs Delivery Group, </a:t>
            </a:r>
            <a:r>
              <a:rPr lang="en-GB" sz="1200" dirty="0" err="1">
                <a:solidFill>
                  <a:schemeClr val="tx1">
                    <a:lumMod val="75000"/>
                    <a:lumOff val="25000"/>
                  </a:schemeClr>
                </a:solidFill>
                <a:latin typeface="Arial" panose="020B0604020202020204" pitchFamily="34" charset="0"/>
                <a:cs typeface="Arial" panose="020B0604020202020204" pitchFamily="34" charset="0"/>
              </a:rPr>
              <a:t>IfATE’s</a:t>
            </a:r>
            <a:r>
              <a:rPr lang="en-GB" sz="1200" dirty="0">
                <a:solidFill>
                  <a:schemeClr val="tx1">
                    <a:lumMod val="75000"/>
                    <a:lumOff val="25000"/>
                  </a:schemeClr>
                </a:solidFill>
                <a:latin typeface="Arial" panose="020B0604020202020204" pitchFamily="34" charset="0"/>
                <a:cs typeface="Arial" panose="020B0604020202020204" pitchFamily="34" charset="0"/>
              </a:rPr>
              <a:t> Green Advisory Panel, and DfE’s Unit for Future Skills all have the opportunity to undertake data-driven action to ensure approved qualifications and apprenticeships support up to date skills and jobs businesses across sectors need to decarbonise.</a:t>
            </a:r>
          </a:p>
          <a:p>
            <a:pPr marL="324000" indent="-285750">
              <a:spcAft>
                <a:spcPts val="1200"/>
              </a:spcAft>
              <a:buFont typeface="Wingdings" panose="05000000000000000000" pitchFamily="2" charset="2"/>
              <a:buChar char="§"/>
            </a:pPr>
            <a:r>
              <a:rPr lang="en-GB" dirty="0"/>
              <a:t>DfE’s commitment to make qualifications and apprenticeships more flexible could remove barriers for people to acquire new green skills. This could be complemented through the rollout of Higher Technical Qualifications and the Lifelong Loan Entitlement. </a:t>
            </a:r>
            <a:endParaRPr lang="en-GB" sz="1200" dirty="0">
              <a:solidFill>
                <a:schemeClr val="tx1">
                  <a:lumMod val="75000"/>
                  <a:lumOff val="25000"/>
                </a:schemeClr>
              </a:solidFill>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3A9AF7CC-C339-47C4-9F75-9A8DECD6DCF8}" type="slidenum">
              <a:rPr lang="en-US"/>
              <a:t>15</a:t>
            </a:fld>
            <a:endParaRPr lang="en-US"/>
          </a:p>
        </p:txBody>
      </p:sp>
    </p:spTree>
    <p:extLst>
      <p:ext uri="{BB962C8B-B14F-4D97-AF65-F5344CB8AC3E}">
        <p14:creationId xmlns:p14="http://schemas.microsoft.com/office/powerpoint/2010/main" val="701693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9AF7CC-C339-47C4-9F75-9A8DECD6DCF8}" type="slidenum">
              <a:rPr lang="en-US"/>
              <a:t>2</a:t>
            </a:fld>
            <a:endParaRPr lang="en-US"/>
          </a:p>
        </p:txBody>
      </p:sp>
    </p:spTree>
    <p:extLst>
      <p:ext uri="{BB962C8B-B14F-4D97-AF65-F5344CB8AC3E}">
        <p14:creationId xmlns:p14="http://schemas.microsoft.com/office/powerpoint/2010/main" val="882853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presentation will include findings from two surveys, one with employers, and one with young people. </a:t>
            </a:r>
          </a:p>
          <a:p>
            <a:pPr algn="l"/>
            <a:endParaRPr lang="en-US" dirty="0"/>
          </a:p>
          <a:p>
            <a:pPr algn="l"/>
            <a:r>
              <a:rPr lang="en-US" dirty="0"/>
              <a:t>Within each survey, the following definition of green skills was used: </a:t>
            </a:r>
            <a:r>
              <a:rPr lang="en-GB" sz="1800" b="0" i="1" u="none" strike="noStrike" baseline="0" dirty="0">
                <a:latin typeface="OpenSans-Italic"/>
              </a:rPr>
              <a:t>Green skills are the skills needed to promote a green economic recovery focused on reducing UK carbon emissions. This can range from technical green skills such as those relating to construction, engineering or manufacturing, to more general green skills such as project management, change management, leadership, education management and communication skills.</a:t>
            </a:r>
            <a:endParaRPr lang="en-US" dirty="0"/>
          </a:p>
        </p:txBody>
      </p:sp>
      <p:sp>
        <p:nvSpPr>
          <p:cNvPr id="4" name="Slide Number Placeholder 3"/>
          <p:cNvSpPr>
            <a:spLocks noGrp="1"/>
          </p:cNvSpPr>
          <p:nvPr>
            <p:ph type="sldNum" sz="quarter" idx="10"/>
          </p:nvPr>
        </p:nvSpPr>
        <p:spPr/>
        <p:txBody>
          <a:bodyPr/>
          <a:lstStyle/>
          <a:p>
            <a:fld id="{3A9AF7CC-C339-47C4-9F75-9A8DECD6DCF8}" type="slidenum">
              <a:rPr lang="en-US"/>
              <a:t>3</a:t>
            </a:fld>
            <a:endParaRPr lang="en-US"/>
          </a:p>
        </p:txBody>
      </p:sp>
    </p:spTree>
    <p:extLst>
      <p:ext uri="{BB962C8B-B14F-4D97-AF65-F5344CB8AC3E}">
        <p14:creationId xmlns:p14="http://schemas.microsoft.com/office/powerpoint/2010/main" val="1386466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9AF7CC-C339-47C4-9F75-9A8DECD6DC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2468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800" b="0" i="0" u="none" strike="noStrike" baseline="0" dirty="0">
                <a:latin typeface="OpenSans-Regular"/>
              </a:rPr>
              <a:t>Organisations within the IT &amp; telecoms sector (40 per</a:t>
            </a:r>
          </a:p>
          <a:p>
            <a:pPr algn="l"/>
            <a:r>
              <a:rPr lang="en-GB" sz="1800" b="0" i="0" u="none" strike="noStrike" baseline="0" dirty="0">
                <a:latin typeface="OpenSans-Regular"/>
              </a:rPr>
              <a:t>cent) were the most likely to currently require green skills,</a:t>
            </a:r>
          </a:p>
          <a:p>
            <a:pPr algn="l"/>
            <a:r>
              <a:rPr lang="en-GB" sz="1800" b="0" i="0" u="none" strike="noStrike" baseline="0" dirty="0">
                <a:latin typeface="OpenSans-Regular"/>
              </a:rPr>
              <a:t>compared to the average (26 per cent).</a:t>
            </a:r>
          </a:p>
          <a:p>
            <a:pPr algn="l"/>
            <a:endParaRPr lang="en-GB" sz="1800" b="0" i="0" u="none" strike="noStrike" baseline="0" dirty="0">
              <a:latin typeface="OpenSans-Regular"/>
            </a:endParaRPr>
          </a:p>
          <a:p>
            <a:pPr algn="l"/>
            <a:r>
              <a:rPr lang="en-GB" sz="1800" b="0" i="0" u="none" strike="noStrike" baseline="0" dirty="0">
                <a:latin typeface="OpenSans-Regular"/>
              </a:rPr>
              <a:t>Across all sectors, large organisations (34 per cent) were more</a:t>
            </a:r>
          </a:p>
          <a:p>
            <a:pPr algn="l"/>
            <a:r>
              <a:rPr lang="en-GB" sz="1800" b="0" i="0" u="none" strike="noStrike" baseline="0" dirty="0">
                <a:latin typeface="OpenSans-Regular"/>
              </a:rPr>
              <a:t>likely to say that they require green skills. In comparison, small</a:t>
            </a:r>
          </a:p>
          <a:p>
            <a:pPr algn="l"/>
            <a:r>
              <a:rPr lang="en-GB" sz="1800" b="0" i="0" u="none" strike="noStrike" baseline="0" dirty="0">
                <a:latin typeface="OpenSans-Regular"/>
              </a:rPr>
              <a:t>organisations (46 per cent) were more likely to say that they do</a:t>
            </a:r>
          </a:p>
          <a:p>
            <a:pPr algn="l"/>
            <a:r>
              <a:rPr lang="en-GB" sz="1800" b="0" i="0" u="none" strike="noStrike" baseline="0" dirty="0">
                <a:latin typeface="OpenSans-Regular"/>
              </a:rPr>
              <a:t>not require green skills and do not expect to in the future.</a:t>
            </a:r>
            <a:endParaRPr lang="en-US" dirty="0"/>
          </a:p>
        </p:txBody>
      </p:sp>
      <p:sp>
        <p:nvSpPr>
          <p:cNvPr id="4" name="Slide Number Placeholder 3"/>
          <p:cNvSpPr>
            <a:spLocks noGrp="1"/>
          </p:cNvSpPr>
          <p:nvPr>
            <p:ph type="sldNum" sz="quarter" idx="10"/>
          </p:nvPr>
        </p:nvSpPr>
        <p:spPr/>
        <p:txBody>
          <a:bodyPr/>
          <a:lstStyle/>
          <a:p>
            <a:fld id="{3A9AF7CC-C339-47C4-9F75-9A8DECD6DCF8}" type="slidenum">
              <a:rPr lang="en-US"/>
              <a:t>5</a:t>
            </a:fld>
            <a:endParaRPr lang="en-US"/>
          </a:p>
        </p:txBody>
      </p:sp>
    </p:spTree>
    <p:extLst>
      <p:ext uri="{BB962C8B-B14F-4D97-AF65-F5344CB8AC3E}">
        <p14:creationId xmlns:p14="http://schemas.microsoft.com/office/powerpoint/2010/main" val="2132798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9AF7CC-C339-47C4-9F75-9A8DECD6DCF8}" type="slidenum">
              <a:rPr lang="en-US"/>
              <a:t>6</a:t>
            </a:fld>
            <a:endParaRPr lang="en-US"/>
          </a:p>
        </p:txBody>
      </p:sp>
    </p:spTree>
    <p:extLst>
      <p:ext uri="{BB962C8B-B14F-4D97-AF65-F5344CB8AC3E}">
        <p14:creationId xmlns:p14="http://schemas.microsoft.com/office/powerpoint/2010/main" val="3297095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9AF7CC-C339-47C4-9F75-9A8DECD6DCF8}" type="slidenum">
              <a:rPr lang="en-US"/>
              <a:t>7</a:t>
            </a:fld>
            <a:endParaRPr lang="en-US"/>
          </a:p>
        </p:txBody>
      </p:sp>
    </p:spTree>
    <p:extLst>
      <p:ext uri="{BB962C8B-B14F-4D97-AF65-F5344CB8AC3E}">
        <p14:creationId xmlns:p14="http://schemas.microsoft.com/office/powerpoint/2010/main" val="835046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800" b="0" i="0" u="none" strike="noStrike" baseline="0" dirty="0">
                <a:latin typeface="OpenSans-Regular"/>
              </a:rPr>
              <a:t>Two thirds of large organisations (66 per cent) said their</a:t>
            </a:r>
          </a:p>
          <a:p>
            <a:pPr algn="l"/>
            <a:r>
              <a:rPr lang="en-GB" sz="1800" b="0" i="0" u="none" strike="noStrike" baseline="0" dirty="0">
                <a:latin typeface="OpenSans-Regular"/>
              </a:rPr>
              <a:t>organisation is experiencing green skills gaps, compared to (62</a:t>
            </a:r>
          </a:p>
          <a:p>
            <a:pPr algn="l"/>
            <a:r>
              <a:rPr lang="en-GB" sz="1800" b="0" i="0" u="none" strike="noStrike" baseline="0" dirty="0">
                <a:latin typeface="OpenSans-Regular"/>
              </a:rPr>
              <a:t>per cent) of medium sized employers, and half (50 per cent) of</a:t>
            </a:r>
          </a:p>
          <a:p>
            <a:pPr algn="l"/>
            <a:r>
              <a:rPr lang="en-GB" sz="1800" b="0" i="0" u="none" strike="noStrike" baseline="0" dirty="0">
                <a:latin typeface="OpenSans-Regular"/>
              </a:rPr>
              <a:t>small firms.</a:t>
            </a:r>
            <a:endParaRPr lang="en-US" dirty="0"/>
          </a:p>
        </p:txBody>
      </p:sp>
      <p:sp>
        <p:nvSpPr>
          <p:cNvPr id="4" name="Slide Number Placeholder 3"/>
          <p:cNvSpPr>
            <a:spLocks noGrp="1"/>
          </p:cNvSpPr>
          <p:nvPr>
            <p:ph type="sldNum" sz="quarter" idx="10"/>
          </p:nvPr>
        </p:nvSpPr>
        <p:spPr/>
        <p:txBody>
          <a:bodyPr/>
          <a:lstStyle/>
          <a:p>
            <a:fld id="{3A9AF7CC-C339-47C4-9F75-9A8DECD6DCF8}" type="slidenum">
              <a:rPr lang="en-US"/>
              <a:t>8</a:t>
            </a:fld>
            <a:endParaRPr lang="en-US"/>
          </a:p>
        </p:txBody>
      </p:sp>
    </p:spTree>
    <p:extLst>
      <p:ext uri="{BB962C8B-B14F-4D97-AF65-F5344CB8AC3E}">
        <p14:creationId xmlns:p14="http://schemas.microsoft.com/office/powerpoint/2010/main" val="877642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9AF7CC-C339-47C4-9F75-9A8DECD6DCF8}" type="slidenum">
              <a:rPr lang="en-US"/>
              <a:t>9</a:t>
            </a:fld>
            <a:endParaRPr lang="en-US"/>
          </a:p>
        </p:txBody>
      </p:sp>
    </p:spTree>
    <p:extLst>
      <p:ext uri="{BB962C8B-B14F-4D97-AF65-F5344CB8AC3E}">
        <p14:creationId xmlns:p14="http://schemas.microsoft.com/office/powerpoint/2010/main" val="221423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467B901-6FE6-4E09-AFCE-2728F241589F}" type="datetimeFigureOut">
              <a:rPr lang="en-GB" smtClean="0"/>
              <a:pPr/>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65023-0443-4C71-B939-23B03F546162}"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467B901-6FE6-4E09-AFCE-2728F241589F}" type="datetimeFigureOut">
              <a:rPr lang="en-GB" smtClean="0"/>
              <a:pPr/>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65023-0443-4C71-B939-23B03F54616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467B901-6FE6-4E09-AFCE-2728F241589F}" type="datetimeFigureOut">
              <a:rPr lang="en-GB" smtClean="0"/>
              <a:pPr/>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65023-0443-4C71-B939-23B03F54616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467B901-6FE6-4E09-AFCE-2728F241589F}" type="datetimeFigureOut">
              <a:rPr lang="en-GB" smtClean="0"/>
              <a:pPr/>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65023-0443-4C71-B939-23B03F54616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67B901-6FE6-4E09-AFCE-2728F241589F}" type="datetimeFigureOut">
              <a:rPr lang="en-GB" smtClean="0"/>
              <a:pPr/>
              <a:t>04/07/2022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65023-0443-4C71-B939-23B03F546162}"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467B901-6FE6-4E09-AFCE-2728F241589F}" type="datetimeFigureOut">
              <a:rPr lang="en-GB" smtClean="0"/>
              <a:pPr/>
              <a:t>04/07/2022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365023-0443-4C71-B939-23B03F54616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467B901-6FE6-4E09-AFCE-2728F241589F}" type="datetimeFigureOut">
              <a:rPr lang="en-GB" smtClean="0"/>
              <a:pPr/>
              <a:t>04/07/2022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D365023-0443-4C71-B939-23B03F54616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467B901-6FE6-4E09-AFCE-2728F241589F}" type="datetimeFigureOut">
              <a:rPr lang="en-GB" smtClean="0"/>
              <a:pPr/>
              <a:t>04/07/2022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D365023-0443-4C71-B939-23B03F54616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67B901-6FE6-4E09-AFCE-2728F241589F}" type="datetimeFigureOut">
              <a:rPr lang="en-GB" smtClean="0"/>
              <a:pPr/>
              <a:t>04/07/2022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D365023-0443-4C71-B939-23B03F54616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67B901-6FE6-4E09-AFCE-2728F241589F}" type="datetimeFigureOut">
              <a:rPr lang="en-GB" smtClean="0"/>
              <a:pPr/>
              <a:t>04/07/2022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365023-0443-4C71-B939-23B03F54616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67B901-6FE6-4E09-AFCE-2728F241589F}" type="datetimeFigureOut">
              <a:rPr lang="en-GB" smtClean="0"/>
              <a:pPr/>
              <a:t>04/07/2022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365023-0443-4C71-B939-23B03F546162}"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594">
            <a:alpha val="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67B901-6FE6-4E09-AFCE-2728F241589F}" type="datetimeFigureOut">
              <a:rPr lang="en-GB" smtClean="0"/>
              <a:pPr/>
              <a:t>04/07/2022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365023-0443-4C71-B939-23B03F54616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5780" y="1939813"/>
            <a:ext cx="8060432" cy="1735788"/>
          </a:xfrm>
        </p:spPr>
        <p:txBody>
          <a:bodyPr>
            <a:noAutofit/>
          </a:bodyPr>
          <a:lstStyle/>
          <a:p>
            <a:pPr algn="l"/>
            <a:r>
              <a:rPr lang="en-GB" sz="4000" b="1" dirty="0">
                <a:solidFill>
                  <a:schemeClr val="bg1"/>
                </a:solidFill>
                <a:latin typeface="Arial" panose="020B0604020202020204" pitchFamily="34" charset="0"/>
                <a:cs typeface="Arial" panose="020B0604020202020204" pitchFamily="34" charset="0"/>
              </a:rPr>
              <a:t>Skills for a net-zero economy:</a:t>
            </a:r>
            <a:br>
              <a:rPr lang="en-GB" sz="4000" dirty="0">
                <a:solidFill>
                  <a:schemeClr val="bg1"/>
                </a:solidFill>
                <a:latin typeface="Arial" panose="020B0604020202020204" pitchFamily="34" charset="0"/>
                <a:cs typeface="Arial" panose="020B0604020202020204" pitchFamily="34" charset="0"/>
              </a:rPr>
            </a:br>
            <a:r>
              <a:rPr lang="en-GB" sz="4000" dirty="0">
                <a:solidFill>
                  <a:schemeClr val="bg1"/>
                </a:solidFill>
                <a:latin typeface="Arial" panose="020B0604020202020204" pitchFamily="34" charset="0"/>
                <a:cs typeface="Arial" panose="020B0604020202020204" pitchFamily="34" charset="0"/>
              </a:rPr>
              <a:t>Insights from employers</a:t>
            </a:r>
            <a:br>
              <a:rPr lang="en-GB" sz="4000" dirty="0">
                <a:solidFill>
                  <a:schemeClr val="bg1"/>
                </a:solidFill>
                <a:latin typeface="Arial" panose="020B0604020202020204" pitchFamily="34" charset="0"/>
                <a:cs typeface="Arial" panose="020B0604020202020204" pitchFamily="34" charset="0"/>
              </a:rPr>
            </a:br>
            <a:r>
              <a:rPr lang="en-GB" sz="4000" dirty="0">
                <a:solidFill>
                  <a:schemeClr val="bg1"/>
                </a:solidFill>
                <a:latin typeface="Arial" panose="020B0604020202020204" pitchFamily="34" charset="0"/>
                <a:cs typeface="Arial" panose="020B0604020202020204" pitchFamily="34" charset="0"/>
              </a:rPr>
              <a:t>and young people</a:t>
            </a:r>
            <a:endParaRPr lang="en-US" sz="4000" dirty="0">
              <a:solidFill>
                <a:schemeClr val="bg1"/>
              </a:solidFill>
              <a:latin typeface="Arial" panose="020B0604020202020204" pitchFamily="34" charset="0"/>
              <a:cs typeface="Arial" panose="020B0604020202020204" pitchFamily="34" charset="0"/>
            </a:endParaRPr>
          </a:p>
        </p:txBody>
      </p:sp>
      <p:pic>
        <p:nvPicPr>
          <p:cNvPr id="1026" name="Picture 2" descr="C:\Users\tim.allan\AppData\Local\Microsoft\Windows\Temporary Internet Files\Content.Outlook\EKZ3YZW5\NIACE White 300dpi English.png"/>
          <p:cNvPicPr>
            <a:picLocks noChangeAspect="1" noChangeArrowheads="1"/>
          </p:cNvPicPr>
          <p:nvPr/>
        </p:nvPicPr>
        <p:blipFill>
          <a:blip r:embed="rId3" cstate="print"/>
          <a:stretch>
            <a:fillRect/>
          </a:stretch>
        </p:blipFill>
        <p:spPr bwMode="auto">
          <a:xfrm>
            <a:off x="5580112" y="5990843"/>
            <a:ext cx="2912139" cy="462493"/>
          </a:xfrm>
          <a:prstGeom prst="rect">
            <a:avLst/>
          </a:prstGeom>
          <a:noFill/>
        </p:spPr>
      </p:pic>
      <p:sp>
        <p:nvSpPr>
          <p:cNvPr id="8" name="TextBox 7"/>
          <p:cNvSpPr txBox="1"/>
          <p:nvPr/>
        </p:nvSpPr>
        <p:spPr>
          <a:xfrm>
            <a:off x="539552" y="4434332"/>
            <a:ext cx="7992888" cy="954107"/>
          </a:xfrm>
          <a:prstGeom prst="rect">
            <a:avLst/>
          </a:prstGeom>
          <a:noFill/>
        </p:spPr>
        <p:txBody>
          <a:bodyPr wrap="square" rtlCol="0" anchor="t">
            <a:spAutoFit/>
          </a:bodyPr>
          <a:lstStyle/>
          <a:p>
            <a:r>
              <a:rPr lang="en-GB" sz="2800" b="1" dirty="0">
                <a:solidFill>
                  <a:schemeClr val="bg1"/>
                </a:solidFill>
                <a:latin typeface="Arial" pitchFamily="34" charset="0"/>
                <a:cs typeface="Arial" pitchFamily="34" charset="0"/>
              </a:rPr>
              <a:t>Emily Jones</a:t>
            </a:r>
          </a:p>
          <a:p>
            <a:r>
              <a:rPr lang="en-GB" sz="2800" b="1" dirty="0">
                <a:solidFill>
                  <a:schemeClr val="bg1"/>
                </a:solidFill>
                <a:latin typeface="Arial" pitchFamily="34" charset="0"/>
                <a:cs typeface="Arial" pitchFamily="34" charset="0"/>
              </a:rPr>
              <a:t>July 2022</a:t>
            </a:r>
          </a:p>
        </p:txBody>
      </p:sp>
      <p:cxnSp>
        <p:nvCxnSpPr>
          <p:cNvPr id="7" name="Straight Connector 6"/>
          <p:cNvCxnSpPr/>
          <p:nvPr/>
        </p:nvCxnSpPr>
        <p:spPr>
          <a:xfrm>
            <a:off x="395536" y="980728"/>
            <a:ext cx="828092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39552" y="5589240"/>
            <a:ext cx="828092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0B6EDA44-71E5-45CE-818C-261743A6AE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7456" y="6291155"/>
            <a:ext cx="2123016" cy="337168"/>
          </a:xfrm>
          <a:prstGeom prst="rect">
            <a:avLst/>
          </a:prstGeom>
        </p:spPr>
      </p:pic>
      <p:sp>
        <p:nvSpPr>
          <p:cNvPr id="12" name="Title 1">
            <a:extLst>
              <a:ext uri="{FF2B5EF4-FFF2-40B4-BE49-F238E27FC236}">
                <a16:creationId xmlns:a16="http://schemas.microsoft.com/office/drawing/2014/main" id="{F031E197-1F07-48B2-B914-E7E634EBFFD3}"/>
              </a:ext>
            </a:extLst>
          </p:cNvPr>
          <p:cNvSpPr txBox="1">
            <a:spLocks/>
          </p:cNvSpPr>
          <p:nvPr/>
        </p:nvSpPr>
        <p:spPr>
          <a:xfrm>
            <a:off x="332154" y="310731"/>
            <a:ext cx="8842443" cy="5944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000">
              <a:solidFill>
                <a:srgbClr val="EE7E3B"/>
              </a:solidFill>
            </a:endParaRPr>
          </a:p>
        </p:txBody>
      </p:sp>
      <p:graphicFrame>
        <p:nvGraphicFramePr>
          <p:cNvPr id="4" name="Chart 3">
            <a:extLst>
              <a:ext uri="{FF2B5EF4-FFF2-40B4-BE49-F238E27FC236}">
                <a16:creationId xmlns:a16="http://schemas.microsoft.com/office/drawing/2014/main" id="{706FD3CB-8383-4695-B18B-0C6193F3C82E}"/>
              </a:ext>
            </a:extLst>
          </p:cNvPr>
          <p:cNvGraphicFramePr/>
          <p:nvPr>
            <p:extLst>
              <p:ext uri="{D42A27DB-BD31-4B8C-83A1-F6EECF244321}">
                <p14:modId xmlns:p14="http://schemas.microsoft.com/office/powerpoint/2010/main" val="1610923791"/>
              </p:ext>
            </p:extLst>
          </p:nvPr>
        </p:nvGraphicFramePr>
        <p:xfrm>
          <a:off x="539551" y="1182189"/>
          <a:ext cx="8280919" cy="4529851"/>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A92369D8-8518-47F8-A871-B7ACF234A0DB}"/>
              </a:ext>
            </a:extLst>
          </p:cNvPr>
          <p:cNvSpPr txBox="1"/>
          <p:nvPr/>
        </p:nvSpPr>
        <p:spPr>
          <a:xfrm>
            <a:off x="435851" y="229677"/>
            <a:ext cx="8488318" cy="1015663"/>
          </a:xfrm>
          <a:prstGeom prst="rect">
            <a:avLst/>
          </a:prstGeom>
          <a:noFill/>
        </p:spPr>
        <p:txBody>
          <a:bodyPr wrap="square" rtlCol="0">
            <a:spAutoFit/>
          </a:bodyPr>
          <a:lstStyle/>
          <a:p>
            <a:r>
              <a:rPr lang="en-GB" sz="2000" b="1" dirty="0">
                <a:solidFill>
                  <a:schemeClr val="tx1">
                    <a:lumMod val="75000"/>
                    <a:lumOff val="25000"/>
                  </a:schemeClr>
                </a:solidFill>
                <a:latin typeface="Arial" panose="020B0604020202020204" pitchFamily="34" charset="0"/>
                <a:cs typeface="Arial" panose="020B0604020202020204" pitchFamily="34" charset="0"/>
              </a:rPr>
              <a:t>Most young people and employers agree green skills will be essential for young people to succeed in the labour market of the future</a:t>
            </a:r>
          </a:p>
        </p:txBody>
      </p:sp>
      <p:sp>
        <p:nvSpPr>
          <p:cNvPr id="9" name="TextBox 8">
            <a:extLst>
              <a:ext uri="{FF2B5EF4-FFF2-40B4-BE49-F238E27FC236}">
                <a16:creationId xmlns:a16="http://schemas.microsoft.com/office/drawing/2014/main" id="{CF7D2E60-9803-4989-872E-824B4EE30578}"/>
              </a:ext>
            </a:extLst>
          </p:cNvPr>
          <p:cNvSpPr txBox="1"/>
          <p:nvPr/>
        </p:nvSpPr>
        <p:spPr>
          <a:xfrm>
            <a:off x="1692794" y="5816297"/>
            <a:ext cx="7231375" cy="553998"/>
          </a:xfrm>
          <a:prstGeom prst="rect">
            <a:avLst/>
          </a:prstGeom>
          <a:noFill/>
        </p:spPr>
        <p:txBody>
          <a:bodyPr wrap="square" rtlCol="0">
            <a:spAutoFit/>
          </a:bodyPr>
          <a:lstStyle/>
          <a:p>
            <a:r>
              <a:rPr kumimoji="0" lang="en-GB" altLang="en-US" sz="1200" b="0" i="0" u="none" strike="noStrike" cap="none" normalizeH="0" baseline="0" dirty="0">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S</a:t>
            </a:r>
            <a:r>
              <a:rPr kumimoji="0" lang="en-GB" altLang="en-US" sz="1200" b="0" i="0" u="none" strike="noStrike" cap="none" normalizeH="0" baseline="0" dirty="0"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ource: </a:t>
            </a:r>
            <a:r>
              <a:rPr kumimoji="0" lang="en-GB" altLang="en-US" sz="1200" b="0" i="0" u="none" strike="noStrike" cap="none" normalizeH="0" baseline="0" dirty="0" err="1"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YouthSight</a:t>
            </a:r>
            <a:r>
              <a:rPr kumimoji="0" lang="en-GB" altLang="en-US" sz="1200" b="0" i="0" u="none" strike="noStrike" cap="none" normalizeH="0" baseline="0" dirty="0"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 survey. Base: All respondents (1,162); YouGov survey. Base: All respondents (1,001)</a:t>
            </a:r>
            <a:endParaRPr kumimoji="0" lang="en-GB" altLang="en-US" sz="1200" b="0" i="0" u="none" strike="noStrike" cap="none" normalizeH="0" baseline="0" dirty="0">
              <a:ln>
                <a:noFill/>
              </a:ln>
              <a:solidFill>
                <a:schemeClr val="tx1">
                  <a:lumMod val="75000"/>
                  <a:lumOff val="25000"/>
                </a:schemeClr>
              </a:solidFill>
              <a:effectLst/>
              <a:latin typeface="Arial" panose="020B0604020202020204" pitchFamily="34" charset="0"/>
            </a:endParaRPr>
          </a:p>
          <a:p>
            <a:endParaRPr lang="en-GB" dirty="0"/>
          </a:p>
        </p:txBody>
      </p:sp>
      <p:cxnSp>
        <p:nvCxnSpPr>
          <p:cNvPr id="10" name="Straight Connector 9">
            <a:extLst>
              <a:ext uri="{FF2B5EF4-FFF2-40B4-BE49-F238E27FC236}">
                <a16:creationId xmlns:a16="http://schemas.microsoft.com/office/drawing/2014/main" id="{9E07C8AA-03F4-45A9-89F7-DE033B37BEB8}"/>
              </a:ext>
            </a:extLst>
          </p:cNvPr>
          <p:cNvCxnSpPr/>
          <p:nvPr/>
        </p:nvCxnSpPr>
        <p:spPr>
          <a:xfrm>
            <a:off x="539552" y="6093296"/>
            <a:ext cx="82809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6998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0B6EDA44-71E5-45CE-818C-261743A6AE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7456" y="6291155"/>
            <a:ext cx="2123016" cy="337168"/>
          </a:xfrm>
          <a:prstGeom prst="rect">
            <a:avLst/>
          </a:prstGeom>
        </p:spPr>
      </p:pic>
      <p:sp>
        <p:nvSpPr>
          <p:cNvPr id="12" name="Title 1">
            <a:extLst>
              <a:ext uri="{FF2B5EF4-FFF2-40B4-BE49-F238E27FC236}">
                <a16:creationId xmlns:a16="http://schemas.microsoft.com/office/drawing/2014/main" id="{F031E197-1F07-48B2-B914-E7E634EBFFD3}"/>
              </a:ext>
            </a:extLst>
          </p:cNvPr>
          <p:cNvSpPr txBox="1">
            <a:spLocks/>
          </p:cNvSpPr>
          <p:nvPr/>
        </p:nvSpPr>
        <p:spPr>
          <a:xfrm>
            <a:off x="423152" y="408563"/>
            <a:ext cx="8842443" cy="5944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000" b="1" dirty="0">
                <a:solidFill>
                  <a:schemeClr val="tx1">
                    <a:lumMod val="75000"/>
                    <a:lumOff val="25000"/>
                  </a:schemeClr>
                </a:solidFill>
                <a:latin typeface="Arial" pitchFamily="34" charset="0"/>
                <a:ea typeface="Arial Unicode MS" pitchFamily="34" charset="-128"/>
                <a:cs typeface="Arial" pitchFamily="34" charset="0"/>
              </a:rPr>
              <a:t>Most young people believe it is important that they work in an organisation or role committed to tackling climate change</a:t>
            </a:r>
            <a:endParaRPr lang="en-US" sz="2000" dirty="0">
              <a:solidFill>
                <a:schemeClr val="tx1">
                  <a:lumMod val="75000"/>
                  <a:lumOff val="25000"/>
                </a:schemeClr>
              </a:solidFill>
            </a:endParaRPr>
          </a:p>
        </p:txBody>
      </p:sp>
      <p:sp>
        <p:nvSpPr>
          <p:cNvPr id="8" name="TextBox 7">
            <a:extLst>
              <a:ext uri="{FF2B5EF4-FFF2-40B4-BE49-F238E27FC236}">
                <a16:creationId xmlns:a16="http://schemas.microsoft.com/office/drawing/2014/main" id="{3CE75ACE-AB3B-4336-B4E2-752FAEE2A309}"/>
              </a:ext>
            </a:extLst>
          </p:cNvPr>
          <p:cNvSpPr txBox="1"/>
          <p:nvPr/>
        </p:nvSpPr>
        <p:spPr>
          <a:xfrm>
            <a:off x="4844373" y="5812944"/>
            <a:ext cx="4190260" cy="553998"/>
          </a:xfrm>
          <a:prstGeom prst="rect">
            <a:avLst/>
          </a:prstGeom>
          <a:noFill/>
        </p:spPr>
        <p:txBody>
          <a:bodyPr wrap="square" rtlCol="0">
            <a:spAutoFit/>
          </a:bodyPr>
          <a:lstStyle/>
          <a:p>
            <a:r>
              <a:rPr kumimoji="0" lang="en-GB" altLang="en-US" sz="1200" b="0" i="0" u="none" strike="noStrike" cap="none" normalizeH="0" baseline="0" dirty="0">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S</a:t>
            </a:r>
            <a:r>
              <a:rPr kumimoji="0" lang="en-GB" altLang="en-US" sz="1200" b="0" i="0" u="none" strike="noStrike" cap="none" normalizeH="0" baseline="0" dirty="0"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ource: </a:t>
            </a:r>
            <a:r>
              <a:rPr kumimoji="0" lang="en-GB" altLang="en-US" sz="1200" b="0" i="0" u="none" strike="noStrike" cap="none" normalizeH="0" baseline="0" dirty="0" err="1"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YouthSight</a:t>
            </a:r>
            <a:r>
              <a:rPr kumimoji="0" lang="en-GB" altLang="en-US" sz="1200" b="0" i="0" u="none" strike="noStrike" cap="none" normalizeH="0" baseline="0" dirty="0"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 survey. Base: All respondents (1,162)</a:t>
            </a:r>
            <a:endParaRPr kumimoji="0" lang="en-GB" altLang="en-US" sz="1200" b="0" i="0" u="none" strike="noStrike" cap="none" normalizeH="0" baseline="0" dirty="0">
              <a:ln>
                <a:noFill/>
              </a:ln>
              <a:solidFill>
                <a:schemeClr val="tx1">
                  <a:lumMod val="75000"/>
                  <a:lumOff val="25000"/>
                </a:schemeClr>
              </a:solidFill>
              <a:effectLst/>
              <a:latin typeface="Arial" panose="020B0604020202020204" pitchFamily="34" charset="0"/>
            </a:endParaRPr>
          </a:p>
          <a:p>
            <a:endParaRPr lang="en-GB" dirty="0"/>
          </a:p>
        </p:txBody>
      </p:sp>
      <p:cxnSp>
        <p:nvCxnSpPr>
          <p:cNvPr id="9" name="Straight Connector 8">
            <a:extLst>
              <a:ext uri="{FF2B5EF4-FFF2-40B4-BE49-F238E27FC236}">
                <a16:creationId xmlns:a16="http://schemas.microsoft.com/office/drawing/2014/main" id="{C86473D2-AADA-4115-9786-AD39EAD037AF}"/>
              </a:ext>
            </a:extLst>
          </p:cNvPr>
          <p:cNvCxnSpPr/>
          <p:nvPr/>
        </p:nvCxnSpPr>
        <p:spPr>
          <a:xfrm>
            <a:off x="539552" y="6093296"/>
            <a:ext cx="82809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6" name="Chart 5">
            <a:extLst>
              <a:ext uri="{FF2B5EF4-FFF2-40B4-BE49-F238E27FC236}">
                <a16:creationId xmlns:a16="http://schemas.microsoft.com/office/drawing/2014/main" id="{923537AA-F167-4141-A602-B1F4F2E677FF}"/>
              </a:ext>
            </a:extLst>
          </p:cNvPr>
          <p:cNvGraphicFramePr/>
          <p:nvPr/>
        </p:nvGraphicFramePr>
        <p:xfrm>
          <a:off x="539552" y="1119218"/>
          <a:ext cx="8280920" cy="457753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6525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0B6EDA44-71E5-45CE-818C-261743A6AE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7456" y="6291155"/>
            <a:ext cx="2123016" cy="337168"/>
          </a:xfrm>
          <a:prstGeom prst="rect">
            <a:avLst/>
          </a:prstGeom>
        </p:spPr>
      </p:pic>
      <p:sp>
        <p:nvSpPr>
          <p:cNvPr id="12" name="Title 1">
            <a:extLst>
              <a:ext uri="{FF2B5EF4-FFF2-40B4-BE49-F238E27FC236}">
                <a16:creationId xmlns:a16="http://schemas.microsoft.com/office/drawing/2014/main" id="{F031E197-1F07-48B2-B914-E7E634EBFFD3}"/>
              </a:ext>
            </a:extLst>
          </p:cNvPr>
          <p:cNvSpPr txBox="1">
            <a:spLocks/>
          </p:cNvSpPr>
          <p:nvPr/>
        </p:nvSpPr>
        <p:spPr>
          <a:xfrm>
            <a:off x="412204" y="558065"/>
            <a:ext cx="8504417" cy="5944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000" b="1" dirty="0">
                <a:solidFill>
                  <a:schemeClr val="tx1">
                    <a:lumMod val="75000"/>
                    <a:lumOff val="25000"/>
                  </a:schemeClr>
                </a:solidFill>
                <a:latin typeface="Arial" pitchFamily="34" charset="0"/>
                <a:ea typeface="Arial Unicode MS" pitchFamily="34" charset="-128"/>
                <a:cs typeface="Arial" pitchFamily="34" charset="0"/>
              </a:rPr>
              <a:t>Barriers to pursuing a green career most commonly relate to a lack of understanding – of green jobs, employer skills needs or how to acquire green skills</a:t>
            </a:r>
          </a:p>
          <a:p>
            <a:pPr algn="l"/>
            <a:endParaRPr lang="en-GB" sz="2000" b="1" dirty="0">
              <a:solidFill>
                <a:srgbClr val="EE7E3B"/>
              </a:solidFill>
              <a:latin typeface="Arial" pitchFamily="34" charset="0"/>
              <a:ea typeface="Arial Unicode MS" pitchFamily="34" charset="-128"/>
              <a:cs typeface="Arial" pitchFamily="34" charset="0"/>
            </a:endParaRPr>
          </a:p>
        </p:txBody>
      </p:sp>
      <p:graphicFrame>
        <p:nvGraphicFramePr>
          <p:cNvPr id="5" name="Chart 4">
            <a:extLst>
              <a:ext uri="{FF2B5EF4-FFF2-40B4-BE49-F238E27FC236}">
                <a16:creationId xmlns:a16="http://schemas.microsoft.com/office/drawing/2014/main" id="{9140B6A1-F00A-475A-BC0A-B9D478BF26A9}"/>
              </a:ext>
            </a:extLst>
          </p:cNvPr>
          <p:cNvGraphicFramePr/>
          <p:nvPr>
            <p:extLst>
              <p:ext uri="{D42A27DB-BD31-4B8C-83A1-F6EECF244321}">
                <p14:modId xmlns:p14="http://schemas.microsoft.com/office/powerpoint/2010/main" val="2953977244"/>
              </p:ext>
            </p:extLst>
          </p:nvPr>
        </p:nvGraphicFramePr>
        <p:xfrm>
          <a:off x="113689" y="1152525"/>
          <a:ext cx="8916621" cy="4597152"/>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a:extLst>
              <a:ext uri="{FF2B5EF4-FFF2-40B4-BE49-F238E27FC236}">
                <a16:creationId xmlns:a16="http://schemas.microsoft.com/office/drawing/2014/main" id="{06078761-7855-4FF7-A2F7-92D25632CF86}"/>
              </a:ext>
            </a:extLst>
          </p:cNvPr>
          <p:cNvSpPr txBox="1"/>
          <p:nvPr/>
        </p:nvSpPr>
        <p:spPr>
          <a:xfrm>
            <a:off x="4884293" y="5816297"/>
            <a:ext cx="4190260" cy="553998"/>
          </a:xfrm>
          <a:prstGeom prst="rect">
            <a:avLst/>
          </a:prstGeom>
          <a:noFill/>
        </p:spPr>
        <p:txBody>
          <a:bodyPr wrap="square" rtlCol="0">
            <a:spAutoFit/>
          </a:bodyPr>
          <a:lstStyle/>
          <a:p>
            <a:r>
              <a:rPr kumimoji="0" lang="en-GB" altLang="en-US" sz="1200" b="0" i="0" u="none" strike="noStrike" cap="none" normalizeH="0" baseline="0" dirty="0">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S</a:t>
            </a:r>
            <a:r>
              <a:rPr kumimoji="0" lang="en-GB" altLang="en-US" sz="1200" b="0" i="0" u="none" strike="noStrike" cap="none" normalizeH="0" baseline="0" dirty="0"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ource: </a:t>
            </a:r>
            <a:r>
              <a:rPr kumimoji="0" lang="en-GB" altLang="en-US" sz="1200" b="0" i="0" u="none" strike="noStrike" cap="none" normalizeH="0" baseline="0" dirty="0" err="1"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YouthSight</a:t>
            </a:r>
            <a:r>
              <a:rPr kumimoji="0" lang="en-GB" altLang="en-US" sz="1200" b="0" i="0" u="none" strike="noStrike" cap="none" normalizeH="0" baseline="0" dirty="0"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 survey. Base: All respondents (1,162)</a:t>
            </a:r>
            <a:endParaRPr kumimoji="0" lang="en-GB" altLang="en-US" sz="1200" b="0" i="0" u="none" strike="noStrike" cap="none" normalizeH="0" baseline="0" dirty="0">
              <a:ln>
                <a:noFill/>
              </a:ln>
              <a:solidFill>
                <a:schemeClr val="tx1">
                  <a:lumMod val="75000"/>
                  <a:lumOff val="25000"/>
                </a:schemeClr>
              </a:solidFill>
              <a:effectLst/>
              <a:latin typeface="Arial" panose="020B0604020202020204" pitchFamily="34" charset="0"/>
            </a:endParaRPr>
          </a:p>
          <a:p>
            <a:endParaRPr lang="en-GB" dirty="0"/>
          </a:p>
        </p:txBody>
      </p:sp>
      <p:cxnSp>
        <p:nvCxnSpPr>
          <p:cNvPr id="9" name="Straight Connector 8">
            <a:extLst>
              <a:ext uri="{FF2B5EF4-FFF2-40B4-BE49-F238E27FC236}">
                <a16:creationId xmlns:a16="http://schemas.microsoft.com/office/drawing/2014/main" id="{DF4942A6-9EB6-403F-8AF9-5789D8127BAE}"/>
              </a:ext>
            </a:extLst>
          </p:cNvPr>
          <p:cNvCxnSpPr/>
          <p:nvPr/>
        </p:nvCxnSpPr>
        <p:spPr>
          <a:xfrm>
            <a:off x="539552" y="6093296"/>
            <a:ext cx="82809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1412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0B6EDA44-71E5-45CE-818C-261743A6AE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7456" y="6291155"/>
            <a:ext cx="2123016" cy="337168"/>
          </a:xfrm>
          <a:prstGeom prst="rect">
            <a:avLst/>
          </a:prstGeom>
        </p:spPr>
      </p:pic>
      <p:sp>
        <p:nvSpPr>
          <p:cNvPr id="12" name="Title 1">
            <a:extLst>
              <a:ext uri="{FF2B5EF4-FFF2-40B4-BE49-F238E27FC236}">
                <a16:creationId xmlns:a16="http://schemas.microsoft.com/office/drawing/2014/main" id="{F031E197-1F07-48B2-B914-E7E634EBFFD3}"/>
              </a:ext>
            </a:extLst>
          </p:cNvPr>
          <p:cNvSpPr txBox="1">
            <a:spLocks/>
          </p:cNvSpPr>
          <p:nvPr/>
        </p:nvSpPr>
        <p:spPr>
          <a:xfrm>
            <a:off x="332154" y="310731"/>
            <a:ext cx="8842443" cy="5944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000">
              <a:solidFill>
                <a:srgbClr val="EE7E3B"/>
              </a:solidFill>
            </a:endParaRPr>
          </a:p>
        </p:txBody>
      </p:sp>
      <p:sp>
        <p:nvSpPr>
          <p:cNvPr id="2" name="TextBox 1">
            <a:extLst>
              <a:ext uri="{FF2B5EF4-FFF2-40B4-BE49-F238E27FC236}">
                <a16:creationId xmlns:a16="http://schemas.microsoft.com/office/drawing/2014/main" id="{1787BE6D-1FC0-4095-A9E0-700975DDAE38}"/>
              </a:ext>
            </a:extLst>
          </p:cNvPr>
          <p:cNvSpPr txBox="1"/>
          <p:nvPr/>
        </p:nvSpPr>
        <p:spPr>
          <a:xfrm>
            <a:off x="390580" y="345696"/>
            <a:ext cx="8479692" cy="707886"/>
          </a:xfrm>
          <a:prstGeom prst="rect">
            <a:avLst/>
          </a:prstGeom>
          <a:noFill/>
        </p:spPr>
        <p:txBody>
          <a:bodyPr wrap="square" rtlCol="0">
            <a:spAutoFit/>
          </a:bodyPr>
          <a:lstStyle/>
          <a:p>
            <a:r>
              <a:rPr lang="en-GB" sz="2000" b="1" dirty="0">
                <a:solidFill>
                  <a:schemeClr val="tx1">
                    <a:lumMod val="75000"/>
                    <a:lumOff val="25000"/>
                  </a:schemeClr>
                </a:solidFill>
                <a:latin typeface="Arial" panose="020B0604020202020204" pitchFamily="34" charset="0"/>
                <a:cs typeface="Arial" panose="020B0604020202020204" pitchFamily="34" charset="0"/>
              </a:rPr>
              <a:t>Most young people say information on career options, green skills and employer skills needs would help them to pursue a green career</a:t>
            </a:r>
          </a:p>
        </p:txBody>
      </p:sp>
      <p:sp>
        <p:nvSpPr>
          <p:cNvPr id="9" name="TextBox 8">
            <a:extLst>
              <a:ext uri="{FF2B5EF4-FFF2-40B4-BE49-F238E27FC236}">
                <a16:creationId xmlns:a16="http://schemas.microsoft.com/office/drawing/2014/main" id="{B6FCCD4B-ADBD-4326-B44B-14181CF29BE4}"/>
              </a:ext>
            </a:extLst>
          </p:cNvPr>
          <p:cNvSpPr txBox="1"/>
          <p:nvPr/>
        </p:nvSpPr>
        <p:spPr>
          <a:xfrm>
            <a:off x="4855110" y="5816297"/>
            <a:ext cx="4190260" cy="553998"/>
          </a:xfrm>
          <a:prstGeom prst="rect">
            <a:avLst/>
          </a:prstGeom>
          <a:noFill/>
        </p:spPr>
        <p:txBody>
          <a:bodyPr wrap="square" rtlCol="0">
            <a:spAutoFit/>
          </a:bodyPr>
          <a:lstStyle/>
          <a:p>
            <a:r>
              <a:rPr kumimoji="0" lang="en-GB" altLang="en-US" sz="1200" b="0" i="0" u="none" strike="noStrike" cap="none" normalizeH="0" baseline="0" dirty="0">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S</a:t>
            </a:r>
            <a:r>
              <a:rPr kumimoji="0" lang="en-GB" altLang="en-US" sz="1200" b="0" i="0" u="none" strike="noStrike" cap="none" normalizeH="0" baseline="0" dirty="0"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ource: </a:t>
            </a:r>
            <a:r>
              <a:rPr kumimoji="0" lang="en-GB" altLang="en-US" sz="1200" b="0" i="0" u="none" strike="noStrike" cap="none" normalizeH="0" baseline="0" dirty="0" err="1"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YouthSight</a:t>
            </a:r>
            <a:r>
              <a:rPr kumimoji="0" lang="en-GB" altLang="en-US" sz="1200" b="0" i="0" u="none" strike="noStrike" cap="none" normalizeH="0" baseline="0" dirty="0"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 survey. Base: All respondents (1,162)</a:t>
            </a:r>
            <a:endParaRPr kumimoji="0" lang="en-GB" altLang="en-US" sz="1200" b="0" i="0" u="none" strike="noStrike" cap="none" normalizeH="0" baseline="0" dirty="0">
              <a:ln>
                <a:noFill/>
              </a:ln>
              <a:solidFill>
                <a:schemeClr val="tx1">
                  <a:lumMod val="75000"/>
                  <a:lumOff val="25000"/>
                </a:schemeClr>
              </a:solidFill>
              <a:effectLst/>
              <a:latin typeface="Arial" panose="020B0604020202020204" pitchFamily="34" charset="0"/>
            </a:endParaRPr>
          </a:p>
          <a:p>
            <a:endParaRPr lang="en-GB" dirty="0">
              <a:solidFill>
                <a:schemeClr val="tx1">
                  <a:lumMod val="75000"/>
                  <a:lumOff val="25000"/>
                </a:schemeClr>
              </a:solidFill>
            </a:endParaRPr>
          </a:p>
        </p:txBody>
      </p:sp>
      <p:cxnSp>
        <p:nvCxnSpPr>
          <p:cNvPr id="10" name="Straight Connector 9">
            <a:extLst>
              <a:ext uri="{FF2B5EF4-FFF2-40B4-BE49-F238E27FC236}">
                <a16:creationId xmlns:a16="http://schemas.microsoft.com/office/drawing/2014/main" id="{EB931BE1-6C81-4AC4-83E5-A4EC5DBD4D26}"/>
              </a:ext>
            </a:extLst>
          </p:cNvPr>
          <p:cNvCxnSpPr/>
          <p:nvPr/>
        </p:nvCxnSpPr>
        <p:spPr>
          <a:xfrm>
            <a:off x="539552" y="6093296"/>
            <a:ext cx="82809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8" name="Chart 7">
            <a:extLst>
              <a:ext uri="{FF2B5EF4-FFF2-40B4-BE49-F238E27FC236}">
                <a16:creationId xmlns:a16="http://schemas.microsoft.com/office/drawing/2014/main" id="{05948DFE-4067-423E-8394-32B3AEBE1389}"/>
              </a:ext>
            </a:extLst>
          </p:cNvPr>
          <p:cNvGraphicFramePr/>
          <p:nvPr>
            <p:extLst>
              <p:ext uri="{D42A27DB-BD31-4B8C-83A1-F6EECF244321}">
                <p14:modId xmlns:p14="http://schemas.microsoft.com/office/powerpoint/2010/main" val="2473368581"/>
              </p:ext>
            </p:extLst>
          </p:nvPr>
        </p:nvGraphicFramePr>
        <p:xfrm>
          <a:off x="596164" y="1182189"/>
          <a:ext cx="8224308" cy="448570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90362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539552" y="6093296"/>
            <a:ext cx="82809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0B6EDA44-71E5-45CE-818C-261743A6AE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7456" y="6291155"/>
            <a:ext cx="2123016" cy="337168"/>
          </a:xfrm>
          <a:prstGeom prst="rect">
            <a:avLst/>
          </a:prstGeom>
        </p:spPr>
      </p:pic>
      <p:sp>
        <p:nvSpPr>
          <p:cNvPr id="17" name="Title 1">
            <a:extLst>
              <a:ext uri="{FF2B5EF4-FFF2-40B4-BE49-F238E27FC236}">
                <a16:creationId xmlns:a16="http://schemas.microsoft.com/office/drawing/2014/main" id="{2DCA2B81-9E78-446A-A0B9-C860170D1930}"/>
              </a:ext>
            </a:extLst>
          </p:cNvPr>
          <p:cNvSpPr txBox="1">
            <a:spLocks/>
          </p:cNvSpPr>
          <p:nvPr/>
        </p:nvSpPr>
        <p:spPr>
          <a:xfrm>
            <a:off x="391370" y="170243"/>
            <a:ext cx="6894269" cy="5944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800" b="1" dirty="0">
                <a:solidFill>
                  <a:schemeClr val="tx1">
                    <a:lumMod val="75000"/>
                    <a:lumOff val="25000"/>
                  </a:schemeClr>
                </a:solidFill>
                <a:latin typeface="Arial" pitchFamily="34" charset="0"/>
                <a:ea typeface="Arial Unicode MS" pitchFamily="34" charset="-128"/>
                <a:cs typeface="Arial" pitchFamily="34" charset="0"/>
              </a:rPr>
              <a:t>Summary of key findings</a:t>
            </a:r>
            <a:endParaRPr lang="en-US" sz="2800" dirty="0">
              <a:solidFill>
                <a:schemeClr val="tx1">
                  <a:lumMod val="75000"/>
                  <a:lumOff val="25000"/>
                </a:schemeClr>
              </a:solidFill>
            </a:endParaRPr>
          </a:p>
        </p:txBody>
      </p:sp>
      <p:sp>
        <p:nvSpPr>
          <p:cNvPr id="2" name="TextBox 1">
            <a:extLst>
              <a:ext uri="{FF2B5EF4-FFF2-40B4-BE49-F238E27FC236}">
                <a16:creationId xmlns:a16="http://schemas.microsoft.com/office/drawing/2014/main" id="{62E08FF9-3633-450E-B3C1-9A49DA6757CC}"/>
              </a:ext>
            </a:extLst>
          </p:cNvPr>
          <p:cNvSpPr txBox="1"/>
          <p:nvPr/>
        </p:nvSpPr>
        <p:spPr>
          <a:xfrm>
            <a:off x="391370" y="863025"/>
            <a:ext cx="8616990" cy="4478149"/>
          </a:xfrm>
          <a:prstGeom prst="rect">
            <a:avLst/>
          </a:prstGeom>
          <a:noFill/>
        </p:spPr>
        <p:txBody>
          <a:bodyPr wrap="square" rtlCol="0">
            <a:spAutoFit/>
          </a:bodyPr>
          <a:lstStyle/>
          <a:p>
            <a:pPr marL="324000" indent="-285750">
              <a:spcAft>
                <a:spcPts val="1200"/>
              </a:spcAft>
              <a:buFont typeface="Wingdings" panose="05000000000000000000" pitchFamily="2" charset="2"/>
              <a:buChar char="§"/>
            </a:pPr>
            <a:r>
              <a:rPr lang="en-GB" sz="1500" dirty="0">
                <a:solidFill>
                  <a:schemeClr val="tx1">
                    <a:lumMod val="75000"/>
                    <a:lumOff val="25000"/>
                  </a:schemeClr>
                </a:solidFill>
                <a:latin typeface="Arial" panose="020B0604020202020204" pitchFamily="34" charset="0"/>
                <a:cs typeface="Arial" panose="020B0604020202020204" pitchFamily="34" charset="0"/>
              </a:rPr>
              <a:t>Most employers surveyed currently require green skills or expect to in the future.</a:t>
            </a:r>
          </a:p>
          <a:p>
            <a:pPr marL="324000" indent="-285750">
              <a:spcAft>
                <a:spcPts val="1200"/>
              </a:spcAft>
              <a:buFont typeface="Wingdings" panose="05000000000000000000" pitchFamily="2" charset="2"/>
              <a:buChar char="§"/>
            </a:pPr>
            <a:r>
              <a:rPr lang="en-GB" sz="1500" dirty="0">
                <a:solidFill>
                  <a:schemeClr val="tx1">
                    <a:lumMod val="75000"/>
                    <a:lumOff val="25000"/>
                  </a:schemeClr>
                </a:solidFill>
                <a:latin typeface="Arial" panose="020B0604020202020204" pitchFamily="34" charset="0"/>
                <a:cs typeface="Arial" panose="020B0604020202020204" pitchFamily="34" charset="0"/>
              </a:rPr>
              <a:t>For employers that require green skills or expect to, they are needed in a wide range of business areas and at all career levels, but most have had difficulty in hiring suitable candidates.</a:t>
            </a:r>
          </a:p>
          <a:p>
            <a:pPr marL="324000" indent="-285750">
              <a:spcAft>
                <a:spcPts val="1200"/>
              </a:spcAft>
              <a:buFont typeface="Wingdings" panose="05000000000000000000" pitchFamily="2" charset="2"/>
              <a:buChar char="§"/>
            </a:pPr>
            <a:r>
              <a:rPr lang="en-GB" sz="1500" dirty="0">
                <a:solidFill>
                  <a:schemeClr val="tx1">
                    <a:lumMod val="75000"/>
                    <a:lumOff val="25000"/>
                  </a:schemeClr>
                </a:solidFill>
                <a:latin typeface="Arial" panose="020B0604020202020204" pitchFamily="34" charset="0"/>
                <a:cs typeface="Arial" panose="020B0604020202020204" pitchFamily="34" charset="0"/>
              </a:rPr>
              <a:t>Green skills gaps are having a negative impact on employers’ ability to meet their net zero targets and their ability to manage rising energy costs.</a:t>
            </a:r>
          </a:p>
          <a:p>
            <a:pPr marL="324000" indent="-285750">
              <a:spcAft>
                <a:spcPts val="1200"/>
              </a:spcAft>
              <a:buFont typeface="Wingdings" panose="05000000000000000000" pitchFamily="2" charset="2"/>
              <a:buChar char="§"/>
            </a:pPr>
            <a:r>
              <a:rPr lang="en-GB" sz="1500" dirty="0">
                <a:solidFill>
                  <a:schemeClr val="tx1">
                    <a:lumMod val="75000"/>
                    <a:lumOff val="25000"/>
                  </a:schemeClr>
                </a:solidFill>
                <a:latin typeface="Arial" panose="020B0604020202020204" pitchFamily="34" charset="0"/>
                <a:cs typeface="Arial" panose="020B0604020202020204" pitchFamily="34" charset="0"/>
              </a:rPr>
              <a:t>Most young people surveyed feel inspired to pursue a career that can help the UK to reach net-zero and are strongly motivated by a desire to combat climate change.</a:t>
            </a:r>
          </a:p>
          <a:p>
            <a:pPr marL="324000" indent="-285750">
              <a:spcAft>
                <a:spcPts val="1200"/>
              </a:spcAft>
              <a:buFont typeface="Wingdings" panose="05000000000000000000" pitchFamily="2" charset="2"/>
              <a:buChar char="§"/>
            </a:pPr>
            <a:r>
              <a:rPr lang="en-GB" sz="1500" dirty="0">
                <a:solidFill>
                  <a:schemeClr val="tx1">
                    <a:lumMod val="75000"/>
                    <a:lumOff val="25000"/>
                  </a:schemeClr>
                </a:solidFill>
                <a:latin typeface="Arial" panose="020B0604020202020204" pitchFamily="34" charset="0"/>
                <a:cs typeface="Arial" panose="020B0604020202020204" pitchFamily="34" charset="0"/>
              </a:rPr>
              <a:t>Young people, particularly young women, lack awareness on green jobs and careers available, the skills employers require, and the relevant education and training pathways.</a:t>
            </a:r>
          </a:p>
          <a:p>
            <a:pPr marL="324000" indent="-285750">
              <a:spcAft>
                <a:spcPts val="1200"/>
              </a:spcAft>
              <a:buFont typeface="Wingdings" panose="05000000000000000000" pitchFamily="2" charset="2"/>
              <a:buChar char="§"/>
            </a:pPr>
            <a:r>
              <a:rPr lang="en-GB" sz="1500" dirty="0">
                <a:solidFill>
                  <a:schemeClr val="tx1">
                    <a:lumMod val="75000"/>
                    <a:lumOff val="25000"/>
                  </a:schemeClr>
                </a:solidFill>
                <a:latin typeface="Arial" panose="020B0604020202020204" pitchFamily="34" charset="0"/>
                <a:cs typeface="Arial" panose="020B0604020202020204" pitchFamily="34" charset="0"/>
              </a:rPr>
              <a:t>Young people and employers agree that the skills for net zero will be important for future careers, but employers are unsure if the education system is equipping young people with them.</a:t>
            </a:r>
          </a:p>
          <a:p>
            <a:pPr marL="324000" indent="-285750">
              <a:spcAft>
                <a:spcPts val="1200"/>
              </a:spcAft>
              <a:buFont typeface="Wingdings" panose="05000000000000000000" pitchFamily="2" charset="2"/>
              <a:buChar char="§"/>
            </a:pPr>
            <a:r>
              <a:rPr lang="en-GB" sz="1500" dirty="0">
                <a:solidFill>
                  <a:schemeClr val="tx1">
                    <a:lumMod val="75000"/>
                    <a:lumOff val="25000"/>
                  </a:schemeClr>
                </a:solidFill>
                <a:latin typeface="Arial" panose="020B0604020202020204" pitchFamily="34" charset="0"/>
                <a:cs typeface="Arial" panose="020B0604020202020204" pitchFamily="34" charset="0"/>
              </a:rPr>
              <a:t>Corporate sustainability and social responsibility strategies, demonstrating how a company is having a positive impact on the environment, are vital in attracting young people into employment.</a:t>
            </a:r>
          </a:p>
        </p:txBody>
      </p:sp>
    </p:spTree>
    <p:extLst>
      <p:ext uri="{BB962C8B-B14F-4D97-AF65-F5344CB8AC3E}">
        <p14:creationId xmlns:p14="http://schemas.microsoft.com/office/powerpoint/2010/main" val="2068110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539552" y="6093296"/>
            <a:ext cx="82809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0B6EDA44-71E5-45CE-818C-261743A6AE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7456" y="6291155"/>
            <a:ext cx="2123016" cy="337168"/>
          </a:xfrm>
          <a:prstGeom prst="rect">
            <a:avLst/>
          </a:prstGeom>
        </p:spPr>
      </p:pic>
      <p:sp>
        <p:nvSpPr>
          <p:cNvPr id="17" name="Title 1">
            <a:extLst>
              <a:ext uri="{FF2B5EF4-FFF2-40B4-BE49-F238E27FC236}">
                <a16:creationId xmlns:a16="http://schemas.microsoft.com/office/drawing/2014/main" id="{2DCA2B81-9E78-446A-A0B9-C860170D1930}"/>
              </a:ext>
            </a:extLst>
          </p:cNvPr>
          <p:cNvSpPr txBox="1">
            <a:spLocks/>
          </p:cNvSpPr>
          <p:nvPr/>
        </p:nvSpPr>
        <p:spPr>
          <a:xfrm>
            <a:off x="352041" y="307894"/>
            <a:ext cx="6894269" cy="5944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800" b="1" dirty="0">
                <a:solidFill>
                  <a:schemeClr val="tx1">
                    <a:lumMod val="75000"/>
                    <a:lumOff val="25000"/>
                  </a:schemeClr>
                </a:solidFill>
                <a:latin typeface="Arial" pitchFamily="34" charset="0"/>
                <a:ea typeface="Arial Unicode MS" pitchFamily="34" charset="-128"/>
                <a:cs typeface="Arial" pitchFamily="34" charset="0"/>
              </a:rPr>
              <a:t>Conclusions</a:t>
            </a:r>
            <a:endParaRPr lang="en-US" sz="2800" dirty="0">
              <a:solidFill>
                <a:schemeClr val="tx1">
                  <a:lumMod val="75000"/>
                  <a:lumOff val="25000"/>
                </a:schemeClr>
              </a:solidFill>
            </a:endParaRPr>
          </a:p>
        </p:txBody>
      </p:sp>
      <p:sp>
        <p:nvSpPr>
          <p:cNvPr id="2" name="TextBox 1">
            <a:extLst>
              <a:ext uri="{FF2B5EF4-FFF2-40B4-BE49-F238E27FC236}">
                <a16:creationId xmlns:a16="http://schemas.microsoft.com/office/drawing/2014/main" id="{62E08FF9-3633-450E-B3C1-9A49DA6757CC}"/>
              </a:ext>
            </a:extLst>
          </p:cNvPr>
          <p:cNvSpPr txBox="1"/>
          <p:nvPr/>
        </p:nvSpPr>
        <p:spPr>
          <a:xfrm>
            <a:off x="352041" y="1000676"/>
            <a:ext cx="8280920" cy="3416320"/>
          </a:xfrm>
          <a:prstGeom prst="rect">
            <a:avLst/>
          </a:prstGeom>
          <a:noFill/>
        </p:spPr>
        <p:txBody>
          <a:bodyPr wrap="square" rtlCol="0">
            <a:spAutoFit/>
          </a:bodyPr>
          <a:lstStyle/>
          <a:p>
            <a:pPr marL="324000" indent="-285750">
              <a:spcAft>
                <a:spcPts val="1200"/>
              </a:spcAft>
              <a:buFont typeface="Wingdings" panose="05000000000000000000" pitchFamily="2" charset="2"/>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Net zero strategies should have clear accountabilities on: defining industry requirements for green skills; developing occupational standards; building labour market intelligence; and providing young people with clear careers advice</a:t>
            </a:r>
          </a:p>
          <a:p>
            <a:pPr marL="324000" indent="-285750">
              <a:spcAft>
                <a:spcPts val="1200"/>
              </a:spcAft>
              <a:buFont typeface="Wingdings" panose="05000000000000000000" pitchFamily="2" charset="2"/>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Enrolment data could offer insights on whether the skills system is supporting the UK’s transition to net zero</a:t>
            </a:r>
          </a:p>
          <a:p>
            <a:pPr marL="324000" indent="-285750">
              <a:spcAft>
                <a:spcPts val="1200"/>
              </a:spcAft>
              <a:buFont typeface="Wingdings" panose="05000000000000000000" pitchFamily="2" charset="2"/>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Highlighting the importance of technical skills to decarbonisation can attract young people to apprenticeships and help build prestige in technical education</a:t>
            </a:r>
          </a:p>
          <a:p>
            <a:pPr marL="324000" indent="-285750">
              <a:spcAft>
                <a:spcPts val="1200"/>
              </a:spcAft>
              <a:buFont typeface="Wingdings" panose="05000000000000000000" pitchFamily="2" charset="2"/>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Larger employers have a positive role to play in supporting SMEs to understand what transition to net zero looks like, and stimulating demand for green skills</a:t>
            </a:r>
          </a:p>
          <a:p>
            <a:pPr marL="324000" indent="-285750">
              <a:spcAft>
                <a:spcPts val="1200"/>
              </a:spcAft>
              <a:buFont typeface="Wingdings" panose="05000000000000000000" pitchFamily="2" charset="2"/>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Opportunities through the independent Green Jobs Delivery Group, IfATE’s Green Advisory Panel, and DfE’s Unit for Future Skills</a:t>
            </a:r>
          </a:p>
        </p:txBody>
      </p:sp>
    </p:spTree>
    <p:extLst>
      <p:ext uri="{BB962C8B-B14F-4D97-AF65-F5344CB8AC3E}">
        <p14:creationId xmlns:p14="http://schemas.microsoft.com/office/powerpoint/2010/main" val="671810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547718" y="6156049"/>
            <a:ext cx="82809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0B6EDA44-71E5-45CE-818C-261743A6AE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7456" y="6291155"/>
            <a:ext cx="2123016" cy="337168"/>
          </a:xfrm>
          <a:prstGeom prst="rect">
            <a:avLst/>
          </a:prstGeom>
        </p:spPr>
      </p:pic>
      <p:sp>
        <p:nvSpPr>
          <p:cNvPr id="15" name="Title 1">
            <a:extLst>
              <a:ext uri="{FF2B5EF4-FFF2-40B4-BE49-F238E27FC236}">
                <a16:creationId xmlns:a16="http://schemas.microsoft.com/office/drawing/2014/main" id="{E1848C43-FC20-4446-A184-F97F68613F90}"/>
              </a:ext>
            </a:extLst>
          </p:cNvPr>
          <p:cNvSpPr>
            <a:spLocks noGrp="1"/>
          </p:cNvSpPr>
          <p:nvPr>
            <p:ph type="ctrTitle"/>
          </p:nvPr>
        </p:nvSpPr>
        <p:spPr>
          <a:xfrm>
            <a:off x="303882" y="193578"/>
            <a:ext cx="8060432" cy="1016743"/>
          </a:xfrm>
        </p:spPr>
        <p:txBody>
          <a:bodyPr>
            <a:noAutofit/>
          </a:bodyPr>
          <a:lstStyle/>
          <a:p>
            <a:pPr algn="l"/>
            <a:r>
              <a:rPr lang="en-GB" sz="2800" b="1" dirty="0">
                <a:solidFill>
                  <a:schemeClr val="tx1">
                    <a:lumMod val="75000"/>
                    <a:lumOff val="25000"/>
                  </a:schemeClr>
                </a:solidFill>
                <a:latin typeface="Arial" pitchFamily="34" charset="0"/>
                <a:ea typeface="Arial Unicode MS" pitchFamily="34" charset="-128"/>
                <a:cs typeface="Arial" pitchFamily="34" charset="0"/>
              </a:rPr>
              <a:t>Background and context</a:t>
            </a:r>
            <a:endParaRPr lang="en-US" sz="3200" dirty="0">
              <a:solidFill>
                <a:schemeClr val="tx1">
                  <a:lumMod val="75000"/>
                  <a:lumOff val="25000"/>
                </a:schemeClr>
              </a:solidFill>
            </a:endParaRPr>
          </a:p>
        </p:txBody>
      </p:sp>
      <p:sp>
        <p:nvSpPr>
          <p:cNvPr id="2" name="TextBox 1">
            <a:extLst>
              <a:ext uri="{FF2B5EF4-FFF2-40B4-BE49-F238E27FC236}">
                <a16:creationId xmlns:a16="http://schemas.microsoft.com/office/drawing/2014/main" id="{4D4279D9-CFF0-450B-B3C4-059CA7E93F0C}"/>
              </a:ext>
            </a:extLst>
          </p:cNvPr>
          <p:cNvSpPr txBox="1"/>
          <p:nvPr/>
        </p:nvSpPr>
        <p:spPr>
          <a:xfrm>
            <a:off x="303882" y="1210321"/>
            <a:ext cx="8280920" cy="5355312"/>
          </a:xfrm>
          <a:prstGeom prst="rect">
            <a:avLst/>
          </a:prstGeom>
          <a:noFill/>
        </p:spPr>
        <p:txBody>
          <a:bodyPr wrap="square" rtlCol="0">
            <a:spAutoFit/>
          </a:bodyPr>
          <a:lstStyle/>
          <a:p>
            <a:pPr>
              <a:lnSpc>
                <a:spcPct val="115000"/>
              </a:lnSpc>
              <a:spcAft>
                <a:spcPts val="1000"/>
              </a:spcAft>
            </a:pPr>
            <a:r>
              <a:rPr lang="en-GB" sz="1600" dirty="0">
                <a:solidFill>
                  <a:schemeClr val="tx1">
                    <a:lumMod val="75000"/>
                    <a:lumOff val="25000"/>
                  </a:schemeClr>
                </a:solidFill>
                <a:effectLst/>
                <a:latin typeface="Arial" panose="020B0604020202020204" pitchFamily="34" charset="0"/>
                <a:ea typeface="Calibri" panose="020F0502020204030204" pitchFamily="34" charset="0"/>
              </a:rPr>
              <a:t>Thi</a:t>
            </a:r>
            <a:r>
              <a:rPr lang="en-GB" sz="1600" dirty="0">
                <a:solidFill>
                  <a:schemeClr val="tx1">
                    <a:lumMod val="75000"/>
                    <a:lumOff val="25000"/>
                  </a:schemeClr>
                </a:solidFill>
                <a:latin typeface="Arial" panose="020B0604020202020204" pitchFamily="34" charset="0"/>
                <a:ea typeface="Calibri" panose="020F0502020204030204" pitchFamily="34" charset="0"/>
              </a:rPr>
              <a:t>s research aimed </a:t>
            </a:r>
            <a:r>
              <a:rPr lang="en-GB" sz="1600" dirty="0">
                <a:solidFill>
                  <a:schemeClr val="tx1">
                    <a:lumMod val="75000"/>
                    <a:lumOff val="25000"/>
                  </a:schemeClr>
                </a:solidFill>
                <a:effectLst/>
                <a:latin typeface="Arial" panose="020B0604020202020204" pitchFamily="34" charset="0"/>
                <a:ea typeface="Calibri" panose="020F0502020204030204" pitchFamily="34" charset="0"/>
              </a:rPr>
              <a:t>to explore</a:t>
            </a:r>
            <a:r>
              <a:rPr lang="en-GB" sz="1600" b="1" dirty="0">
                <a:solidFill>
                  <a:schemeClr val="tx1">
                    <a:lumMod val="75000"/>
                    <a:lumOff val="25000"/>
                  </a:schemeClr>
                </a:solidFill>
                <a:effectLst/>
                <a:latin typeface="Arial" panose="020B0604020202020204" pitchFamily="34" charset="0"/>
                <a:ea typeface="Calibri" panose="020F0502020204030204" pitchFamily="34" charset="0"/>
              </a:rPr>
              <a:t> how WSUK and the wider skills system can help young people to acquire the high-quality green skills needed to support the UK’s transition to net zero carbon</a:t>
            </a:r>
            <a:r>
              <a:rPr lang="en-GB" sz="1600" dirty="0">
                <a:solidFill>
                  <a:schemeClr val="tx1">
                    <a:lumMod val="75000"/>
                    <a:lumOff val="25000"/>
                  </a:schemeClr>
                </a:solidFill>
                <a:effectLst/>
                <a:latin typeface="Arial" panose="020B0604020202020204" pitchFamily="34" charset="0"/>
                <a:ea typeface="Calibri" panose="020F0502020204030204" pitchFamily="34" charset="0"/>
              </a:rPr>
              <a:t> </a:t>
            </a:r>
            <a:r>
              <a:rPr lang="en-GB" sz="1600" b="1" dirty="0">
                <a:solidFill>
                  <a:schemeClr val="tx1">
                    <a:lumMod val="75000"/>
                    <a:lumOff val="25000"/>
                  </a:schemeClr>
                </a:solidFill>
                <a:effectLst/>
                <a:latin typeface="Arial" panose="020B0604020202020204" pitchFamily="34" charset="0"/>
                <a:ea typeface="Calibri" panose="020F0502020204030204" pitchFamily="34" charset="0"/>
              </a:rPr>
              <a:t>emissions. </a:t>
            </a:r>
          </a:p>
          <a:p>
            <a:pPr>
              <a:lnSpc>
                <a:spcPct val="115000"/>
              </a:lnSpc>
              <a:spcAft>
                <a:spcPts val="1000"/>
              </a:spcAft>
            </a:pPr>
            <a:r>
              <a:rPr lang="en-GB" sz="1600" dirty="0">
                <a:solidFill>
                  <a:schemeClr val="tx1">
                    <a:lumMod val="75000"/>
                    <a:lumOff val="25000"/>
                  </a:schemeClr>
                </a:solidFill>
                <a:effectLst/>
                <a:latin typeface="Arial" panose="020B0604020202020204" pitchFamily="34" charset="0"/>
                <a:ea typeface="Calibri" panose="020F0502020204030204" pitchFamily="34" charset="0"/>
              </a:rPr>
              <a:t>The research provides evidence on:</a:t>
            </a:r>
          </a:p>
          <a:p>
            <a:pPr marL="342900" lvl="0" indent="-342900">
              <a:lnSpc>
                <a:spcPct val="115000"/>
              </a:lnSpc>
              <a:spcAft>
                <a:spcPts val="1000"/>
              </a:spcAft>
              <a:buSzPts val="1200"/>
              <a:buFont typeface="Wingdings" panose="05000000000000000000" pitchFamily="2" charset="2"/>
              <a:buChar char=""/>
            </a:pPr>
            <a:r>
              <a:rPr lang="en-GB" sz="1600" b="1" dirty="0">
                <a:solidFill>
                  <a:schemeClr val="tx1">
                    <a:lumMod val="75000"/>
                    <a:lumOff val="25000"/>
                  </a:schemeClr>
                </a:solidFill>
                <a:effectLst/>
                <a:latin typeface="Arial" panose="020B0604020202020204" pitchFamily="34" charset="0"/>
                <a:ea typeface="Calibri" panose="020F0502020204030204" pitchFamily="34" charset="0"/>
              </a:rPr>
              <a:t>Employers’ green skills needs</a:t>
            </a:r>
            <a:r>
              <a:rPr lang="en-GB" sz="1600" dirty="0">
                <a:solidFill>
                  <a:schemeClr val="tx1">
                    <a:lumMod val="75000"/>
                    <a:lumOff val="25000"/>
                  </a:schemeClr>
                </a:solidFill>
                <a:effectLst/>
                <a:latin typeface="Arial" panose="020B0604020202020204" pitchFamily="34" charset="0"/>
                <a:ea typeface="Calibri" panose="020F0502020204030204" pitchFamily="34" charset="0"/>
              </a:rPr>
              <a:t>, including the skills level required, and differences by industry, employer size and geography</a:t>
            </a:r>
          </a:p>
          <a:p>
            <a:pPr marL="342900" lvl="0" indent="-342900">
              <a:lnSpc>
                <a:spcPct val="115000"/>
              </a:lnSpc>
              <a:spcAft>
                <a:spcPts val="1000"/>
              </a:spcAft>
              <a:buSzPts val="1200"/>
              <a:buFont typeface="Wingdings" panose="05000000000000000000" pitchFamily="2" charset="2"/>
              <a:buChar char=""/>
            </a:pPr>
            <a:r>
              <a:rPr lang="en-GB" sz="1600" b="1" dirty="0">
                <a:solidFill>
                  <a:schemeClr val="tx1">
                    <a:lumMod val="75000"/>
                    <a:lumOff val="25000"/>
                  </a:schemeClr>
                </a:solidFill>
                <a:effectLst/>
                <a:latin typeface="Arial" panose="020B0604020202020204" pitchFamily="34" charset="0"/>
                <a:ea typeface="Calibri" panose="020F0502020204030204" pitchFamily="34" charset="0"/>
              </a:rPr>
              <a:t>Young people’s understanding of careers that support the transition to net zero</a:t>
            </a:r>
            <a:r>
              <a:rPr lang="en-GB" sz="1600" dirty="0">
                <a:solidFill>
                  <a:schemeClr val="tx1">
                    <a:lumMod val="75000"/>
                    <a:lumOff val="25000"/>
                  </a:schemeClr>
                </a:solidFill>
                <a:effectLst/>
                <a:latin typeface="Arial" panose="020B0604020202020204" pitchFamily="34" charset="0"/>
                <a:ea typeface="Calibri" panose="020F0502020204030204" pitchFamily="34" charset="0"/>
              </a:rPr>
              <a:t>, the skills required, and whether they are inspired to pursue these careers</a:t>
            </a:r>
          </a:p>
          <a:p>
            <a:pPr marL="342900" lvl="0" indent="-342900">
              <a:lnSpc>
                <a:spcPct val="115000"/>
              </a:lnSpc>
              <a:spcAft>
                <a:spcPts val="1000"/>
              </a:spcAft>
              <a:buSzPts val="1200"/>
              <a:buFont typeface="Wingdings" panose="05000000000000000000" pitchFamily="2" charset="2"/>
              <a:buChar char=""/>
            </a:pPr>
            <a:r>
              <a:rPr lang="en-GB" sz="1600" dirty="0">
                <a:solidFill>
                  <a:schemeClr val="tx1">
                    <a:lumMod val="75000"/>
                    <a:lumOff val="25000"/>
                  </a:schemeClr>
                </a:solidFill>
                <a:effectLst/>
                <a:latin typeface="Arial" panose="020B0604020202020204" pitchFamily="34" charset="0"/>
                <a:ea typeface="Calibri" panose="020F0502020204030204" pitchFamily="34" charset="0"/>
              </a:rPr>
              <a:t>Any </a:t>
            </a:r>
            <a:r>
              <a:rPr lang="en-GB" sz="1600" b="1" dirty="0">
                <a:solidFill>
                  <a:schemeClr val="tx1">
                    <a:lumMod val="75000"/>
                    <a:lumOff val="25000"/>
                  </a:schemeClr>
                </a:solidFill>
                <a:effectLst/>
                <a:latin typeface="Arial" panose="020B0604020202020204" pitchFamily="34" charset="0"/>
                <a:ea typeface="Calibri" panose="020F0502020204030204" pitchFamily="34" charset="0"/>
              </a:rPr>
              <a:t>gaps</a:t>
            </a:r>
            <a:r>
              <a:rPr lang="en-GB" sz="1600" dirty="0">
                <a:solidFill>
                  <a:schemeClr val="tx1">
                    <a:lumMod val="75000"/>
                    <a:lumOff val="25000"/>
                  </a:schemeClr>
                </a:solidFill>
                <a:effectLst/>
                <a:latin typeface="Arial" panose="020B0604020202020204" pitchFamily="34" charset="0"/>
                <a:ea typeface="Calibri" panose="020F0502020204030204" pitchFamily="34" charset="0"/>
              </a:rPr>
              <a:t> that exist between </a:t>
            </a:r>
            <a:r>
              <a:rPr lang="en-GB" sz="1600" b="1" dirty="0">
                <a:solidFill>
                  <a:schemeClr val="tx1">
                    <a:lumMod val="75000"/>
                    <a:lumOff val="25000"/>
                  </a:schemeClr>
                </a:solidFill>
                <a:effectLst/>
                <a:latin typeface="Arial" panose="020B0604020202020204" pitchFamily="34" charset="0"/>
                <a:ea typeface="Calibri" panose="020F0502020204030204" pitchFamily="34" charset="0"/>
              </a:rPr>
              <a:t>young people’s understanding and aspirations and employers’ green skills needs</a:t>
            </a:r>
          </a:p>
          <a:p>
            <a:pPr lvl="0">
              <a:lnSpc>
                <a:spcPct val="115000"/>
              </a:lnSpc>
              <a:spcAft>
                <a:spcPts val="1000"/>
              </a:spcAft>
              <a:buSzPts val="1200"/>
            </a:pPr>
            <a:r>
              <a:rPr lang="en-GB" sz="1600" dirty="0">
                <a:solidFill>
                  <a:schemeClr val="tx1">
                    <a:lumMod val="75000"/>
                    <a:lumOff val="25000"/>
                  </a:schemeClr>
                </a:solidFill>
                <a:latin typeface="Arial" panose="020B0604020202020204" pitchFamily="34" charset="0"/>
                <a:ea typeface="Calibri" panose="020F0502020204030204" pitchFamily="34" charset="0"/>
              </a:rPr>
              <a:t>Green skills defined as: </a:t>
            </a:r>
            <a:r>
              <a:rPr lang="en-GB" sz="1600" b="0" i="1" u="none" strike="noStrike" baseline="0" dirty="0">
                <a:solidFill>
                  <a:schemeClr val="tx1">
                    <a:lumMod val="75000"/>
                    <a:lumOff val="25000"/>
                  </a:schemeClr>
                </a:solidFill>
                <a:latin typeface="Arial" panose="020B0604020202020204" pitchFamily="34" charset="0"/>
                <a:cs typeface="Arial" panose="020B0604020202020204" pitchFamily="34" charset="0"/>
              </a:rPr>
              <a:t>Green skills are the skills needed to promote a green economic recovery focused on reducing UK carbon emissions. This can range from technical green skills such as those relating to construction, engineering or manufacturing, to more general green skills such as project management, change management, leadership, education management and communication skills.</a:t>
            </a:r>
            <a:endParaRPr lang="en-GB" sz="1600" b="1" dirty="0">
              <a:solidFill>
                <a:schemeClr val="tx1">
                  <a:lumMod val="75000"/>
                  <a:lumOff val="25000"/>
                </a:schemeClr>
              </a:solidFill>
              <a:effectLst/>
              <a:latin typeface="Arial" panose="020B0604020202020204" pitchFamily="34" charset="0"/>
              <a:ea typeface="Calibri" panose="020F0502020204030204" pitchFamily="34" charset="0"/>
              <a:cs typeface="Arial" panose="020B0604020202020204" pitchFamily="34" charset="0"/>
            </a:endParaRPr>
          </a:p>
          <a:p>
            <a:endParaRPr lang="en-GB" sz="1600" dirty="0"/>
          </a:p>
        </p:txBody>
      </p:sp>
    </p:spTree>
    <p:extLst>
      <p:ext uri="{BB962C8B-B14F-4D97-AF65-F5344CB8AC3E}">
        <p14:creationId xmlns:p14="http://schemas.microsoft.com/office/powerpoint/2010/main" val="482170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539552" y="6093296"/>
            <a:ext cx="82809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0B6EDA44-71E5-45CE-818C-261743A6AE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7456" y="6291155"/>
            <a:ext cx="2123016" cy="337168"/>
          </a:xfrm>
          <a:prstGeom prst="rect">
            <a:avLst/>
          </a:prstGeom>
        </p:spPr>
      </p:pic>
      <p:sp>
        <p:nvSpPr>
          <p:cNvPr id="15" name="Title 1">
            <a:extLst>
              <a:ext uri="{FF2B5EF4-FFF2-40B4-BE49-F238E27FC236}">
                <a16:creationId xmlns:a16="http://schemas.microsoft.com/office/drawing/2014/main" id="{E1848C43-FC20-4446-A184-F97F68613F90}"/>
              </a:ext>
            </a:extLst>
          </p:cNvPr>
          <p:cNvSpPr>
            <a:spLocks noGrp="1"/>
          </p:cNvSpPr>
          <p:nvPr>
            <p:ph type="ctrTitle"/>
          </p:nvPr>
        </p:nvSpPr>
        <p:spPr>
          <a:xfrm>
            <a:off x="323528" y="229677"/>
            <a:ext cx="8060432" cy="1016743"/>
          </a:xfrm>
        </p:spPr>
        <p:txBody>
          <a:bodyPr>
            <a:noAutofit/>
          </a:bodyPr>
          <a:lstStyle/>
          <a:p>
            <a:pPr algn="l"/>
            <a:r>
              <a:rPr lang="en-GB" sz="2800" b="1" dirty="0">
                <a:solidFill>
                  <a:schemeClr val="tx1">
                    <a:lumMod val="75000"/>
                    <a:lumOff val="25000"/>
                  </a:schemeClr>
                </a:solidFill>
                <a:latin typeface="Arial" pitchFamily="34" charset="0"/>
                <a:ea typeface="Arial Unicode MS" pitchFamily="34" charset="-128"/>
                <a:cs typeface="Arial" pitchFamily="34" charset="0"/>
              </a:rPr>
              <a:t>Methodology </a:t>
            </a:r>
            <a:endParaRPr lang="en-US" sz="2800" dirty="0">
              <a:solidFill>
                <a:schemeClr val="tx1">
                  <a:lumMod val="75000"/>
                  <a:lumOff val="25000"/>
                </a:schemeClr>
              </a:solidFill>
            </a:endParaRPr>
          </a:p>
        </p:txBody>
      </p:sp>
      <p:sp>
        <p:nvSpPr>
          <p:cNvPr id="3" name="TextBox 2">
            <a:extLst>
              <a:ext uri="{FF2B5EF4-FFF2-40B4-BE49-F238E27FC236}">
                <a16:creationId xmlns:a16="http://schemas.microsoft.com/office/drawing/2014/main" id="{3C146AD0-4C69-4674-9A3E-B9B5A8D8BFAC}"/>
              </a:ext>
            </a:extLst>
          </p:cNvPr>
          <p:cNvSpPr txBox="1"/>
          <p:nvPr/>
        </p:nvSpPr>
        <p:spPr>
          <a:xfrm>
            <a:off x="323528" y="1074509"/>
            <a:ext cx="8408096" cy="4775153"/>
          </a:xfrm>
          <a:prstGeom prst="rect">
            <a:avLst/>
          </a:prstGeom>
          <a:noFill/>
        </p:spPr>
        <p:txBody>
          <a:bodyPr wrap="square" rtlCol="0">
            <a:spAutoFit/>
          </a:bodyPr>
          <a:lstStyle>
            <a:defPPr>
              <a:defRPr lang="en-US"/>
            </a:defPPr>
            <a:lvl1pPr>
              <a:lnSpc>
                <a:spcPct val="115000"/>
              </a:lnSpc>
              <a:spcAft>
                <a:spcPts val="1000"/>
              </a:spcAft>
              <a:defRPr sz="1600">
                <a:solidFill>
                  <a:schemeClr val="tx1">
                    <a:lumMod val="75000"/>
                    <a:lumOff val="25000"/>
                  </a:schemeClr>
                </a:solidFill>
                <a:effectLst/>
                <a:latin typeface="Arial" panose="020B0604020202020204" pitchFamily="34" charset="0"/>
                <a:ea typeface="Calibri" panose="020F0502020204030204" pitchFamily="34" charset="0"/>
              </a:defRPr>
            </a:lvl1pPr>
          </a:lstStyle>
          <a:p>
            <a:r>
              <a:rPr lang="en-GB" b="1" dirty="0"/>
              <a:t>Employer survey: </a:t>
            </a:r>
          </a:p>
          <a:p>
            <a:pPr marL="285750" indent="-285750">
              <a:buFont typeface="Wingdings" panose="05000000000000000000" pitchFamily="2" charset="2"/>
              <a:buChar char="§"/>
            </a:pPr>
            <a:r>
              <a:rPr lang="en-GB" dirty="0"/>
              <a:t>Online survey of </a:t>
            </a:r>
            <a:r>
              <a:rPr lang="en-GB" b="1" dirty="0"/>
              <a:t>1,001 employers </a:t>
            </a:r>
            <a:r>
              <a:rPr lang="en-GB" dirty="0"/>
              <a:t>conducted by YouGov</a:t>
            </a:r>
          </a:p>
          <a:p>
            <a:pPr marL="285750" indent="-285750">
              <a:buFont typeface="Wingdings" panose="05000000000000000000" pitchFamily="2" charset="2"/>
              <a:buChar char="§"/>
            </a:pPr>
            <a:r>
              <a:rPr lang="en-GB" dirty="0"/>
              <a:t>Survey covered: employers’ </a:t>
            </a:r>
            <a:r>
              <a:rPr lang="en-GB" b="1" dirty="0"/>
              <a:t>attitudes to climate change</a:t>
            </a:r>
            <a:r>
              <a:rPr lang="en-GB" dirty="0"/>
              <a:t>, the </a:t>
            </a:r>
            <a:r>
              <a:rPr lang="en-GB" b="1" dirty="0"/>
              <a:t>importance of green skills</a:t>
            </a:r>
            <a:r>
              <a:rPr lang="en-GB" dirty="0"/>
              <a:t>, employers’ </a:t>
            </a:r>
            <a:r>
              <a:rPr lang="en-GB" b="1" dirty="0"/>
              <a:t>green skills needs </a:t>
            </a:r>
            <a:r>
              <a:rPr lang="en-GB" dirty="0"/>
              <a:t>and </a:t>
            </a:r>
            <a:r>
              <a:rPr lang="en-GB" b="1" dirty="0"/>
              <a:t>green skills gaps </a:t>
            </a:r>
            <a:r>
              <a:rPr lang="en-GB" dirty="0"/>
              <a:t>within their organisations. </a:t>
            </a:r>
          </a:p>
          <a:p>
            <a:r>
              <a:rPr lang="en-GB" b="1" dirty="0"/>
              <a:t>Young people survey: </a:t>
            </a:r>
          </a:p>
          <a:p>
            <a:pPr marL="285750" indent="-285750">
              <a:buFont typeface="Wingdings" panose="05000000000000000000" pitchFamily="2" charset="2"/>
              <a:buChar char="§"/>
            </a:pPr>
            <a:r>
              <a:rPr lang="en-GB" dirty="0"/>
              <a:t>Online survey of </a:t>
            </a:r>
            <a:r>
              <a:rPr lang="en-GB" b="1" dirty="0"/>
              <a:t>1,162 young people </a:t>
            </a:r>
            <a:r>
              <a:rPr lang="en-GB" dirty="0"/>
              <a:t>aged 16-24 in the UK conducted by </a:t>
            </a:r>
            <a:r>
              <a:rPr lang="en-GB" dirty="0" err="1"/>
              <a:t>YouthSight</a:t>
            </a:r>
            <a:endParaRPr lang="en-GB" dirty="0"/>
          </a:p>
          <a:p>
            <a:pPr marL="285750" indent="-285750">
              <a:buFont typeface="Wingdings" panose="05000000000000000000" pitchFamily="2" charset="2"/>
              <a:buChar char="§"/>
            </a:pPr>
            <a:r>
              <a:rPr lang="en-GB" dirty="0"/>
              <a:t>Survey covered: young people’s </a:t>
            </a:r>
            <a:r>
              <a:rPr lang="en-GB" b="1" dirty="0"/>
              <a:t>awareness of green skills</a:t>
            </a:r>
            <a:r>
              <a:rPr lang="en-GB" dirty="0"/>
              <a:t>, young </a:t>
            </a:r>
            <a:r>
              <a:rPr lang="en-GB" b="1" dirty="0"/>
              <a:t>people’s interest in pursuing a green career</a:t>
            </a:r>
            <a:r>
              <a:rPr lang="en-GB" dirty="0"/>
              <a:t> and young people’s </a:t>
            </a:r>
            <a:r>
              <a:rPr lang="en-GB" b="1" dirty="0"/>
              <a:t>knowledge of green careers </a:t>
            </a:r>
            <a:r>
              <a:rPr lang="en-GB" dirty="0"/>
              <a:t>and their </a:t>
            </a:r>
            <a:r>
              <a:rPr lang="en-GB" b="1" dirty="0"/>
              <a:t>barriers.</a:t>
            </a:r>
          </a:p>
          <a:p>
            <a:r>
              <a:rPr lang="en-GB" dirty="0"/>
              <a:t>The research also included an </a:t>
            </a:r>
            <a:r>
              <a:rPr lang="en-GB" b="1" dirty="0"/>
              <a:t>evidence review </a:t>
            </a:r>
            <a:r>
              <a:rPr lang="en-GB" dirty="0"/>
              <a:t>and </a:t>
            </a:r>
            <a:r>
              <a:rPr lang="en-GB" b="1" dirty="0"/>
              <a:t>case study development. </a:t>
            </a:r>
            <a:r>
              <a:rPr lang="en-GB" dirty="0"/>
              <a:t>The findings for both can be found in the final report. </a:t>
            </a:r>
            <a:r>
              <a:rPr lang="en-GB" b="1" dirty="0"/>
              <a:t> </a:t>
            </a:r>
          </a:p>
          <a:p>
            <a:endParaRPr lang="en-GB" dirty="0"/>
          </a:p>
          <a:p>
            <a:endParaRPr lang="en-GB" dirty="0"/>
          </a:p>
        </p:txBody>
      </p:sp>
    </p:spTree>
    <p:extLst>
      <p:ext uri="{BB962C8B-B14F-4D97-AF65-F5344CB8AC3E}">
        <p14:creationId xmlns:p14="http://schemas.microsoft.com/office/powerpoint/2010/main" val="1827819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11" name="Title 1"/>
          <p:cNvSpPr>
            <a:spLocks noGrp="1"/>
          </p:cNvSpPr>
          <p:nvPr>
            <p:ph type="ctrTitle"/>
          </p:nvPr>
        </p:nvSpPr>
        <p:spPr>
          <a:xfrm>
            <a:off x="544016" y="1916832"/>
            <a:ext cx="8060432" cy="2232248"/>
          </a:xfrm>
        </p:spPr>
        <p:txBody>
          <a:bodyPr>
            <a:noAutofit/>
          </a:bodyPr>
          <a:lstStyle/>
          <a:p>
            <a:r>
              <a:rPr lang="en-GB" sz="5000" b="1" dirty="0">
                <a:solidFill>
                  <a:schemeClr val="bg1"/>
                </a:solidFill>
                <a:latin typeface="Arial" pitchFamily="34" charset="0"/>
                <a:ea typeface="Arial Unicode MS" pitchFamily="34" charset="-128"/>
                <a:cs typeface="Arial" pitchFamily="34" charset="0"/>
              </a:rPr>
              <a:t>Key findings</a:t>
            </a:r>
          </a:p>
        </p:txBody>
      </p:sp>
      <p:cxnSp>
        <p:nvCxnSpPr>
          <p:cNvPr id="6" name="Straight Connector 5"/>
          <p:cNvCxnSpPr/>
          <p:nvPr/>
        </p:nvCxnSpPr>
        <p:spPr>
          <a:xfrm>
            <a:off x="539552" y="6093296"/>
            <a:ext cx="828092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Picture 2" descr="C:\Users\tim.allan\AppData\Local\Microsoft\Windows\Temporary Internet Files\Content.Outlook\EKZ3YZW5\NIACE White 300dpi English.png"/>
          <p:cNvPicPr>
            <a:picLocks noChangeAspect="1" noChangeArrowheads="1"/>
          </p:cNvPicPr>
          <p:nvPr/>
        </p:nvPicPr>
        <p:blipFill>
          <a:blip r:embed="rId3" cstate="print"/>
          <a:stretch>
            <a:fillRect/>
          </a:stretch>
        </p:blipFill>
        <p:spPr bwMode="auto">
          <a:xfrm>
            <a:off x="6660232" y="6260184"/>
            <a:ext cx="2123016" cy="337168"/>
          </a:xfrm>
          <a:prstGeom prst="rect">
            <a:avLst/>
          </a:prstGeom>
          <a:noFill/>
        </p:spPr>
      </p:pic>
    </p:spTree>
    <p:extLst>
      <p:ext uri="{BB962C8B-B14F-4D97-AF65-F5344CB8AC3E}">
        <p14:creationId xmlns:p14="http://schemas.microsoft.com/office/powerpoint/2010/main" val="1077347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0B6EDA44-71E5-45CE-818C-261743A6AE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7456" y="6291155"/>
            <a:ext cx="2123016" cy="337168"/>
          </a:xfrm>
          <a:prstGeom prst="rect">
            <a:avLst/>
          </a:prstGeom>
        </p:spPr>
      </p:pic>
      <p:sp>
        <p:nvSpPr>
          <p:cNvPr id="12" name="Title 1">
            <a:extLst>
              <a:ext uri="{FF2B5EF4-FFF2-40B4-BE49-F238E27FC236}">
                <a16:creationId xmlns:a16="http://schemas.microsoft.com/office/drawing/2014/main" id="{F031E197-1F07-48B2-B914-E7E634EBFFD3}"/>
              </a:ext>
            </a:extLst>
          </p:cNvPr>
          <p:cNvSpPr txBox="1">
            <a:spLocks/>
          </p:cNvSpPr>
          <p:nvPr/>
        </p:nvSpPr>
        <p:spPr>
          <a:xfrm>
            <a:off x="409974" y="416456"/>
            <a:ext cx="8505759" cy="5944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000" b="1" dirty="0">
                <a:solidFill>
                  <a:schemeClr val="tx1">
                    <a:lumMod val="75000"/>
                    <a:lumOff val="25000"/>
                  </a:schemeClr>
                </a:solidFill>
                <a:latin typeface="Arial" pitchFamily="34" charset="0"/>
                <a:ea typeface="Arial Unicode MS" pitchFamily="34" charset="-128"/>
                <a:cs typeface="Arial" pitchFamily="34" charset="0"/>
              </a:rPr>
              <a:t>Most employers either currently require green skills or expect to in the future</a:t>
            </a:r>
            <a:endParaRPr lang="en-US" sz="2000" dirty="0">
              <a:solidFill>
                <a:schemeClr val="tx1">
                  <a:lumMod val="75000"/>
                  <a:lumOff val="25000"/>
                </a:schemeClr>
              </a:solidFill>
            </a:endParaRPr>
          </a:p>
        </p:txBody>
      </p:sp>
      <p:graphicFrame>
        <p:nvGraphicFramePr>
          <p:cNvPr id="6" name="Chart 5">
            <a:extLst>
              <a:ext uri="{FF2B5EF4-FFF2-40B4-BE49-F238E27FC236}">
                <a16:creationId xmlns:a16="http://schemas.microsoft.com/office/drawing/2014/main" id="{DFF3DE8D-E820-472B-AE10-4768121A8A80}"/>
              </a:ext>
            </a:extLst>
          </p:cNvPr>
          <p:cNvGraphicFramePr/>
          <p:nvPr>
            <p:extLst>
              <p:ext uri="{D42A27DB-BD31-4B8C-83A1-F6EECF244321}">
                <p14:modId xmlns:p14="http://schemas.microsoft.com/office/powerpoint/2010/main" val="391448613"/>
              </p:ext>
            </p:extLst>
          </p:nvPr>
        </p:nvGraphicFramePr>
        <p:xfrm>
          <a:off x="539552" y="1162050"/>
          <a:ext cx="8280920" cy="4298950"/>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a:extLst>
              <a:ext uri="{FF2B5EF4-FFF2-40B4-BE49-F238E27FC236}">
                <a16:creationId xmlns:a16="http://schemas.microsoft.com/office/drawing/2014/main" id="{0B3A546B-3CEC-48AA-B04D-D687F89AEB35}"/>
              </a:ext>
            </a:extLst>
          </p:cNvPr>
          <p:cNvSpPr txBox="1"/>
          <p:nvPr/>
        </p:nvSpPr>
        <p:spPr>
          <a:xfrm>
            <a:off x="5064660" y="5816297"/>
            <a:ext cx="3851073" cy="553998"/>
          </a:xfrm>
          <a:prstGeom prst="rect">
            <a:avLst/>
          </a:prstGeom>
          <a:noFill/>
        </p:spPr>
        <p:txBody>
          <a:bodyPr wrap="square" rtlCol="0">
            <a:spAutoFit/>
          </a:bodyPr>
          <a:lstStyle/>
          <a:p>
            <a:r>
              <a:rPr kumimoji="0" lang="en-GB" altLang="en-US" sz="1200" b="0" i="0" u="none" strike="noStrike" cap="none" normalizeH="0" baseline="0" dirty="0">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S</a:t>
            </a:r>
            <a:r>
              <a:rPr kumimoji="0" lang="en-GB" altLang="en-US" sz="1200" b="0" i="0" u="none" strike="noStrike" cap="none" normalizeH="0" baseline="0" dirty="0"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ource: </a:t>
            </a:r>
            <a:r>
              <a:rPr lang="en-GB" altLang="en-US" sz="1200" dirty="0" bmk="">
                <a:solidFill>
                  <a:schemeClr val="tx1">
                    <a:lumMod val="75000"/>
                    <a:lumOff val="25000"/>
                  </a:schemeClr>
                </a:solidFill>
                <a:latin typeface="Arial" panose="020B0604020202020204" pitchFamily="34" charset="0"/>
                <a:ea typeface="Times New Roman" panose="02020603050405020304" pitchFamily="18" charset="0"/>
                <a:cs typeface="Arial" panose="020B0604020202020204" pitchFamily="34" charset="0"/>
              </a:rPr>
              <a:t>YouGov</a:t>
            </a:r>
            <a:r>
              <a:rPr kumimoji="0" lang="en-GB" altLang="en-US" sz="1200" b="0" i="0" u="none" strike="noStrike" cap="none" normalizeH="0" baseline="0" dirty="0"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 survey. Base: All respondents (1,001)</a:t>
            </a:r>
            <a:endParaRPr kumimoji="0" lang="en-GB" altLang="en-US" sz="1200" b="0" i="0" u="none" strike="noStrike" cap="none" normalizeH="0" baseline="0" dirty="0">
              <a:ln>
                <a:noFill/>
              </a:ln>
              <a:solidFill>
                <a:schemeClr val="tx1">
                  <a:lumMod val="75000"/>
                  <a:lumOff val="25000"/>
                </a:schemeClr>
              </a:solidFill>
              <a:effectLst/>
              <a:latin typeface="Arial" panose="020B0604020202020204" pitchFamily="34" charset="0"/>
            </a:endParaRPr>
          </a:p>
          <a:p>
            <a:endParaRPr lang="en-GB" dirty="0"/>
          </a:p>
        </p:txBody>
      </p:sp>
      <p:cxnSp>
        <p:nvCxnSpPr>
          <p:cNvPr id="10" name="Straight Connector 9">
            <a:extLst>
              <a:ext uri="{FF2B5EF4-FFF2-40B4-BE49-F238E27FC236}">
                <a16:creationId xmlns:a16="http://schemas.microsoft.com/office/drawing/2014/main" id="{0F8E7915-DF3E-4060-B51A-991DCE30A65D}"/>
              </a:ext>
            </a:extLst>
          </p:cNvPr>
          <p:cNvCxnSpPr/>
          <p:nvPr/>
        </p:nvCxnSpPr>
        <p:spPr>
          <a:xfrm>
            <a:off x="539552" y="6093296"/>
            <a:ext cx="82809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4558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0B6EDA44-71E5-45CE-818C-261743A6AE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7456" y="6291155"/>
            <a:ext cx="2123016" cy="337168"/>
          </a:xfrm>
          <a:prstGeom prst="rect">
            <a:avLst/>
          </a:prstGeom>
        </p:spPr>
      </p:pic>
      <p:sp>
        <p:nvSpPr>
          <p:cNvPr id="12" name="Title 1">
            <a:extLst>
              <a:ext uri="{FF2B5EF4-FFF2-40B4-BE49-F238E27FC236}">
                <a16:creationId xmlns:a16="http://schemas.microsoft.com/office/drawing/2014/main" id="{F031E197-1F07-48B2-B914-E7E634EBFFD3}"/>
              </a:ext>
            </a:extLst>
          </p:cNvPr>
          <p:cNvSpPr txBox="1">
            <a:spLocks/>
          </p:cNvSpPr>
          <p:nvPr/>
        </p:nvSpPr>
        <p:spPr>
          <a:xfrm>
            <a:off x="393969" y="419001"/>
            <a:ext cx="8842443" cy="5944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000" b="1" dirty="0">
                <a:solidFill>
                  <a:schemeClr val="tx1">
                    <a:lumMod val="75000"/>
                    <a:lumOff val="25000"/>
                  </a:schemeClr>
                </a:solidFill>
                <a:latin typeface="Arial" pitchFamily="34" charset="0"/>
                <a:ea typeface="Arial Unicode MS" pitchFamily="34" charset="-128"/>
                <a:cs typeface="Arial" pitchFamily="34" charset="0"/>
              </a:rPr>
              <a:t>One third of employers need green skills at all levels, and 15% need them in entry level jobs</a:t>
            </a:r>
            <a:endParaRPr lang="en-US" sz="2000" dirty="0">
              <a:solidFill>
                <a:schemeClr val="tx1">
                  <a:lumMod val="75000"/>
                  <a:lumOff val="25000"/>
                </a:schemeClr>
              </a:solidFill>
            </a:endParaRPr>
          </a:p>
        </p:txBody>
      </p:sp>
      <p:graphicFrame>
        <p:nvGraphicFramePr>
          <p:cNvPr id="7" name="Chart 6">
            <a:extLst>
              <a:ext uri="{FF2B5EF4-FFF2-40B4-BE49-F238E27FC236}">
                <a16:creationId xmlns:a16="http://schemas.microsoft.com/office/drawing/2014/main" id="{7A0EFC7A-66A8-4D6D-BFFC-AB7087206CF4}"/>
              </a:ext>
            </a:extLst>
          </p:cNvPr>
          <p:cNvGraphicFramePr/>
          <p:nvPr>
            <p:extLst>
              <p:ext uri="{D42A27DB-BD31-4B8C-83A1-F6EECF244321}">
                <p14:modId xmlns:p14="http://schemas.microsoft.com/office/powerpoint/2010/main" val="3502591009"/>
              </p:ext>
            </p:extLst>
          </p:nvPr>
        </p:nvGraphicFramePr>
        <p:xfrm>
          <a:off x="539552" y="1076961"/>
          <a:ext cx="8280920" cy="4384039"/>
        </p:xfrm>
        <a:graphic>
          <a:graphicData uri="http://schemas.openxmlformats.org/drawingml/2006/chart">
            <c:chart xmlns:c="http://schemas.openxmlformats.org/drawingml/2006/chart" xmlns:r="http://schemas.openxmlformats.org/officeDocument/2006/relationships" r:id="rId4"/>
          </a:graphicData>
        </a:graphic>
      </p:graphicFrame>
      <p:cxnSp>
        <p:nvCxnSpPr>
          <p:cNvPr id="11" name="Straight Connector 10">
            <a:extLst>
              <a:ext uri="{FF2B5EF4-FFF2-40B4-BE49-F238E27FC236}">
                <a16:creationId xmlns:a16="http://schemas.microsoft.com/office/drawing/2014/main" id="{BA03E9E8-EDAC-441C-A271-53B57AA61834}"/>
              </a:ext>
            </a:extLst>
          </p:cNvPr>
          <p:cNvCxnSpPr/>
          <p:nvPr/>
        </p:nvCxnSpPr>
        <p:spPr>
          <a:xfrm>
            <a:off x="539552" y="6093296"/>
            <a:ext cx="82809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58E234F-B590-491D-9FC4-108DA63694CB}"/>
              </a:ext>
            </a:extLst>
          </p:cNvPr>
          <p:cNvSpPr txBox="1"/>
          <p:nvPr/>
        </p:nvSpPr>
        <p:spPr>
          <a:xfrm>
            <a:off x="1466453" y="5816297"/>
            <a:ext cx="7438685" cy="553998"/>
          </a:xfrm>
          <a:prstGeom prst="rect">
            <a:avLst/>
          </a:prstGeom>
          <a:noFill/>
        </p:spPr>
        <p:txBody>
          <a:bodyPr wrap="square" rtlCol="0">
            <a:spAutoFit/>
          </a:bodyPr>
          <a:lstStyle/>
          <a:p>
            <a:pPr algn="r"/>
            <a:r>
              <a:rPr kumimoji="0" lang="en-GB" altLang="en-US" sz="1200" b="0" i="0" u="none" strike="noStrike" cap="none" normalizeH="0" baseline="0" dirty="0">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S</a:t>
            </a:r>
            <a:r>
              <a:rPr kumimoji="0" lang="en-GB" altLang="en-US" sz="1200" b="0" i="0" u="none" strike="noStrike" cap="none" normalizeH="0" baseline="0" dirty="0"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ource: </a:t>
            </a:r>
            <a:r>
              <a:rPr lang="en-GB" altLang="en-US" sz="1200" dirty="0" bmk="">
                <a:solidFill>
                  <a:schemeClr val="tx1">
                    <a:lumMod val="75000"/>
                    <a:lumOff val="25000"/>
                  </a:schemeClr>
                </a:solidFill>
                <a:latin typeface="Arial" panose="020B0604020202020204" pitchFamily="34" charset="0"/>
                <a:ea typeface="Times New Roman" panose="02020603050405020304" pitchFamily="18" charset="0"/>
                <a:cs typeface="Arial" panose="020B0604020202020204" pitchFamily="34" charset="0"/>
              </a:rPr>
              <a:t>YouGov</a:t>
            </a:r>
            <a:r>
              <a:rPr kumimoji="0" lang="en-GB" altLang="en-US" sz="1200" b="0" i="0" u="none" strike="noStrike" cap="none" normalizeH="0" baseline="0" dirty="0"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 survey. Base: </a:t>
            </a:r>
            <a:r>
              <a:rPr lang="en-GB" altLang="en-US" sz="1200" dirty="0" bmk="">
                <a:solidFill>
                  <a:schemeClr val="tx1">
                    <a:lumMod val="75000"/>
                    <a:lumOff val="25000"/>
                  </a:schemeClr>
                </a:solidFill>
                <a:latin typeface="Arial" panose="020B0604020202020204" pitchFamily="34" charset="0"/>
                <a:ea typeface="Times New Roman" panose="02020603050405020304" pitchFamily="18" charset="0"/>
                <a:cs typeface="Arial" panose="020B0604020202020204" pitchFamily="34" charset="0"/>
              </a:rPr>
              <a:t>Employers who require/expect to require green skills (589)</a:t>
            </a:r>
            <a:endParaRPr kumimoji="0" lang="en-GB" altLang="en-US" sz="1200" b="0" i="0" u="none" strike="noStrike" cap="none" normalizeH="0" baseline="0" dirty="0">
              <a:ln>
                <a:noFill/>
              </a:ln>
              <a:solidFill>
                <a:schemeClr val="tx1">
                  <a:lumMod val="75000"/>
                  <a:lumOff val="25000"/>
                </a:schemeClr>
              </a:solidFill>
              <a:effectLst/>
              <a:latin typeface="Arial" panose="020B0604020202020204" pitchFamily="34" charset="0"/>
            </a:endParaRPr>
          </a:p>
          <a:p>
            <a:pPr algn="r"/>
            <a:endParaRPr lang="en-GB" dirty="0"/>
          </a:p>
        </p:txBody>
      </p:sp>
    </p:spTree>
    <p:extLst>
      <p:ext uri="{BB962C8B-B14F-4D97-AF65-F5344CB8AC3E}">
        <p14:creationId xmlns:p14="http://schemas.microsoft.com/office/powerpoint/2010/main" val="1909037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0B6EDA44-71E5-45CE-818C-261743A6AE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7456" y="6291155"/>
            <a:ext cx="2123016" cy="337168"/>
          </a:xfrm>
          <a:prstGeom prst="rect">
            <a:avLst/>
          </a:prstGeom>
        </p:spPr>
      </p:pic>
      <p:sp>
        <p:nvSpPr>
          <p:cNvPr id="12" name="Title 1">
            <a:extLst>
              <a:ext uri="{FF2B5EF4-FFF2-40B4-BE49-F238E27FC236}">
                <a16:creationId xmlns:a16="http://schemas.microsoft.com/office/drawing/2014/main" id="{F031E197-1F07-48B2-B914-E7E634EBFFD3}"/>
              </a:ext>
            </a:extLst>
          </p:cNvPr>
          <p:cNvSpPr txBox="1">
            <a:spLocks/>
          </p:cNvSpPr>
          <p:nvPr/>
        </p:nvSpPr>
        <p:spPr>
          <a:xfrm>
            <a:off x="385250" y="429160"/>
            <a:ext cx="8842443" cy="5944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000" b="1" dirty="0">
                <a:solidFill>
                  <a:schemeClr val="tx1">
                    <a:lumMod val="75000"/>
                    <a:lumOff val="25000"/>
                  </a:schemeClr>
                </a:solidFill>
                <a:latin typeface="Arial" pitchFamily="34" charset="0"/>
                <a:ea typeface="Arial Unicode MS" pitchFamily="34" charset="-128"/>
                <a:cs typeface="Arial" pitchFamily="34" charset="0"/>
              </a:rPr>
              <a:t>Green skills are needed in a range of industries, most commonly electric vehicles, clean energies and sustainable manufacturing</a:t>
            </a:r>
          </a:p>
        </p:txBody>
      </p:sp>
      <p:graphicFrame>
        <p:nvGraphicFramePr>
          <p:cNvPr id="5" name="Chart 4">
            <a:extLst>
              <a:ext uri="{FF2B5EF4-FFF2-40B4-BE49-F238E27FC236}">
                <a16:creationId xmlns:a16="http://schemas.microsoft.com/office/drawing/2014/main" id="{8DABEDD8-02C3-44ED-AB67-AD8C043969DB}"/>
              </a:ext>
            </a:extLst>
          </p:cNvPr>
          <p:cNvGraphicFramePr/>
          <p:nvPr>
            <p:extLst>
              <p:ext uri="{D42A27DB-BD31-4B8C-83A1-F6EECF244321}">
                <p14:modId xmlns:p14="http://schemas.microsoft.com/office/powerpoint/2010/main" val="436379972"/>
              </p:ext>
            </p:extLst>
          </p:nvPr>
        </p:nvGraphicFramePr>
        <p:xfrm>
          <a:off x="93629" y="1087120"/>
          <a:ext cx="8956742" cy="4586533"/>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a:extLst>
              <a:ext uri="{FF2B5EF4-FFF2-40B4-BE49-F238E27FC236}">
                <a16:creationId xmlns:a16="http://schemas.microsoft.com/office/drawing/2014/main" id="{E9E0D8DB-3BE0-40AD-AE72-0DA2FC6CB456}"/>
              </a:ext>
            </a:extLst>
          </p:cNvPr>
          <p:cNvSpPr txBox="1"/>
          <p:nvPr/>
        </p:nvSpPr>
        <p:spPr>
          <a:xfrm>
            <a:off x="1466453" y="5816297"/>
            <a:ext cx="7438685" cy="553998"/>
          </a:xfrm>
          <a:prstGeom prst="rect">
            <a:avLst/>
          </a:prstGeom>
          <a:noFill/>
        </p:spPr>
        <p:txBody>
          <a:bodyPr wrap="square" rtlCol="0">
            <a:spAutoFit/>
          </a:bodyPr>
          <a:lstStyle/>
          <a:p>
            <a:pPr algn="r"/>
            <a:r>
              <a:rPr kumimoji="0" lang="en-GB" altLang="en-US" sz="1200" b="0" i="0" u="none" strike="noStrike" cap="none" normalizeH="0" baseline="0" dirty="0">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S</a:t>
            </a:r>
            <a:r>
              <a:rPr kumimoji="0" lang="en-GB" altLang="en-US" sz="1200" b="0" i="0" u="none" strike="noStrike" cap="none" normalizeH="0" baseline="0" dirty="0"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ource: </a:t>
            </a:r>
            <a:r>
              <a:rPr lang="en-GB" altLang="en-US" sz="1200" dirty="0" bmk="">
                <a:solidFill>
                  <a:schemeClr val="tx1">
                    <a:lumMod val="75000"/>
                    <a:lumOff val="25000"/>
                  </a:schemeClr>
                </a:solidFill>
                <a:latin typeface="Arial" panose="020B0604020202020204" pitchFamily="34" charset="0"/>
                <a:ea typeface="Times New Roman" panose="02020603050405020304" pitchFamily="18" charset="0"/>
                <a:cs typeface="Arial" panose="020B0604020202020204" pitchFamily="34" charset="0"/>
              </a:rPr>
              <a:t>YouGov</a:t>
            </a:r>
            <a:r>
              <a:rPr kumimoji="0" lang="en-GB" altLang="en-US" sz="1200" b="0" i="0" u="none" strike="noStrike" cap="none" normalizeH="0" baseline="0" dirty="0"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 survey. Base: </a:t>
            </a:r>
            <a:r>
              <a:rPr lang="en-GB" altLang="en-US" sz="1200" dirty="0" bmk="">
                <a:solidFill>
                  <a:schemeClr val="tx1">
                    <a:lumMod val="75000"/>
                    <a:lumOff val="25000"/>
                  </a:schemeClr>
                </a:solidFill>
                <a:latin typeface="Arial" panose="020B0604020202020204" pitchFamily="34" charset="0"/>
                <a:ea typeface="Times New Roman" panose="02020603050405020304" pitchFamily="18" charset="0"/>
                <a:cs typeface="Arial" panose="020B0604020202020204" pitchFamily="34" charset="0"/>
              </a:rPr>
              <a:t>Employers who require/expect to require green skills (589)</a:t>
            </a:r>
            <a:endParaRPr kumimoji="0" lang="en-GB" altLang="en-US" sz="1200" b="0" i="0" u="none" strike="noStrike" cap="none" normalizeH="0" baseline="0" dirty="0">
              <a:ln>
                <a:noFill/>
              </a:ln>
              <a:solidFill>
                <a:schemeClr val="tx1">
                  <a:lumMod val="75000"/>
                  <a:lumOff val="25000"/>
                </a:schemeClr>
              </a:solidFill>
              <a:effectLst/>
              <a:latin typeface="Arial" panose="020B0604020202020204" pitchFamily="34" charset="0"/>
            </a:endParaRPr>
          </a:p>
          <a:p>
            <a:pPr algn="r"/>
            <a:endParaRPr lang="en-GB" dirty="0"/>
          </a:p>
        </p:txBody>
      </p:sp>
      <p:cxnSp>
        <p:nvCxnSpPr>
          <p:cNvPr id="9" name="Straight Connector 8">
            <a:extLst>
              <a:ext uri="{FF2B5EF4-FFF2-40B4-BE49-F238E27FC236}">
                <a16:creationId xmlns:a16="http://schemas.microsoft.com/office/drawing/2014/main" id="{7ED29866-2BA5-4B35-AD86-BC1C523A4B86}"/>
              </a:ext>
            </a:extLst>
          </p:cNvPr>
          <p:cNvCxnSpPr/>
          <p:nvPr/>
        </p:nvCxnSpPr>
        <p:spPr>
          <a:xfrm>
            <a:off x="539552" y="6093296"/>
            <a:ext cx="82809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8373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0B6EDA44-71E5-45CE-818C-261743A6AE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7456" y="6291155"/>
            <a:ext cx="2123016" cy="337168"/>
          </a:xfrm>
          <a:prstGeom prst="rect">
            <a:avLst/>
          </a:prstGeom>
        </p:spPr>
      </p:pic>
      <p:sp>
        <p:nvSpPr>
          <p:cNvPr id="12" name="Title 1">
            <a:extLst>
              <a:ext uri="{FF2B5EF4-FFF2-40B4-BE49-F238E27FC236}">
                <a16:creationId xmlns:a16="http://schemas.microsoft.com/office/drawing/2014/main" id="{F031E197-1F07-48B2-B914-E7E634EBFFD3}"/>
              </a:ext>
            </a:extLst>
          </p:cNvPr>
          <p:cNvSpPr txBox="1">
            <a:spLocks/>
          </p:cNvSpPr>
          <p:nvPr/>
        </p:nvSpPr>
        <p:spPr>
          <a:xfrm>
            <a:off x="388130" y="467473"/>
            <a:ext cx="8583763" cy="5944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000" b="1" dirty="0">
                <a:solidFill>
                  <a:schemeClr val="tx1">
                    <a:lumMod val="75000"/>
                    <a:lumOff val="25000"/>
                  </a:schemeClr>
                </a:solidFill>
                <a:latin typeface="Arial" pitchFamily="34" charset="0"/>
                <a:ea typeface="Arial Unicode MS" pitchFamily="34" charset="-128"/>
                <a:cs typeface="Arial" pitchFamily="34" charset="0"/>
              </a:rPr>
              <a:t>Almost three in five (59 per cent) employers that currently or expect to require green skills feel there are green skills gaps within their organisations.</a:t>
            </a:r>
            <a:endParaRPr lang="en-US" sz="2000" dirty="0">
              <a:solidFill>
                <a:schemeClr val="tx1">
                  <a:lumMod val="75000"/>
                  <a:lumOff val="25000"/>
                </a:schemeClr>
              </a:solidFill>
            </a:endParaRPr>
          </a:p>
        </p:txBody>
      </p:sp>
      <p:cxnSp>
        <p:nvCxnSpPr>
          <p:cNvPr id="15" name="Straight Connector 14">
            <a:extLst>
              <a:ext uri="{FF2B5EF4-FFF2-40B4-BE49-F238E27FC236}">
                <a16:creationId xmlns:a16="http://schemas.microsoft.com/office/drawing/2014/main" id="{1B5C60B0-0D66-4A69-83A2-3EE7FF61710D}"/>
              </a:ext>
            </a:extLst>
          </p:cNvPr>
          <p:cNvCxnSpPr/>
          <p:nvPr/>
        </p:nvCxnSpPr>
        <p:spPr>
          <a:xfrm>
            <a:off x="539552" y="6093296"/>
            <a:ext cx="82809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844F1D93-A6D4-4F0E-9115-D81BA1E63EE8}"/>
              </a:ext>
            </a:extLst>
          </p:cNvPr>
          <p:cNvSpPr txBox="1"/>
          <p:nvPr/>
        </p:nvSpPr>
        <p:spPr>
          <a:xfrm>
            <a:off x="1466453" y="5816297"/>
            <a:ext cx="7438685" cy="553998"/>
          </a:xfrm>
          <a:prstGeom prst="rect">
            <a:avLst/>
          </a:prstGeom>
          <a:noFill/>
        </p:spPr>
        <p:txBody>
          <a:bodyPr wrap="square" rtlCol="0">
            <a:spAutoFit/>
          </a:bodyPr>
          <a:lstStyle/>
          <a:p>
            <a:pPr algn="r"/>
            <a:r>
              <a:rPr kumimoji="0" lang="en-GB" altLang="en-US" sz="1200" b="0" i="0" u="none" strike="noStrike" cap="none" normalizeH="0" baseline="0" dirty="0">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S</a:t>
            </a:r>
            <a:r>
              <a:rPr kumimoji="0" lang="en-GB" altLang="en-US" sz="1200" b="0" i="0" u="none" strike="noStrike" cap="none" normalizeH="0" baseline="0" dirty="0"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ource: </a:t>
            </a:r>
            <a:r>
              <a:rPr lang="en-GB" altLang="en-US" sz="1200" dirty="0" bmk="">
                <a:solidFill>
                  <a:schemeClr val="tx1">
                    <a:lumMod val="75000"/>
                    <a:lumOff val="25000"/>
                  </a:schemeClr>
                </a:solidFill>
                <a:latin typeface="Arial" panose="020B0604020202020204" pitchFamily="34" charset="0"/>
                <a:ea typeface="Times New Roman" panose="02020603050405020304" pitchFamily="18" charset="0"/>
                <a:cs typeface="Arial" panose="020B0604020202020204" pitchFamily="34" charset="0"/>
              </a:rPr>
              <a:t>YouGov</a:t>
            </a:r>
            <a:r>
              <a:rPr kumimoji="0" lang="en-GB" altLang="en-US" sz="1200" b="0" i="0" u="none" strike="noStrike" cap="none" normalizeH="0" baseline="0" dirty="0"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 survey. Base: </a:t>
            </a:r>
            <a:r>
              <a:rPr lang="en-GB" altLang="en-US" sz="1200" dirty="0" bmk="">
                <a:solidFill>
                  <a:schemeClr val="tx1">
                    <a:lumMod val="75000"/>
                    <a:lumOff val="25000"/>
                  </a:schemeClr>
                </a:solidFill>
                <a:latin typeface="Arial" panose="020B0604020202020204" pitchFamily="34" charset="0"/>
                <a:ea typeface="Times New Roman" panose="02020603050405020304" pitchFamily="18" charset="0"/>
                <a:cs typeface="Arial" panose="020B0604020202020204" pitchFamily="34" charset="0"/>
              </a:rPr>
              <a:t>Employers who require/expect to require green skills (589)</a:t>
            </a:r>
            <a:endParaRPr kumimoji="0" lang="en-GB" altLang="en-US" sz="1200" b="0" i="0" u="none" strike="noStrike" cap="none" normalizeH="0" baseline="0" dirty="0">
              <a:ln>
                <a:noFill/>
              </a:ln>
              <a:solidFill>
                <a:schemeClr val="tx1">
                  <a:lumMod val="75000"/>
                  <a:lumOff val="25000"/>
                </a:schemeClr>
              </a:solidFill>
              <a:effectLst/>
              <a:latin typeface="Arial" panose="020B0604020202020204" pitchFamily="34" charset="0"/>
            </a:endParaRPr>
          </a:p>
          <a:p>
            <a:pPr algn="r"/>
            <a:endParaRPr lang="en-GB" dirty="0"/>
          </a:p>
        </p:txBody>
      </p:sp>
      <p:graphicFrame>
        <p:nvGraphicFramePr>
          <p:cNvPr id="9" name="Chart 8">
            <a:extLst>
              <a:ext uri="{FF2B5EF4-FFF2-40B4-BE49-F238E27FC236}">
                <a16:creationId xmlns:a16="http://schemas.microsoft.com/office/drawing/2014/main" id="{DDEF1D4A-C376-4D9A-9246-0003B0F0AFC8}"/>
              </a:ext>
            </a:extLst>
          </p:cNvPr>
          <p:cNvGraphicFramePr/>
          <p:nvPr>
            <p:extLst>
              <p:ext uri="{D42A27DB-BD31-4B8C-83A1-F6EECF244321}">
                <p14:modId xmlns:p14="http://schemas.microsoft.com/office/powerpoint/2010/main" val="3879643486"/>
              </p:ext>
            </p:extLst>
          </p:nvPr>
        </p:nvGraphicFramePr>
        <p:xfrm>
          <a:off x="1125270" y="1814447"/>
          <a:ext cx="7109481" cy="324933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54192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0B6EDA44-71E5-45CE-818C-261743A6AE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7456" y="6291155"/>
            <a:ext cx="2123016" cy="337168"/>
          </a:xfrm>
          <a:prstGeom prst="rect">
            <a:avLst/>
          </a:prstGeom>
        </p:spPr>
      </p:pic>
      <p:sp>
        <p:nvSpPr>
          <p:cNvPr id="12" name="Title 1">
            <a:extLst>
              <a:ext uri="{FF2B5EF4-FFF2-40B4-BE49-F238E27FC236}">
                <a16:creationId xmlns:a16="http://schemas.microsoft.com/office/drawing/2014/main" id="{F031E197-1F07-48B2-B914-E7E634EBFFD3}"/>
              </a:ext>
            </a:extLst>
          </p:cNvPr>
          <p:cNvSpPr txBox="1">
            <a:spLocks/>
          </p:cNvSpPr>
          <p:nvPr/>
        </p:nvSpPr>
        <p:spPr>
          <a:xfrm>
            <a:off x="415518" y="371422"/>
            <a:ext cx="8842443" cy="5944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000" b="1">
                <a:solidFill>
                  <a:schemeClr val="tx1">
                    <a:lumMod val="75000"/>
                    <a:lumOff val="25000"/>
                  </a:schemeClr>
                </a:solidFill>
                <a:latin typeface="Arial" pitchFamily="34" charset="0"/>
                <a:ea typeface="Arial Unicode MS" pitchFamily="34" charset="-128"/>
                <a:cs typeface="Arial" pitchFamily="34" charset="0"/>
              </a:rPr>
              <a:t>Green skills gaps are affecting employers in a range of ways, most commonly struggling to meet net zero targets or struggling to manage rising energy costs</a:t>
            </a:r>
          </a:p>
        </p:txBody>
      </p:sp>
      <p:graphicFrame>
        <p:nvGraphicFramePr>
          <p:cNvPr id="5" name="Chart 4">
            <a:extLst>
              <a:ext uri="{FF2B5EF4-FFF2-40B4-BE49-F238E27FC236}">
                <a16:creationId xmlns:a16="http://schemas.microsoft.com/office/drawing/2014/main" id="{B977B238-C757-4C5B-BBD0-0F74A5FD19FA}"/>
              </a:ext>
            </a:extLst>
          </p:cNvPr>
          <p:cNvGraphicFramePr/>
          <p:nvPr>
            <p:extLst>
              <p:ext uri="{D42A27DB-BD31-4B8C-83A1-F6EECF244321}">
                <p14:modId xmlns:p14="http://schemas.microsoft.com/office/powerpoint/2010/main" val="3268593469"/>
              </p:ext>
            </p:extLst>
          </p:nvPr>
        </p:nvGraphicFramePr>
        <p:xfrm>
          <a:off x="257725" y="1233225"/>
          <a:ext cx="8650143" cy="4604788"/>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a:extLst>
              <a:ext uri="{FF2B5EF4-FFF2-40B4-BE49-F238E27FC236}">
                <a16:creationId xmlns:a16="http://schemas.microsoft.com/office/drawing/2014/main" id="{264E320E-840B-40A0-A960-B6A91E0911E6}"/>
              </a:ext>
            </a:extLst>
          </p:cNvPr>
          <p:cNvSpPr txBox="1"/>
          <p:nvPr/>
        </p:nvSpPr>
        <p:spPr>
          <a:xfrm>
            <a:off x="1692716" y="5892118"/>
            <a:ext cx="7215152" cy="553998"/>
          </a:xfrm>
          <a:prstGeom prst="rect">
            <a:avLst/>
          </a:prstGeom>
          <a:noFill/>
        </p:spPr>
        <p:txBody>
          <a:bodyPr wrap="square" rtlCol="0">
            <a:spAutoFit/>
          </a:bodyPr>
          <a:lstStyle/>
          <a:p>
            <a:pPr algn="r"/>
            <a:r>
              <a:rPr kumimoji="0" lang="en-GB" altLang="en-US" sz="1200" b="0" i="0" u="none" strike="noStrike" cap="none" normalizeH="0" baseline="0" dirty="0">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S</a:t>
            </a:r>
            <a:r>
              <a:rPr kumimoji="0" lang="en-GB" altLang="en-US" sz="1200" b="0" i="0" u="none" strike="noStrike" cap="none" normalizeH="0" baseline="0" dirty="0"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ource: </a:t>
            </a:r>
            <a:r>
              <a:rPr lang="en-GB" altLang="en-US" sz="1200" dirty="0" bmk="">
                <a:solidFill>
                  <a:schemeClr val="tx1">
                    <a:lumMod val="75000"/>
                    <a:lumOff val="25000"/>
                  </a:schemeClr>
                </a:solidFill>
                <a:latin typeface="Arial" panose="020B0604020202020204" pitchFamily="34" charset="0"/>
                <a:ea typeface="Times New Roman" panose="02020603050405020304" pitchFamily="18" charset="0"/>
                <a:cs typeface="Arial" panose="020B0604020202020204" pitchFamily="34" charset="0"/>
              </a:rPr>
              <a:t>YouGov</a:t>
            </a:r>
            <a:r>
              <a:rPr kumimoji="0" lang="en-GB" altLang="en-US" sz="1200" b="0" i="0" u="none" strike="noStrike" cap="none" normalizeH="0" baseline="0" dirty="0" bmk="">
                <a:ln>
                  <a:noFill/>
                </a:ln>
                <a:solidFill>
                  <a:schemeClr val="tx1">
                    <a:lumMod val="75000"/>
                    <a:lumOff val="25000"/>
                  </a:schemeClr>
                </a:solidFill>
                <a:effectLst/>
                <a:latin typeface="Arial" panose="020B0604020202020204" pitchFamily="34" charset="0"/>
                <a:ea typeface="Times New Roman" panose="02020603050405020304" pitchFamily="18" charset="0"/>
                <a:cs typeface="Arial" panose="020B0604020202020204" pitchFamily="34" charset="0"/>
              </a:rPr>
              <a:t> survey. Base: </a:t>
            </a:r>
            <a:r>
              <a:rPr lang="en-GB" altLang="en-US" sz="1200" dirty="0" bmk="">
                <a:solidFill>
                  <a:schemeClr val="tx1">
                    <a:lumMod val="75000"/>
                    <a:lumOff val="25000"/>
                  </a:schemeClr>
                </a:solidFill>
                <a:latin typeface="Arial" panose="020B0604020202020204" pitchFamily="34" charset="0"/>
                <a:ea typeface="Times New Roman" panose="02020603050405020304" pitchFamily="18" charset="0"/>
                <a:cs typeface="Arial" panose="020B0604020202020204" pitchFamily="34" charset="0"/>
              </a:rPr>
              <a:t>Employers who notice a green skills gap in their organisation (347)</a:t>
            </a:r>
            <a:endParaRPr kumimoji="0" lang="en-GB" altLang="en-US" sz="1200" b="0" i="0" u="none" strike="noStrike" cap="none" normalizeH="0" baseline="0" dirty="0">
              <a:ln>
                <a:noFill/>
              </a:ln>
              <a:solidFill>
                <a:schemeClr val="tx1">
                  <a:lumMod val="75000"/>
                  <a:lumOff val="25000"/>
                </a:schemeClr>
              </a:solidFill>
              <a:effectLst/>
              <a:latin typeface="Arial" panose="020B0604020202020204" pitchFamily="34" charset="0"/>
            </a:endParaRPr>
          </a:p>
          <a:p>
            <a:endParaRPr lang="en-GB" dirty="0"/>
          </a:p>
        </p:txBody>
      </p:sp>
      <p:cxnSp>
        <p:nvCxnSpPr>
          <p:cNvPr id="9" name="Straight Connector 8">
            <a:extLst>
              <a:ext uri="{FF2B5EF4-FFF2-40B4-BE49-F238E27FC236}">
                <a16:creationId xmlns:a16="http://schemas.microsoft.com/office/drawing/2014/main" id="{8C06BB9D-ABF7-43D9-9966-C67F9E40BBD8}"/>
              </a:ext>
            </a:extLst>
          </p:cNvPr>
          <p:cNvCxnSpPr/>
          <p:nvPr/>
        </p:nvCxnSpPr>
        <p:spPr>
          <a:xfrm>
            <a:off x="539552" y="6182943"/>
            <a:ext cx="82809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91696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95920CFF439EB4FA9354094CDB6A696" ma:contentTypeVersion="4" ma:contentTypeDescription="Create a new document." ma:contentTypeScope="" ma:versionID="3be5217c23e1ab51abecad744505ca7b">
  <xsd:schema xmlns:xsd="http://www.w3.org/2001/XMLSchema" xmlns:xs="http://www.w3.org/2001/XMLSchema" xmlns:p="http://schemas.microsoft.com/office/2006/metadata/properties" xmlns:ns2="f0bd1476-5539-46ac-b600-47119d221cce" targetNamespace="http://schemas.microsoft.com/office/2006/metadata/properties" ma:root="true" ma:fieldsID="7c9069d8d764e422e6438cb60849ba18" ns2:_="">
    <xsd:import namespace="f0bd1476-5539-46ac-b600-47119d221cc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bd1476-5539-46ac-b600-47119d221c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79C4C9-26E4-44D3-AF65-9ABAC42B835F}">
  <ds:schemaRefs>
    <ds:schemaRef ds:uri="http://schemas.microsoft.com/sharepoint/v3/contenttype/forms"/>
  </ds:schemaRefs>
</ds:datastoreItem>
</file>

<file path=customXml/itemProps2.xml><?xml version="1.0" encoding="utf-8"?>
<ds:datastoreItem xmlns:ds="http://schemas.openxmlformats.org/officeDocument/2006/customXml" ds:itemID="{0FE0B99C-E4F7-4117-A05E-D8C10DB24665}">
  <ds:schemaRefs>
    <ds:schemaRef ds:uri="http://schemas.microsoft.com/office/2006/metadata/properties"/>
    <ds:schemaRef ds:uri="http://www.w3.org/2000/xmlns/"/>
    <ds:schemaRef ds:uri="d4127354-1402-4f1d-ba7f-e03d5a775dfb"/>
    <ds:schemaRef ds:uri="http://www.w3.org/2001/XMLSchema-instance"/>
    <ds:schemaRef ds:uri="4481cff1-bd58-49e1-bead-70be92b2096a"/>
    <ds:schemaRef ds:uri="http://schemas.microsoft.com/office/infopath/2007/PartnerControls"/>
  </ds:schemaRefs>
</ds:datastoreItem>
</file>

<file path=customXml/itemProps3.xml><?xml version="1.0" encoding="utf-8"?>
<ds:datastoreItem xmlns:ds="http://schemas.openxmlformats.org/officeDocument/2006/customXml" ds:itemID="{43E99971-9937-47B7-A697-C5A3281871B9}"/>
</file>

<file path=docProps/app.xml><?xml version="1.0" encoding="utf-8"?>
<Properties xmlns="http://schemas.openxmlformats.org/officeDocument/2006/extended-properties" xmlns:vt="http://schemas.openxmlformats.org/officeDocument/2006/docPropsVTypes">
  <TotalTime>1990</TotalTime>
  <Words>1672</Words>
  <Application>Microsoft Office PowerPoint</Application>
  <PresentationFormat>On-screen Show (4:3)</PresentationFormat>
  <Paragraphs>112</Paragraphs>
  <Slides>15</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Helvetica</vt:lpstr>
      <vt:lpstr>OpenSans-Bold</vt:lpstr>
      <vt:lpstr>OpenSans-Italic</vt:lpstr>
      <vt:lpstr>OpenSans-Regular</vt:lpstr>
      <vt:lpstr>Wingdings</vt:lpstr>
      <vt:lpstr>Office Theme</vt:lpstr>
      <vt:lpstr>Skills for a net-zero economy: Insights from employers and young people</vt:lpstr>
      <vt:lpstr>Background and context</vt:lpstr>
      <vt:lpstr>Methodology </vt:lpstr>
      <vt:lpstr>Key findings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Hall</dc:creator>
  <cp:lastModifiedBy>Yasmin White</cp:lastModifiedBy>
  <cp:revision>4</cp:revision>
  <dcterms:modified xsi:type="dcterms:W3CDTF">2022-07-04T08:30:43Z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0x010100A95920CFF439EB4FA9354094CDB6A696</vt:lpwstr>
  </property>
  <property fmtid="{D5CDD505-2E9C-101B-9397-08002B2CF9AE}" pid="3" name="MediaServiceImageTags">
    <vt:lpwstr/>
  </property>
</Properties>
</file>