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33" r:id="rId6"/>
    <p:sldId id="334" r:id="rId7"/>
    <p:sldId id="338" r:id="rId8"/>
    <p:sldId id="337" r:id="rId9"/>
    <p:sldId id="336" r:id="rId10"/>
    <p:sldId id="323" r:id="rId11"/>
    <p:sldId id="339" r:id="rId12"/>
    <p:sldId id="299" r:id="rId13"/>
    <p:sldId id="331" r:id="rId14"/>
    <p:sldId id="332" r:id="rId15"/>
    <p:sldId id="260" r:id="rId16"/>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60" d="100"/>
          <a:sy n="60" d="100"/>
        </p:scale>
        <p:origin x="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Lli_H2M0s1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pitchFamily="18" charset="0"/>
              </a:rPr>
              <a:t>Web Design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701926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noProof="0" dirty="0">
                <a:solidFill>
                  <a:prstClr val="white"/>
                </a:solidFill>
                <a:latin typeface="Open Sans" panose="020B0606030504020204"/>
              </a:rPr>
              <a:t>Key information about the role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a:t>
            </a:r>
            <a:r>
              <a:rPr lang="en-GB" sz="3200">
                <a:solidFill>
                  <a:prstClr val="white"/>
                </a:solidFill>
                <a:latin typeface="Open Sans" panose="020B0606030504020204"/>
              </a:rPr>
              <a:t>your </a:t>
            </a:r>
            <a:r>
              <a:rPr kumimoji="0" lang="en-GB" sz="3200" b="0" i="0" u="none" strike="noStrike" kern="1200" cap="none" spc="0" normalizeH="0" baseline="0" noProof="0">
                <a:ln>
                  <a:noFill/>
                </a:ln>
                <a:solidFill>
                  <a:prstClr val="white"/>
                </a:solidFill>
                <a:effectLst/>
                <a:uLnTx/>
                <a:uFillTx/>
                <a:latin typeface="Open Sans" panose="020B0606030504020204"/>
                <a:ea typeface="+mn-ea"/>
                <a:cs typeface="+mn-cs"/>
              </a:rPr>
              <a:t> </a:t>
            </a: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are available 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£28,000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£40,000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1200329"/>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37 - 39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as a contractor/ self-employed </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 web designer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2707987"/>
            <a:ext cx="8853797" cy="5005388"/>
          </a:xfrm>
        </p:spPr>
        <p:txBody>
          <a:bodyPr/>
          <a:lstStyle/>
          <a:p>
            <a:pPr marL="0" indent="0">
              <a:buNone/>
            </a:pPr>
            <a:r>
              <a:rPr lang="en-GB" sz="2000" dirty="0"/>
              <a:t>Example day-to-day job responsibilities</a:t>
            </a:r>
          </a:p>
          <a:p>
            <a:pPr marL="0" indent="0" algn="l">
              <a:buNone/>
            </a:pPr>
            <a:r>
              <a:rPr lang="en-GB" sz="2000" dirty="0"/>
              <a:t>You could:</a:t>
            </a:r>
          </a:p>
          <a:p>
            <a:pPr algn="l">
              <a:buFont typeface="Arial" panose="020B0604020202020204" pitchFamily="34" charset="0"/>
              <a:buChar char="•"/>
            </a:pPr>
            <a:r>
              <a:rPr lang="en-GB" sz="2000" dirty="0"/>
              <a:t>take a lead role in maintaining and developing a site</a:t>
            </a:r>
          </a:p>
          <a:p>
            <a:pPr algn="l">
              <a:buFont typeface="Arial" panose="020B0604020202020204" pitchFamily="34" charset="0"/>
              <a:buChar char="•"/>
            </a:pPr>
            <a:r>
              <a:rPr lang="en-GB" sz="2000" dirty="0"/>
              <a:t>attend meetings with internal and external clients to plan and develop site content, style and appearance</a:t>
            </a:r>
          </a:p>
          <a:p>
            <a:pPr algn="l">
              <a:buFont typeface="Arial" panose="020B0604020202020204" pitchFamily="34" charset="0"/>
              <a:buChar char="•"/>
            </a:pPr>
            <a:r>
              <a:rPr lang="en-GB" sz="2000" dirty="0"/>
              <a:t>use web content management systems (CMS)</a:t>
            </a:r>
          </a:p>
          <a:p>
            <a:pPr algn="l">
              <a:buFont typeface="Arial" panose="020B0604020202020204" pitchFamily="34" charset="0"/>
              <a:buChar char="•"/>
            </a:pPr>
            <a:r>
              <a:rPr lang="en-GB" sz="2000" dirty="0"/>
              <a:t>analyse website usage statistics</a:t>
            </a:r>
          </a:p>
          <a:p>
            <a:pPr algn="l">
              <a:buFont typeface="Arial" panose="020B0604020202020204" pitchFamily="34" charset="0"/>
              <a:buChar char="•"/>
            </a:pPr>
            <a:r>
              <a:rPr lang="en-GB" sz="2000" dirty="0"/>
              <a:t>write reports for senior managers, clients and partnership organisations</a:t>
            </a:r>
          </a:p>
          <a:p>
            <a:pPr algn="l">
              <a:buFont typeface="Arial" panose="020B0604020202020204" pitchFamily="34" charset="0"/>
              <a:buChar char="•"/>
            </a:pPr>
            <a:r>
              <a:rPr lang="en-GB" sz="2000" dirty="0"/>
              <a:t>carry out quality assurance checks on content</a:t>
            </a:r>
          </a:p>
          <a:p>
            <a:pPr algn="l">
              <a:buFont typeface="Arial" panose="020B0604020202020204" pitchFamily="34" charset="0"/>
              <a:buChar char="•"/>
            </a:pPr>
            <a:r>
              <a:rPr lang="en-GB" sz="2000" dirty="0"/>
              <a:t>report technical problems to IT support staff</a:t>
            </a:r>
          </a:p>
          <a:p>
            <a:endParaRPr lang="en-GB" dirty="0"/>
          </a:p>
        </p:txBody>
      </p:sp>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830997"/>
          </a:xfrm>
          <a:prstGeom prst="rect">
            <a:avLst/>
          </a:prstGeom>
          <a:noFill/>
        </p:spPr>
        <p:txBody>
          <a:bodyPr wrap="square">
            <a:spAutoFit/>
          </a:bodyPr>
          <a:lstStyle/>
          <a:p>
            <a:pPr marL="0" indent="0">
              <a:buNone/>
            </a:pPr>
            <a:r>
              <a:rPr lang="en-GB" sz="2400" b="0" i="0" dirty="0">
                <a:solidFill>
                  <a:schemeClr val="bg1"/>
                </a:solidFill>
                <a:effectLst/>
                <a:latin typeface="GDS Transport"/>
              </a:rPr>
              <a:t>Web designers use their creative and technical skills to design new websites and redesign existing ones</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838200" y="1924050"/>
            <a:ext cx="5257800" cy="4252913"/>
          </a:xfrm>
        </p:spPr>
        <p:txBody>
          <a:bodyPr/>
          <a:lstStyle/>
          <a:p>
            <a:pPr marL="0" indent="0" algn="l">
              <a:buNone/>
            </a:pPr>
            <a:r>
              <a:rPr lang="en-GB" sz="2400" b="0" i="0" dirty="0">
                <a:solidFill>
                  <a:srgbClr val="0B0C0C"/>
                </a:solidFill>
                <a:effectLst/>
                <a:latin typeface="GDS Transport"/>
              </a:rPr>
              <a:t>With experience you could move into design team management or expand your skills to become a web content manager.</a:t>
            </a:r>
          </a:p>
          <a:p>
            <a:pPr marL="0" indent="0" algn="l">
              <a:buNone/>
            </a:pPr>
            <a:r>
              <a:rPr lang="en-GB" sz="2400" b="0" i="0" dirty="0">
                <a:solidFill>
                  <a:srgbClr val="0B0C0C"/>
                </a:solidFill>
                <a:effectLst/>
                <a:latin typeface="GDS Transport"/>
              </a:rPr>
              <a:t>You might work towards a move into business management.</a:t>
            </a:r>
          </a:p>
          <a:p>
            <a:pPr marL="0" indent="0" algn="l">
              <a:buNone/>
            </a:pPr>
            <a:r>
              <a:rPr lang="en-GB" sz="2400" b="0" i="0" dirty="0">
                <a:solidFill>
                  <a:srgbClr val="0B0C0C"/>
                </a:solidFill>
                <a:effectLst/>
                <a:latin typeface="GDS Transport"/>
              </a:rPr>
              <a:t>You could also work as a freelance web designer or set up your own web design business.</a:t>
            </a:r>
          </a:p>
        </p:txBody>
      </p:sp>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Web Designer Job Description">
            <a:extLst>
              <a:ext uri="{FF2B5EF4-FFF2-40B4-BE49-F238E27FC236}">
                <a16:creationId xmlns:a16="http://schemas.microsoft.com/office/drawing/2014/main" id="{FFF13FD7-F4DC-448B-B092-D74540CD1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24050"/>
            <a:ext cx="5700823"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517893" y="460819"/>
            <a:ext cx="10944004" cy="1073150"/>
          </a:xfrm>
        </p:spPr>
        <p:txBody>
          <a:bodyPr/>
          <a:lstStyle/>
          <a:p>
            <a:r>
              <a:rPr lang="en-GB" b="1" dirty="0">
                <a:solidFill>
                  <a:srgbClr val="003764"/>
                </a:solidFill>
              </a:rPr>
              <a:t>What routes you can take to be a web designer?</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5876924" y="1690688"/>
            <a:ext cx="6105526" cy="4802186"/>
          </a:xfrm>
        </p:spPr>
        <p:txBody>
          <a:bodyPr/>
          <a:lstStyle/>
          <a:p>
            <a:pPr marL="0" indent="0" algn="l">
              <a:buNone/>
            </a:pPr>
            <a:r>
              <a:rPr lang="en-GB" sz="2000" b="0" i="0" dirty="0">
                <a:solidFill>
                  <a:srgbClr val="0B0C0C"/>
                </a:solidFill>
                <a:effectLst/>
                <a:latin typeface="+mj-lt"/>
              </a:rPr>
              <a:t>You can get into this job through:</a:t>
            </a:r>
          </a:p>
          <a:p>
            <a:pPr algn="l">
              <a:buFont typeface="Arial" panose="020B0604020202020204" pitchFamily="34" charset="0"/>
              <a:buChar char="•"/>
            </a:pPr>
            <a:r>
              <a:rPr lang="en-GB" sz="2000" b="0" i="0" dirty="0">
                <a:solidFill>
                  <a:srgbClr val="0B0C0C"/>
                </a:solidFill>
                <a:effectLst/>
                <a:latin typeface="+mj-lt"/>
              </a:rPr>
              <a:t>a university course</a:t>
            </a:r>
          </a:p>
          <a:p>
            <a:pPr algn="l">
              <a:buFont typeface="Arial" panose="020B0604020202020204" pitchFamily="34" charset="0"/>
              <a:buChar char="•"/>
            </a:pPr>
            <a:r>
              <a:rPr lang="en-GB" sz="2000" b="0" i="0" dirty="0">
                <a:solidFill>
                  <a:srgbClr val="0B0C0C"/>
                </a:solidFill>
                <a:effectLst/>
                <a:latin typeface="+mj-lt"/>
              </a:rPr>
              <a:t>a college course</a:t>
            </a:r>
          </a:p>
          <a:p>
            <a:pPr algn="l">
              <a:buFont typeface="Arial" panose="020B0604020202020204" pitchFamily="34" charset="0"/>
              <a:buChar char="•"/>
            </a:pPr>
            <a:r>
              <a:rPr lang="en-GB" sz="2000" b="0" i="0" dirty="0">
                <a:solidFill>
                  <a:srgbClr val="0B0C0C"/>
                </a:solidFill>
                <a:effectLst/>
                <a:latin typeface="+mj-lt"/>
              </a:rPr>
              <a:t>an apprenticeship</a:t>
            </a:r>
          </a:p>
          <a:p>
            <a:pPr algn="l">
              <a:buFont typeface="Arial" panose="020B0604020202020204" pitchFamily="34" charset="0"/>
              <a:buChar char="•"/>
            </a:pPr>
            <a:r>
              <a:rPr lang="en-GB" sz="2000" b="0" i="0" dirty="0">
                <a:solidFill>
                  <a:srgbClr val="0B0C0C"/>
                </a:solidFill>
                <a:effectLst/>
                <a:latin typeface="+mj-lt"/>
              </a:rPr>
              <a:t>working towards this role</a:t>
            </a:r>
          </a:p>
          <a:p>
            <a:pPr marL="0" indent="0">
              <a:buNone/>
            </a:pPr>
            <a:endParaRPr lang="en-GB" sz="3200" dirty="0">
              <a:latin typeface="+mj-lt"/>
              <a:cs typeface="Arial" panose="020B0604020202020204" pitchFamily="34" charset="0"/>
            </a:endParaRPr>
          </a:p>
          <a:p>
            <a:pPr marL="0" indent="0" algn="l">
              <a:buNone/>
            </a:pPr>
            <a:r>
              <a:rPr lang="en-GB" sz="2000" b="1" i="0" dirty="0">
                <a:solidFill>
                  <a:srgbClr val="0B0C0C"/>
                </a:solidFill>
                <a:effectLst/>
                <a:latin typeface="+mj-lt"/>
              </a:rPr>
              <a:t>College</a:t>
            </a:r>
          </a:p>
          <a:p>
            <a:pPr marL="0" indent="0" algn="l">
              <a:buNone/>
            </a:pPr>
            <a:r>
              <a:rPr lang="en-GB" sz="2000" b="0" i="0" dirty="0">
                <a:solidFill>
                  <a:srgbClr val="0B0C0C"/>
                </a:solidFill>
                <a:effectLst/>
                <a:latin typeface="+mj-lt"/>
              </a:rPr>
              <a:t>You could take a college course to learn some of the skills needed in this job. For example:</a:t>
            </a:r>
          </a:p>
          <a:p>
            <a:pPr algn="l">
              <a:buFont typeface="Arial" panose="020B0604020202020204" pitchFamily="34" charset="0"/>
              <a:buChar char="•"/>
            </a:pPr>
            <a:r>
              <a:rPr lang="en-GB" sz="2000" b="0" i="0" dirty="0">
                <a:solidFill>
                  <a:srgbClr val="0B0C0C"/>
                </a:solidFill>
                <a:effectLst/>
                <a:latin typeface="+mj-lt"/>
              </a:rPr>
              <a:t>Level 3 Certificate in Web Design and Development</a:t>
            </a:r>
          </a:p>
          <a:p>
            <a:pPr algn="l">
              <a:buFont typeface="Arial" panose="020B0604020202020204" pitchFamily="34" charset="0"/>
              <a:buChar char="•"/>
            </a:pPr>
            <a:r>
              <a:rPr lang="en-GB" sz="2000" b="0" i="0" dirty="0">
                <a:solidFill>
                  <a:srgbClr val="0B0C0C"/>
                </a:solidFill>
                <a:effectLst/>
                <a:latin typeface="+mj-lt"/>
              </a:rPr>
              <a:t>T Level in Digital Production, Design and Development</a:t>
            </a:r>
          </a:p>
          <a:p>
            <a:pPr algn="l">
              <a:buFont typeface="Arial" panose="020B0604020202020204" pitchFamily="34" charset="0"/>
              <a:buChar char="•"/>
            </a:pPr>
            <a:r>
              <a:rPr lang="en-GB" sz="2000" b="0" i="0" dirty="0">
                <a:solidFill>
                  <a:srgbClr val="0B0C0C"/>
                </a:solidFill>
                <a:effectLst/>
                <a:latin typeface="+mj-lt"/>
              </a:rPr>
              <a:t>Level 4 Certificate in Digital Media Design</a:t>
            </a:r>
          </a:p>
        </p:txBody>
      </p:sp>
      <p:pic>
        <p:nvPicPr>
          <p:cNvPr id="6" name="Picture 5">
            <a:extLst>
              <a:ext uri="{FF2B5EF4-FFF2-40B4-BE49-F238E27FC236}">
                <a16:creationId xmlns:a16="http://schemas.microsoft.com/office/drawing/2014/main" id="{B957C879-CE13-42C0-A323-0173BD473566}"/>
              </a:ext>
            </a:extLst>
          </p:cNvPr>
          <p:cNvPicPr>
            <a:picLocks noChangeAspect="1"/>
          </p:cNvPicPr>
          <p:nvPr/>
        </p:nvPicPr>
        <p:blipFill>
          <a:blip r:embed="rId2"/>
          <a:stretch>
            <a:fillRect/>
          </a:stretch>
        </p:blipFill>
        <p:spPr>
          <a:xfrm>
            <a:off x="0" y="1920481"/>
            <a:ext cx="5560828" cy="4937520"/>
          </a:xfrm>
          <a:prstGeom prst="rect">
            <a:avLst/>
          </a:prstGeom>
        </p:spPr>
      </p:pic>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2597" y="222381"/>
            <a:ext cx="914400" cy="914400"/>
          </a:xfrm>
          <a:prstGeom prst="rect">
            <a:avLst/>
          </a:prstGeom>
        </p:spPr>
      </p:pic>
      <p:pic>
        <p:nvPicPr>
          <p:cNvPr id="14" name="Graphic 13" descr="Checkmark with solid fill">
            <a:extLst>
              <a:ext uri="{FF2B5EF4-FFF2-40B4-BE49-F238E27FC236}">
                <a16:creationId xmlns:a16="http://schemas.microsoft.com/office/drawing/2014/main" id="{2141CF95-0319-4222-AD6D-88C56B2EC4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0603" y="4369636"/>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0603" y="1579280"/>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97950" y="297952"/>
            <a:ext cx="9729627" cy="821932"/>
          </a:xfrm>
        </p:spPr>
        <p:txBody>
          <a:bodyPr/>
          <a:lstStyle/>
          <a:p>
            <a:br>
              <a:rPr lang="en-GB" dirty="0"/>
            </a:br>
            <a:r>
              <a:rPr lang="en-GB" b="1" dirty="0">
                <a:solidFill>
                  <a:srgbClr val="003764"/>
                </a:solidFill>
              </a:rPr>
              <a:t>Conversations with a web designer </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dirty="0"/>
              <a:t>Yogi Raghvani </a:t>
            </a:r>
          </a:p>
          <a:p>
            <a:pPr algn="ctr"/>
            <a:endParaRPr lang="en-GB" sz="2000" dirty="0"/>
          </a:p>
          <a:p>
            <a:pPr algn="ctr"/>
            <a:r>
              <a:rPr lang="en-GB" sz="2000" b="1" dirty="0"/>
              <a:t>Occupation: </a:t>
            </a:r>
            <a:r>
              <a:rPr lang="en-GB" sz="2000" dirty="0"/>
              <a:t>Business owner</a:t>
            </a:r>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dirty="0"/>
              <a:t>London</a:t>
            </a:r>
          </a:p>
        </p:txBody>
      </p:sp>
      <p:pic>
        <p:nvPicPr>
          <p:cNvPr id="4" name="Picture 3">
            <a:hlinkClick r:id="rId2"/>
            <a:extLst>
              <a:ext uri="{FF2B5EF4-FFF2-40B4-BE49-F238E27FC236}">
                <a16:creationId xmlns:a16="http://schemas.microsoft.com/office/drawing/2014/main" id="{151E6F44-F748-4A81-9846-8EECEC0781B1}"/>
              </a:ext>
            </a:extLst>
          </p:cNvPr>
          <p:cNvPicPr>
            <a:picLocks noChangeAspect="1"/>
          </p:cNvPicPr>
          <p:nvPr/>
        </p:nvPicPr>
        <p:blipFill rotWithShape="1">
          <a:blip r:embed="rId3"/>
          <a:srcRect l="7675" t="26822" r="42878" b="32248"/>
          <a:stretch/>
        </p:blipFill>
        <p:spPr>
          <a:xfrm>
            <a:off x="446567" y="1417836"/>
            <a:ext cx="8920717" cy="4153560"/>
          </a:xfrm>
          <a:prstGeom prst="rect">
            <a:avLst/>
          </a:prstGeom>
        </p:spPr>
      </p:pic>
    </p:spTree>
    <p:extLst>
      <p:ext uri="{BB962C8B-B14F-4D97-AF65-F5344CB8AC3E}">
        <p14:creationId xmlns:p14="http://schemas.microsoft.com/office/powerpoint/2010/main" val="27527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85D4FA-23CC-4C30-97FB-64BA05678433}">
  <ds:schemaRefs>
    <ds:schemaRef ds:uri="http://schemas.microsoft.com/sharepoint/v3/contenttype/forms"/>
  </ds:schemaRefs>
</ds:datastoreItem>
</file>

<file path=customXml/itemProps2.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7381</TotalTime>
  <Words>524</Words>
  <Application>Microsoft Office PowerPoint</Application>
  <PresentationFormat>Widescreen</PresentationFormat>
  <Paragraphs>96</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 web designer do?</vt:lpstr>
      <vt:lpstr>Career progression</vt:lpstr>
      <vt:lpstr>What routes you can take to be a web designer?</vt:lpstr>
      <vt:lpstr>What subjects do I need to enter this sector?</vt:lpstr>
      <vt:lpstr>Our role models </vt:lpstr>
      <vt:lpstr> Conversations with a web designer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241</cp:revision>
  <cp:lastPrinted>2021-02-23T08:56:14Z</cp:lastPrinted>
  <dcterms:created xsi:type="dcterms:W3CDTF">2020-12-21T09:47:58Z</dcterms:created>
  <dcterms:modified xsi:type="dcterms:W3CDTF">2021-11-24T13:37:52Z</dcterms:modified>
</cp:coreProperties>
</file>