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XmEnKPOuBx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a:solidFill>
                  <a:schemeClr val="bg1"/>
                </a:solidFill>
                <a:latin typeface="IBM Plex Serif SemiBold" pitchFamily="18" charset="0"/>
              </a:rPr>
              <a:t>Producer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£25,000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£55,000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38 - 40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 and weekends </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an Producer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199" y="2707987"/>
            <a:ext cx="11102163" cy="5005388"/>
          </a:xfrm>
        </p:spPr>
        <p:txBody>
          <a:bodyPr/>
          <a:lstStyle/>
          <a:p>
            <a:pPr marL="0" indent="0" algn="l">
              <a:buNone/>
            </a:pPr>
            <a:r>
              <a:rPr lang="en-GB" sz="2400" dirty="0">
                <a:solidFill>
                  <a:srgbClr val="0B0C0C"/>
                </a:solidFill>
                <a:latin typeface="GDS Transport"/>
              </a:rPr>
              <a:t>I</a:t>
            </a:r>
            <a:r>
              <a:rPr lang="en-GB" sz="2400" b="0" i="0" dirty="0">
                <a:solidFill>
                  <a:srgbClr val="0B0C0C"/>
                </a:solidFill>
                <a:effectLst/>
                <a:latin typeface="GDS Transport"/>
              </a:rPr>
              <a:t>n your day-to-day tasks you could:</a:t>
            </a:r>
          </a:p>
          <a:p>
            <a:pPr algn="l">
              <a:buFont typeface="Arial" panose="020B0604020202020204" pitchFamily="34" charset="0"/>
              <a:buChar char="•"/>
            </a:pPr>
            <a:r>
              <a:rPr lang="en-GB" sz="1800" b="0" i="0" dirty="0">
                <a:solidFill>
                  <a:srgbClr val="0B0C0C"/>
                </a:solidFill>
                <a:effectLst/>
                <a:latin typeface="GDS Transport"/>
              </a:rPr>
              <a:t>decide which projects to produce, or create programme ideas yourself</a:t>
            </a:r>
          </a:p>
          <a:p>
            <a:pPr algn="l">
              <a:buFont typeface="Arial" panose="020B0604020202020204" pitchFamily="34" charset="0"/>
              <a:buChar char="•"/>
            </a:pPr>
            <a:r>
              <a:rPr lang="en-GB" sz="1800" b="0" i="0" dirty="0">
                <a:solidFill>
                  <a:srgbClr val="0B0C0C"/>
                </a:solidFill>
                <a:effectLst/>
                <a:latin typeface="GDS Transport"/>
              </a:rPr>
              <a:t>read scripts</a:t>
            </a:r>
          </a:p>
          <a:p>
            <a:pPr algn="l">
              <a:buFont typeface="Arial" panose="020B0604020202020204" pitchFamily="34" charset="0"/>
              <a:buChar char="•"/>
            </a:pPr>
            <a:r>
              <a:rPr lang="en-GB" sz="1800" b="0" i="0" dirty="0">
                <a:solidFill>
                  <a:srgbClr val="0B0C0C"/>
                </a:solidFill>
                <a:effectLst/>
                <a:latin typeface="GDS Transport"/>
              </a:rPr>
              <a:t>identify sources of funding and raise finances</a:t>
            </a:r>
          </a:p>
          <a:p>
            <a:pPr algn="l">
              <a:buFont typeface="Arial" panose="020B0604020202020204" pitchFamily="34" charset="0"/>
              <a:buChar char="•"/>
            </a:pPr>
            <a:r>
              <a:rPr lang="en-GB" sz="1800" b="0" i="0" dirty="0">
                <a:solidFill>
                  <a:srgbClr val="0B0C0C"/>
                </a:solidFill>
                <a:effectLst/>
                <a:latin typeface="GDS Transport"/>
              </a:rPr>
              <a:t>work out what resources are needed</a:t>
            </a:r>
          </a:p>
          <a:p>
            <a:pPr algn="l">
              <a:buFont typeface="Arial" panose="020B0604020202020204" pitchFamily="34" charset="0"/>
              <a:buChar char="•"/>
            </a:pPr>
            <a:r>
              <a:rPr lang="en-GB" sz="1800" b="0" i="0" dirty="0">
                <a:solidFill>
                  <a:srgbClr val="0B0C0C"/>
                </a:solidFill>
                <a:effectLst/>
                <a:latin typeface="GDS Transport"/>
              </a:rPr>
              <a:t>check and approve locations</a:t>
            </a:r>
          </a:p>
          <a:p>
            <a:pPr algn="l">
              <a:buFont typeface="Arial" panose="020B0604020202020204" pitchFamily="34" charset="0"/>
              <a:buChar char="•"/>
            </a:pPr>
            <a:r>
              <a:rPr lang="en-GB" sz="1800" b="0" i="0" dirty="0">
                <a:solidFill>
                  <a:srgbClr val="0B0C0C"/>
                </a:solidFill>
                <a:effectLst/>
                <a:latin typeface="GDS Transport"/>
              </a:rPr>
              <a:t>pitch to television broadcasters to commission your programme</a:t>
            </a:r>
          </a:p>
          <a:p>
            <a:pPr algn="l">
              <a:buFont typeface="Arial" panose="020B0604020202020204" pitchFamily="34" charset="0"/>
              <a:buChar char="•"/>
            </a:pPr>
            <a:r>
              <a:rPr lang="en-GB" sz="1800" b="0" i="0" dirty="0">
                <a:solidFill>
                  <a:srgbClr val="0B0C0C"/>
                </a:solidFill>
                <a:effectLst/>
                <a:latin typeface="GDS Transport"/>
              </a:rPr>
              <a:t>plan filming schedules</a:t>
            </a:r>
          </a:p>
          <a:p>
            <a:pPr algn="l">
              <a:buFont typeface="Arial" panose="020B0604020202020204" pitchFamily="34" charset="0"/>
              <a:buChar char="•"/>
            </a:pPr>
            <a:r>
              <a:rPr lang="en-GB" sz="1800" b="0" i="0" dirty="0">
                <a:solidFill>
                  <a:srgbClr val="0B0C0C"/>
                </a:solidFill>
                <a:effectLst/>
                <a:latin typeface="GDS Transport"/>
              </a:rPr>
              <a:t>hire staff, cast and crew</a:t>
            </a:r>
          </a:p>
          <a:p>
            <a:pPr algn="l">
              <a:buFont typeface="Arial" panose="020B0604020202020204" pitchFamily="34" charset="0"/>
              <a:buChar char="•"/>
            </a:pPr>
            <a:r>
              <a:rPr lang="en-GB" sz="1800" b="0" i="0" dirty="0">
                <a:solidFill>
                  <a:srgbClr val="0B0C0C"/>
                </a:solidFill>
                <a:effectLst/>
                <a:latin typeface="GDS Transport"/>
              </a:rPr>
              <a:t>manage cash flow, schedule and budget</a:t>
            </a:r>
          </a:p>
          <a:p>
            <a:pPr algn="l">
              <a:buFont typeface="Arial" panose="020B0604020202020204" pitchFamily="34" charset="0"/>
              <a:buChar char="•"/>
            </a:pPr>
            <a:r>
              <a:rPr lang="en-GB" sz="1800" b="0" i="0" dirty="0">
                <a:solidFill>
                  <a:srgbClr val="0B0C0C"/>
                </a:solidFill>
                <a:effectLst/>
                <a:latin typeface="GDS Transport"/>
              </a:rPr>
              <a:t>work with marketing companies and distributors </a:t>
            </a:r>
          </a:p>
          <a:p>
            <a:pPr marL="0" indent="0">
              <a:buNone/>
            </a:pPr>
            <a:endParaRPr lang="en-GB" sz="2400"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830997"/>
          </a:xfrm>
          <a:prstGeom prst="rect">
            <a:avLst/>
          </a:prstGeom>
          <a:noFill/>
        </p:spPr>
        <p:txBody>
          <a:bodyPr wrap="square">
            <a:spAutoFit/>
          </a:bodyPr>
          <a:lstStyle/>
          <a:p>
            <a:pPr marL="0" indent="0">
              <a:buNone/>
            </a:pPr>
            <a:r>
              <a:rPr lang="en-GB" sz="2400" dirty="0">
                <a:solidFill>
                  <a:schemeClr val="bg1"/>
                </a:solidFill>
                <a:latin typeface="GDS Transport"/>
              </a:rPr>
              <a:t>P</a:t>
            </a:r>
            <a:r>
              <a:rPr lang="en-GB" sz="2400" b="0" i="0" dirty="0">
                <a:solidFill>
                  <a:schemeClr val="bg1"/>
                </a:solidFill>
                <a:effectLst/>
                <a:latin typeface="GDS Transport"/>
              </a:rPr>
              <a:t>roducers creatively plan and manage the business side of creating television programmes and films for clients </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200" y="2605087"/>
            <a:ext cx="5257800" cy="4252913"/>
          </a:xfrm>
        </p:spPr>
        <p:txBody>
          <a:bodyPr/>
          <a:lstStyle/>
          <a:p>
            <a:pPr marL="0" indent="0" algn="l">
              <a:buNone/>
            </a:pPr>
            <a:r>
              <a:rPr lang="en-GB" b="0" i="0" dirty="0">
                <a:solidFill>
                  <a:srgbClr val="0B0C0C"/>
                </a:solidFill>
                <a:effectLst/>
                <a:latin typeface="GDS Transport"/>
              </a:rPr>
              <a:t>With experience, you could become an executive producer, or set up your own production company.</a:t>
            </a: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hoto of a young TV producer standing behind a screen filming a scene">
            <a:extLst>
              <a:ext uri="{FF2B5EF4-FFF2-40B4-BE49-F238E27FC236}">
                <a16:creationId xmlns:a16="http://schemas.microsoft.com/office/drawing/2014/main" id="{3A1ABC70-37DE-45C0-9467-A6A9FFED4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3251200"/>
            <a:ext cx="612457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293945" y="492717"/>
            <a:ext cx="11688505" cy="1073150"/>
          </a:xfrm>
        </p:spPr>
        <p:txBody>
          <a:bodyPr/>
          <a:lstStyle/>
          <a:p>
            <a:r>
              <a:rPr lang="en-GB" b="1" dirty="0">
                <a:solidFill>
                  <a:srgbClr val="003764"/>
                </a:solidFill>
              </a:rPr>
              <a:t>What routes you can take to be a Producer?</a:t>
            </a:r>
          </a:p>
        </p:txBody>
      </p:sp>
      <p:sp>
        <p:nvSpPr>
          <p:cNvPr id="10" name="TextBox 9">
            <a:extLst>
              <a:ext uri="{FF2B5EF4-FFF2-40B4-BE49-F238E27FC236}">
                <a16:creationId xmlns:a16="http://schemas.microsoft.com/office/drawing/2014/main" id="{1D38592B-7F77-4042-937D-584334829A6D}"/>
              </a:ext>
            </a:extLst>
          </p:cNvPr>
          <p:cNvSpPr txBox="1"/>
          <p:nvPr/>
        </p:nvSpPr>
        <p:spPr>
          <a:xfrm>
            <a:off x="414227" y="1686322"/>
            <a:ext cx="11132730" cy="4801314"/>
          </a:xfrm>
          <a:prstGeom prst="rect">
            <a:avLst/>
          </a:prstGeom>
          <a:noFill/>
        </p:spPr>
        <p:txBody>
          <a:bodyPr wrap="square">
            <a:spAutoFit/>
          </a:bodyPr>
          <a:lstStyle/>
          <a:p>
            <a:pPr algn="l"/>
            <a:r>
              <a:rPr lang="en-GB" b="1" i="0" dirty="0">
                <a:solidFill>
                  <a:srgbClr val="0B0C0C"/>
                </a:solidFill>
                <a:effectLst/>
                <a:latin typeface="GDS Transport"/>
              </a:rPr>
              <a:t>College</a:t>
            </a:r>
          </a:p>
          <a:p>
            <a:pPr algn="l"/>
            <a:r>
              <a:rPr lang="en-GB" b="0" i="0" dirty="0">
                <a:solidFill>
                  <a:srgbClr val="0B0C0C"/>
                </a:solidFill>
                <a:effectLst/>
                <a:latin typeface="GDS Transport"/>
              </a:rPr>
              <a:t>You could start by doing a college course, which may help you to get a job as a production assistant or runner. With experience, you could then move on to become a producer. Courses include:</a:t>
            </a:r>
          </a:p>
          <a:p>
            <a:pPr algn="l">
              <a:buFont typeface="Arial" panose="020B0604020202020204" pitchFamily="34" charset="0"/>
              <a:buChar char="•"/>
            </a:pPr>
            <a:r>
              <a:rPr lang="en-GB" b="0" i="0" dirty="0">
                <a:solidFill>
                  <a:srgbClr val="0B0C0C"/>
                </a:solidFill>
                <a:effectLst/>
                <a:latin typeface="GDS Transport"/>
              </a:rPr>
              <a:t>Level 3 Diploma in Creative Media Production</a:t>
            </a:r>
          </a:p>
          <a:p>
            <a:pPr algn="l">
              <a:buFont typeface="Arial" panose="020B0604020202020204" pitchFamily="34" charset="0"/>
              <a:buChar char="•"/>
            </a:pPr>
            <a:r>
              <a:rPr lang="en-GB" b="0" i="0" dirty="0">
                <a:solidFill>
                  <a:srgbClr val="0B0C0C"/>
                </a:solidFill>
                <a:effectLst/>
                <a:latin typeface="GDS Transport"/>
              </a:rPr>
              <a:t>Level 3 Diploma in Film and Television Production</a:t>
            </a:r>
          </a:p>
          <a:p>
            <a:pPr algn="l">
              <a:buFont typeface="Arial" panose="020B0604020202020204" pitchFamily="34" charset="0"/>
              <a:buChar char="•"/>
            </a:pPr>
            <a:r>
              <a:rPr lang="en-GB" b="0" i="0" dirty="0">
                <a:solidFill>
                  <a:srgbClr val="0B0C0C"/>
                </a:solidFill>
                <a:effectLst/>
                <a:latin typeface="GDS Transport"/>
              </a:rPr>
              <a:t>T Level in Media, Broadcast and Production</a:t>
            </a:r>
          </a:p>
          <a:p>
            <a:pPr algn="l"/>
            <a:r>
              <a:rPr lang="en-GB" b="1" i="0" dirty="0">
                <a:solidFill>
                  <a:srgbClr val="0B0C0C"/>
                </a:solidFill>
                <a:effectLst/>
                <a:latin typeface="GDS Transport"/>
              </a:rPr>
              <a:t>Entry requirements</a:t>
            </a:r>
          </a:p>
          <a:p>
            <a:pPr algn="l"/>
            <a:r>
              <a:rPr lang="en-GB" b="0" i="0" dirty="0">
                <a:solidFill>
                  <a:srgbClr val="0B0C0C"/>
                </a:solidFill>
                <a:effectLst/>
                <a:latin typeface="GDS Transport"/>
              </a:rPr>
              <a:t>You'll usually need:</a:t>
            </a:r>
          </a:p>
          <a:p>
            <a:pPr algn="l">
              <a:buFont typeface="Arial" panose="020B0604020202020204" pitchFamily="34" charset="0"/>
              <a:buChar char="•"/>
            </a:pPr>
            <a:r>
              <a:rPr lang="en-GB" b="0" i="0" dirty="0">
                <a:solidFill>
                  <a:srgbClr val="0B0C0C"/>
                </a:solidFill>
                <a:effectLst/>
                <a:latin typeface="GDS Transport"/>
              </a:rPr>
              <a:t>4 or 5 GCSEs at grades 9 to 4 (A* to C), or equivalent, for a level 3 course</a:t>
            </a:r>
          </a:p>
          <a:p>
            <a:pPr algn="l">
              <a:buFont typeface="Arial" panose="020B0604020202020204" pitchFamily="34" charset="0"/>
              <a:buChar char="•"/>
            </a:pPr>
            <a:r>
              <a:rPr lang="en-GB" b="0" i="0" dirty="0">
                <a:solidFill>
                  <a:srgbClr val="0B0C0C"/>
                </a:solidFill>
                <a:effectLst/>
                <a:latin typeface="GDS Transport"/>
              </a:rPr>
              <a:t>4 or 5 GCSEs at grades 9 to 4 (A* to C), or equivalent, including English and maths for a T level</a:t>
            </a:r>
          </a:p>
          <a:p>
            <a:pPr algn="l"/>
            <a:r>
              <a:rPr lang="en-GB" b="1" i="0" dirty="0">
                <a:solidFill>
                  <a:srgbClr val="0B0C0C"/>
                </a:solidFill>
                <a:effectLst/>
                <a:latin typeface="GDS Transport"/>
              </a:rPr>
              <a:t>Apprenticeship</a:t>
            </a:r>
          </a:p>
          <a:p>
            <a:pPr algn="l"/>
            <a:r>
              <a:rPr lang="en-GB" b="0" i="0" dirty="0">
                <a:solidFill>
                  <a:srgbClr val="0B0C0C"/>
                </a:solidFill>
                <a:effectLst/>
                <a:latin typeface="GDS Transport"/>
              </a:rPr>
              <a:t>You could start by doing a broadcast production assistant advanced apprenticeship and work your way up to a producer role.</a:t>
            </a:r>
          </a:p>
          <a:p>
            <a:pPr algn="l"/>
            <a:r>
              <a:rPr lang="en-GB" b="1" i="0" dirty="0">
                <a:solidFill>
                  <a:srgbClr val="0B0C0C"/>
                </a:solidFill>
                <a:effectLst/>
                <a:latin typeface="GDS Transport"/>
              </a:rPr>
              <a:t>Entry requirements</a:t>
            </a:r>
          </a:p>
          <a:p>
            <a:pPr algn="l"/>
            <a:r>
              <a:rPr lang="en-GB" b="0" i="0" dirty="0">
                <a:solidFill>
                  <a:srgbClr val="0B0C0C"/>
                </a:solidFill>
                <a:effectLst/>
                <a:latin typeface="GDS Transport"/>
              </a:rPr>
              <a:t>You'll usually need:</a:t>
            </a:r>
          </a:p>
          <a:p>
            <a:pPr algn="l">
              <a:buFont typeface="Arial" panose="020B0604020202020204" pitchFamily="34" charset="0"/>
              <a:buChar char="•"/>
            </a:pPr>
            <a:r>
              <a:rPr lang="en-GB" b="0" i="0" dirty="0">
                <a:solidFill>
                  <a:srgbClr val="0B0C0C"/>
                </a:solidFill>
                <a:effectLst/>
                <a:latin typeface="GDS Transport"/>
              </a:rPr>
              <a:t>5 GCSEs at grades 9 to 4 (A* to C), or equivalent, including English and maths, for an advanced apprenticeship</a:t>
            </a:r>
          </a:p>
          <a:p>
            <a:pPr algn="l"/>
            <a:endParaRPr lang="en-GB" b="1" i="0" dirty="0">
              <a:solidFill>
                <a:srgbClr val="0B0C0C"/>
              </a:solidFill>
              <a:effectLst/>
              <a:latin typeface="GDS Transport"/>
            </a:endParaRPr>
          </a:p>
        </p:txBody>
      </p:sp>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8903" y="2971800"/>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8903" y="4343400"/>
            <a:ext cx="914400" cy="914400"/>
          </a:xfrm>
          <a:prstGeom prst="rect">
            <a:avLst/>
          </a:prstGeom>
        </p:spPr>
      </p:pic>
      <p:pic>
        <p:nvPicPr>
          <p:cNvPr id="8" name="Graphic 7" descr="Checkmark with solid fill">
            <a:extLst>
              <a:ext uri="{FF2B5EF4-FFF2-40B4-BE49-F238E27FC236}">
                <a16:creationId xmlns:a16="http://schemas.microsoft.com/office/drawing/2014/main" id="{23A9EDAC-0B5E-4D6B-9416-1F57FBD66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2271" y="7436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02257" y="319457"/>
            <a:ext cx="10100692" cy="821932"/>
          </a:xfrm>
        </p:spPr>
        <p:txBody>
          <a:bodyPr/>
          <a:lstStyle/>
          <a:p>
            <a:br>
              <a:rPr lang="en-GB" dirty="0"/>
            </a:br>
            <a:r>
              <a:rPr lang="en-GB" b="1" dirty="0">
                <a:solidFill>
                  <a:srgbClr val="003764"/>
                </a:solidFill>
              </a:rPr>
              <a:t>Conversations with a Producer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a:t>Jose Tavares</a:t>
            </a:r>
            <a:endParaRPr lang="en-GB" sz="2000" dirty="0"/>
          </a:p>
          <a:p>
            <a:pPr algn="ctr"/>
            <a:endParaRPr lang="en-GB" sz="2000" dirty="0"/>
          </a:p>
          <a:p>
            <a:pPr algn="ctr"/>
            <a:r>
              <a:rPr lang="en-GB" sz="2000" b="1" dirty="0"/>
              <a:t>Occupation: Producer</a:t>
            </a:r>
            <a:endParaRPr lang="en-GB" sz="2000" dirty="0"/>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London </a:t>
            </a:r>
          </a:p>
        </p:txBody>
      </p:sp>
      <p:pic>
        <p:nvPicPr>
          <p:cNvPr id="8" name="Picture 7">
            <a:hlinkClick r:id="rId2"/>
            <a:extLst>
              <a:ext uri="{FF2B5EF4-FFF2-40B4-BE49-F238E27FC236}">
                <a16:creationId xmlns:a16="http://schemas.microsoft.com/office/drawing/2014/main" id="{B086FE9F-2D3B-4FD5-92E8-42BD89A97244}"/>
              </a:ext>
            </a:extLst>
          </p:cNvPr>
          <p:cNvPicPr>
            <a:picLocks noChangeAspect="1"/>
          </p:cNvPicPr>
          <p:nvPr/>
        </p:nvPicPr>
        <p:blipFill rotWithShape="1">
          <a:blip r:embed="rId3"/>
          <a:srcRect l="8023" t="26046" r="42180" b="31628"/>
          <a:stretch/>
        </p:blipFill>
        <p:spPr>
          <a:xfrm>
            <a:off x="361505" y="1605517"/>
            <a:ext cx="8846290" cy="4229486"/>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3.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8951</TotalTime>
  <Words>591</Words>
  <Application>Microsoft Office PowerPoint</Application>
  <PresentationFormat>Widescreen</PresentationFormat>
  <Paragraphs>99</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an Producer do?</vt:lpstr>
      <vt:lpstr>Career progression</vt:lpstr>
      <vt:lpstr>What routes you can take to be a Producer?</vt:lpstr>
      <vt:lpstr>What subjects do I need to enter this sector?</vt:lpstr>
      <vt:lpstr>Our role models </vt:lpstr>
      <vt:lpstr> Conversations with a Producer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249</cp:revision>
  <cp:lastPrinted>2021-02-23T08:56:14Z</cp:lastPrinted>
  <dcterms:created xsi:type="dcterms:W3CDTF">2020-12-21T09:47:58Z</dcterms:created>
  <dcterms:modified xsi:type="dcterms:W3CDTF">2021-11-24T13:35:20Z</dcterms:modified>
</cp:coreProperties>
</file>