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Personal Trainer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a:solidFill>
                  <a:prstClr val="white"/>
                </a:solidFill>
                <a:latin typeface="Open Sans" panose="020B0606030504020204"/>
              </a:rPr>
              <a:t>your </a:t>
            </a:r>
            <a:r>
              <a:rPr kumimoji="0" lang="en-GB" sz="3200" b="0" i="0" u="none" strike="noStrike" kern="1200" cap="none" spc="0" normalizeH="0" baseline="0" noProof="0">
                <a:ln>
                  <a:noFill/>
                </a:ln>
                <a:solidFill>
                  <a:prstClr val="white"/>
                </a:solidFill>
                <a:effectLst/>
                <a:uLnTx/>
                <a:uFillTx/>
                <a:latin typeface="Open Sans" panose="020B0606030504020204"/>
                <a:ea typeface="+mn-ea"/>
                <a:cs typeface="+mn-cs"/>
              </a:rPr>
              <a:t>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£18,000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£28,000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1200329"/>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32 - 34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evenings, weekends and bank holidays </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 personal trainer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2707987"/>
            <a:ext cx="10102702" cy="5005388"/>
          </a:xfrm>
        </p:spPr>
        <p:txBody>
          <a:bodyPr/>
          <a:lstStyle/>
          <a:p>
            <a:pPr marL="0" indent="0" algn="l">
              <a:buNone/>
            </a:pPr>
            <a:r>
              <a:rPr lang="en-GB" sz="2000" b="0" i="0" dirty="0">
                <a:solidFill>
                  <a:srgbClr val="0B0C0C"/>
                </a:solidFill>
                <a:effectLst/>
                <a:latin typeface="GDS Transport"/>
              </a:rPr>
              <a:t>On a daily basis you might:</a:t>
            </a:r>
          </a:p>
          <a:p>
            <a:pPr algn="l">
              <a:buFont typeface="Arial" panose="020B0604020202020204" pitchFamily="34" charset="0"/>
              <a:buChar char="•"/>
            </a:pPr>
            <a:r>
              <a:rPr lang="en-GB" sz="2000" b="0" i="0" dirty="0">
                <a:solidFill>
                  <a:srgbClr val="0B0C0C"/>
                </a:solidFill>
                <a:effectLst/>
                <a:latin typeface="GDS Transport"/>
              </a:rPr>
              <a:t>help clients set short-term and long-term fitness goals</a:t>
            </a:r>
          </a:p>
          <a:p>
            <a:pPr algn="l">
              <a:buFont typeface="Arial" panose="020B0604020202020204" pitchFamily="34" charset="0"/>
              <a:buChar char="•"/>
            </a:pPr>
            <a:r>
              <a:rPr lang="en-GB" sz="2000" b="0" i="0" dirty="0">
                <a:solidFill>
                  <a:srgbClr val="0B0C0C"/>
                </a:solidFill>
                <a:effectLst/>
                <a:latin typeface="GDS Transport"/>
              </a:rPr>
              <a:t>plan a fitness programme to help clients achieve their goals</a:t>
            </a:r>
          </a:p>
          <a:p>
            <a:pPr algn="l">
              <a:buFont typeface="Arial" panose="020B0604020202020204" pitchFamily="34" charset="0"/>
              <a:buChar char="•"/>
            </a:pPr>
            <a:r>
              <a:rPr lang="en-GB" sz="2000" b="0" i="0" dirty="0">
                <a:solidFill>
                  <a:srgbClr val="0B0C0C"/>
                </a:solidFill>
                <a:effectLst/>
                <a:latin typeface="GDS Transport"/>
              </a:rPr>
              <a:t>teach, motivate and coach clients in how to follow their programmes safely and effectively</a:t>
            </a:r>
          </a:p>
          <a:p>
            <a:pPr algn="l">
              <a:buFont typeface="Arial" panose="020B0604020202020204" pitchFamily="34" charset="0"/>
              <a:buChar char="•"/>
            </a:pPr>
            <a:r>
              <a:rPr lang="en-GB" sz="2000" b="0" i="0" dirty="0">
                <a:solidFill>
                  <a:srgbClr val="0B0C0C"/>
                </a:solidFill>
                <a:effectLst/>
                <a:latin typeface="GDS Transport"/>
              </a:rPr>
              <a:t>give advice on health, nutrition and lifestyle changes</a:t>
            </a:r>
          </a:p>
          <a:p>
            <a:pPr algn="l">
              <a:buFont typeface="Arial" panose="020B0604020202020204" pitchFamily="34" charset="0"/>
              <a:buChar char="•"/>
            </a:pPr>
            <a:r>
              <a:rPr lang="en-GB" sz="2000" b="0" i="0" dirty="0">
                <a:solidFill>
                  <a:srgbClr val="0B0C0C"/>
                </a:solidFill>
                <a:effectLst/>
                <a:latin typeface="GDS Transport"/>
              </a:rPr>
              <a:t>help clients with their workouts</a:t>
            </a:r>
          </a:p>
          <a:p>
            <a:pPr algn="l">
              <a:buFont typeface="Arial" panose="020B0604020202020204" pitchFamily="34" charset="0"/>
              <a:buChar char="•"/>
            </a:pPr>
            <a:r>
              <a:rPr lang="en-GB" sz="2000" b="0" i="0" dirty="0">
                <a:solidFill>
                  <a:srgbClr val="0B0C0C"/>
                </a:solidFill>
                <a:effectLst/>
                <a:latin typeface="GDS Transport"/>
              </a:rPr>
              <a:t>check and record clients' progress, using methods like measuring heart rate and levels of body fat</a:t>
            </a:r>
          </a:p>
          <a:p>
            <a:pPr algn="l">
              <a:buFont typeface="Arial" panose="020B0604020202020204" pitchFamily="34" charset="0"/>
              <a:buChar char="•"/>
            </a:pPr>
            <a:r>
              <a:rPr lang="en-GB" sz="2000" b="0" i="0" dirty="0">
                <a:solidFill>
                  <a:srgbClr val="0B0C0C"/>
                </a:solidFill>
                <a:effectLst/>
                <a:latin typeface="GDS Transport"/>
              </a:rPr>
              <a:t>promote your services and do business admin tasks if you are self-employed</a:t>
            </a:r>
          </a:p>
          <a:p>
            <a:endParaRPr lang="en-GB"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461665"/>
          </a:xfrm>
          <a:prstGeom prst="rect">
            <a:avLst/>
          </a:prstGeom>
          <a:noFill/>
        </p:spPr>
        <p:txBody>
          <a:bodyPr wrap="square">
            <a:spAutoFit/>
          </a:bodyPr>
          <a:lstStyle/>
          <a:p>
            <a:pPr marL="0" indent="0">
              <a:buNone/>
            </a:pPr>
            <a:r>
              <a:rPr lang="en-GB" sz="2400" b="0" i="0" dirty="0">
                <a:solidFill>
                  <a:schemeClr val="bg1"/>
                </a:solidFill>
                <a:effectLst/>
                <a:latin typeface="GDS Transport"/>
              </a:rPr>
              <a:t>Personal trainers work with clients to improve their health and fitness</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838200" y="1924050"/>
            <a:ext cx="5257800" cy="4252913"/>
          </a:xfrm>
        </p:spPr>
        <p:txBody>
          <a:bodyPr/>
          <a:lstStyle/>
          <a:p>
            <a:pPr marL="0" indent="0" algn="l">
              <a:buNone/>
            </a:pPr>
            <a:r>
              <a:rPr lang="en-GB" b="0" i="0" dirty="0">
                <a:solidFill>
                  <a:srgbClr val="0B0C0C"/>
                </a:solidFill>
                <a:effectLst/>
                <a:latin typeface="GDS Transport"/>
              </a:rPr>
              <a:t>You could take further instructor courses to learn new skills to offer clients, like yoga, </a:t>
            </a:r>
            <a:r>
              <a:rPr lang="en-GB" b="0" i="0" dirty="0" err="1">
                <a:solidFill>
                  <a:srgbClr val="0B0C0C"/>
                </a:solidFill>
                <a:effectLst/>
                <a:latin typeface="GDS Transport"/>
              </a:rPr>
              <a:t>pilates</a:t>
            </a:r>
            <a:r>
              <a:rPr lang="en-GB" b="0" i="0" dirty="0">
                <a:solidFill>
                  <a:srgbClr val="0B0C0C"/>
                </a:solidFill>
                <a:effectLst/>
                <a:latin typeface="GDS Transport"/>
              </a:rPr>
              <a:t>, nutrition or aerobics.</a:t>
            </a:r>
          </a:p>
          <a:p>
            <a:pPr marL="0" indent="0" algn="l">
              <a:buNone/>
            </a:pPr>
            <a:r>
              <a:rPr lang="en-GB" b="0" i="0" dirty="0">
                <a:solidFill>
                  <a:srgbClr val="0B0C0C"/>
                </a:solidFill>
                <a:effectLst/>
                <a:latin typeface="GDS Transport"/>
              </a:rPr>
              <a:t>With further training, you could also work with people recovering from illness or who have medical conditions</a:t>
            </a:r>
            <a:r>
              <a:rPr lang="en-GB" sz="1600" b="0" i="0" dirty="0">
                <a:solidFill>
                  <a:srgbClr val="0B0C0C"/>
                </a:solidFill>
                <a:effectLst/>
                <a:latin typeface="GDS Transport"/>
              </a:rPr>
              <a:t>.</a:t>
            </a:r>
          </a:p>
          <a:p>
            <a:pPr marL="0" indent="0" algn="l">
              <a:buNone/>
            </a:pPr>
            <a:endParaRPr lang="en-GB" sz="2400" b="0" i="0" dirty="0">
              <a:solidFill>
                <a:srgbClr val="0B0C0C"/>
              </a:solidFill>
              <a:effectLst/>
              <a:latin typeface="GDS Transport"/>
            </a:endParaRP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Photo of a young personal trainer helping a client to stretch">
            <a:extLst>
              <a:ext uri="{FF2B5EF4-FFF2-40B4-BE49-F238E27FC236}">
                <a16:creationId xmlns:a16="http://schemas.microsoft.com/office/drawing/2014/main" id="{DB72B9EE-0773-42AC-8C68-3ED479106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06560"/>
            <a:ext cx="5725655" cy="317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21979" y="503349"/>
            <a:ext cx="11348042" cy="1073150"/>
          </a:xfrm>
        </p:spPr>
        <p:txBody>
          <a:bodyPr/>
          <a:lstStyle/>
          <a:p>
            <a:r>
              <a:rPr lang="en-GB" b="1" dirty="0">
                <a:solidFill>
                  <a:srgbClr val="003764"/>
                </a:solidFill>
              </a:rPr>
              <a:t>What routes you can take to be a personal trainer?</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5876924" y="1690688"/>
            <a:ext cx="6105526" cy="4802186"/>
          </a:xfrm>
        </p:spPr>
        <p:txBody>
          <a:bodyPr/>
          <a:lstStyle/>
          <a:p>
            <a:pPr algn="l"/>
            <a:r>
              <a:rPr lang="en-GB" sz="2000" b="1" i="0" dirty="0">
                <a:solidFill>
                  <a:srgbClr val="0B0C0C"/>
                </a:solidFill>
                <a:effectLst/>
                <a:latin typeface="GDS Transport"/>
              </a:rPr>
              <a:t>College</a:t>
            </a:r>
          </a:p>
          <a:p>
            <a:pPr algn="l"/>
            <a:r>
              <a:rPr lang="en-GB" sz="2000" b="0" i="0" dirty="0">
                <a:solidFill>
                  <a:srgbClr val="0B0C0C"/>
                </a:solidFill>
                <a:effectLst/>
                <a:latin typeface="GDS Transport"/>
              </a:rPr>
              <a:t>You could take a college course to help you get into this career. Courses include:</a:t>
            </a:r>
          </a:p>
          <a:p>
            <a:pPr algn="l">
              <a:buFont typeface="Arial" panose="020B0604020202020204" pitchFamily="34" charset="0"/>
              <a:buChar char="•"/>
            </a:pPr>
            <a:r>
              <a:rPr lang="en-GB" sz="2000" b="0" i="0" dirty="0">
                <a:solidFill>
                  <a:srgbClr val="0B0C0C"/>
                </a:solidFill>
                <a:effectLst/>
                <a:latin typeface="GDS Transport"/>
              </a:rPr>
              <a:t>Level 2 Diploma in Instructing Exercise and Fitness</a:t>
            </a:r>
          </a:p>
          <a:p>
            <a:pPr algn="l">
              <a:buFont typeface="Arial" panose="020B0604020202020204" pitchFamily="34" charset="0"/>
              <a:buChar char="•"/>
            </a:pPr>
            <a:r>
              <a:rPr lang="en-GB" sz="2000" b="0" i="0" dirty="0">
                <a:solidFill>
                  <a:srgbClr val="0B0C0C"/>
                </a:solidFill>
                <a:effectLst/>
                <a:latin typeface="GDS Transport"/>
              </a:rPr>
              <a:t>Level 2 Certificate in Fitness Instructing</a:t>
            </a:r>
          </a:p>
          <a:p>
            <a:pPr algn="l">
              <a:buFont typeface="Arial" panose="020B0604020202020204" pitchFamily="34" charset="0"/>
              <a:buChar char="•"/>
            </a:pPr>
            <a:r>
              <a:rPr lang="en-GB" sz="2000" b="0" i="0" dirty="0">
                <a:solidFill>
                  <a:srgbClr val="0B0C0C"/>
                </a:solidFill>
                <a:effectLst/>
                <a:latin typeface="GDS Transport"/>
              </a:rPr>
              <a:t>Level 3 Certificate in Personal Training</a:t>
            </a:r>
          </a:p>
          <a:p>
            <a:pPr algn="l"/>
            <a:r>
              <a:rPr lang="en-GB" sz="2000" b="1" i="0" dirty="0">
                <a:solidFill>
                  <a:srgbClr val="0B0C0C"/>
                </a:solidFill>
                <a:effectLst/>
                <a:latin typeface="GDS Transport"/>
              </a:rPr>
              <a:t>Entry requirements</a:t>
            </a:r>
          </a:p>
          <a:p>
            <a:pPr algn="l"/>
            <a:r>
              <a:rPr lang="en-GB" sz="2000" b="0" i="0" dirty="0">
                <a:solidFill>
                  <a:srgbClr val="0B0C0C"/>
                </a:solidFill>
                <a:effectLst/>
                <a:latin typeface="GDS Transport"/>
              </a:rPr>
              <a:t>You'll need:</a:t>
            </a:r>
          </a:p>
          <a:p>
            <a:pPr algn="l">
              <a:buFont typeface="Arial" panose="020B0604020202020204" pitchFamily="34" charset="0"/>
              <a:buChar char="•"/>
            </a:pPr>
            <a:r>
              <a:rPr lang="en-GB" sz="2000" b="0" i="0" dirty="0">
                <a:solidFill>
                  <a:srgbClr val="0B0C0C"/>
                </a:solidFill>
                <a:effectLst/>
                <a:latin typeface="GDS Transport"/>
              </a:rPr>
              <a:t>2 or more GCSEs at grades 9 to 3 (A* to D), or equivalent, for a level 2 course</a:t>
            </a:r>
          </a:p>
          <a:p>
            <a:pPr algn="l">
              <a:buFont typeface="Arial" panose="020B0604020202020204" pitchFamily="34" charset="0"/>
              <a:buChar char="•"/>
            </a:pPr>
            <a:r>
              <a:rPr lang="en-GB" sz="2000" b="0" i="0" dirty="0">
                <a:solidFill>
                  <a:srgbClr val="0B0C0C"/>
                </a:solidFill>
                <a:effectLst/>
                <a:latin typeface="GDS Transport"/>
              </a:rPr>
              <a:t>4 or 5 GCSEs at grades 9 to 4 (A* to C), or equivalent, for a level 3 course</a:t>
            </a:r>
          </a:p>
        </p:txBody>
      </p:sp>
      <p:pic>
        <p:nvPicPr>
          <p:cNvPr id="5" name="Picture 4">
            <a:extLst>
              <a:ext uri="{FF2B5EF4-FFF2-40B4-BE49-F238E27FC236}">
                <a16:creationId xmlns:a16="http://schemas.microsoft.com/office/drawing/2014/main" id="{BE07A7D5-51C5-4921-AFB6-902D65E35454}"/>
              </a:ext>
            </a:extLst>
          </p:cNvPr>
          <p:cNvPicPr>
            <a:picLocks noChangeAspect="1"/>
          </p:cNvPicPr>
          <p:nvPr/>
        </p:nvPicPr>
        <p:blipFill>
          <a:blip r:embed="rId2"/>
          <a:stretch>
            <a:fillRect/>
          </a:stretch>
        </p:blipFill>
        <p:spPr>
          <a:xfrm>
            <a:off x="0" y="2541180"/>
            <a:ext cx="5733243" cy="3951693"/>
          </a:xfrm>
          <a:prstGeom prst="rect">
            <a:avLst/>
          </a:prstGeom>
        </p:spPr>
      </p:pic>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46698" y="4369636"/>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92807" y="165150"/>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821932"/>
          </a:xfrm>
        </p:spPr>
        <p:txBody>
          <a:bodyPr/>
          <a:lstStyle/>
          <a:p>
            <a:br>
              <a:rPr lang="en-GB" dirty="0"/>
            </a:br>
            <a:r>
              <a:rPr lang="en-GB" b="1" dirty="0">
                <a:solidFill>
                  <a:srgbClr val="003764"/>
                </a:solidFill>
              </a:rPr>
              <a:t>Conversations with a Personal trainer  </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a:t>Shawna Natalia  </a:t>
            </a:r>
          </a:p>
          <a:p>
            <a:pPr algn="ctr"/>
            <a:endParaRPr lang="en-GB" sz="2000" dirty="0"/>
          </a:p>
          <a:p>
            <a:pPr algn="ctr"/>
            <a:r>
              <a:rPr lang="en-GB" sz="2000" b="1" dirty="0"/>
              <a:t>Occupation: Personal Trainer </a:t>
            </a:r>
            <a:endParaRPr lang="en-GB" sz="2000" dirty="0"/>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London</a:t>
            </a:r>
          </a:p>
        </p:txBody>
      </p:sp>
      <p:pic>
        <p:nvPicPr>
          <p:cNvPr id="4" name="Picture 3">
            <a:extLst>
              <a:ext uri="{FF2B5EF4-FFF2-40B4-BE49-F238E27FC236}">
                <a16:creationId xmlns:a16="http://schemas.microsoft.com/office/drawing/2014/main" id="{B6682502-FE38-4664-A637-E5B3D67247FB}"/>
              </a:ext>
            </a:extLst>
          </p:cNvPr>
          <p:cNvPicPr>
            <a:picLocks noChangeAspect="1"/>
          </p:cNvPicPr>
          <p:nvPr/>
        </p:nvPicPr>
        <p:blipFill rotWithShape="1">
          <a:blip r:embed="rId2"/>
          <a:srcRect l="7762" t="25427" r="42790" b="32093"/>
          <a:stretch/>
        </p:blipFill>
        <p:spPr>
          <a:xfrm>
            <a:off x="382771" y="1417835"/>
            <a:ext cx="8793297" cy="4249317"/>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85D4FA-23CC-4C30-97FB-64BA05678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7419</TotalTime>
  <Words>552</Words>
  <Application>Microsoft Office PowerPoint</Application>
  <PresentationFormat>Widescreen</PresentationFormat>
  <Paragraphs>92</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 personal trainer do?</vt:lpstr>
      <vt:lpstr>Career progression</vt:lpstr>
      <vt:lpstr>What routes you can take to be a personal trainer?</vt:lpstr>
      <vt:lpstr>What subjects do I need to enter this sector?</vt:lpstr>
      <vt:lpstr>Our role models </vt:lpstr>
      <vt:lpstr> Conversations with a Personal trainer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242</cp:revision>
  <cp:lastPrinted>2021-02-23T08:56:14Z</cp:lastPrinted>
  <dcterms:created xsi:type="dcterms:W3CDTF">2020-12-21T09:47:58Z</dcterms:created>
  <dcterms:modified xsi:type="dcterms:W3CDTF">2021-11-24T13:34:03Z</dcterms:modified>
</cp:coreProperties>
</file>