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259" r:id="rId6"/>
    <p:sldId id="316" r:id="rId7"/>
    <p:sldId id="334" r:id="rId8"/>
    <p:sldId id="299" r:id="rId9"/>
    <p:sldId id="333" r:id="rId10"/>
    <p:sldId id="337" r:id="rId11"/>
    <p:sldId id="338" r:id="rId12"/>
    <p:sldId id="339" r:id="rId13"/>
    <p:sldId id="340" r:id="rId14"/>
    <p:sldId id="341" r:id="rId15"/>
    <p:sldId id="335" r:id="rId16"/>
    <p:sldId id="260" r:id="rId17"/>
  </p:sldIdLst>
  <p:sldSz cx="12192000" cy="6858000"/>
  <p:notesSz cx="6858000" cy="99472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ckering, Luke (WorldSkills UK)" initials="" lastIdx="2" clrIdx="0"/>
  <p:cmAuthor id="2" name="Aylett-Smith, Dee (WorldSkills UK)" initials="ASD(U" lastIdx="9" clrIdx="1">
    <p:extLst>
      <p:ext uri="{19B8F6BF-5375-455C-9EA6-DF929625EA0E}">
        <p15:presenceInfo xmlns:p15="http://schemas.microsoft.com/office/powerpoint/2012/main" userId="S::daylett-smith@worldskillsuk.org::4a9d0d57-9cb7-48c3-8c34-a21ece2cec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003764"/>
    <a:srgbClr val="0070C0"/>
    <a:srgbClr val="339966"/>
    <a:srgbClr val="64A895"/>
    <a:srgbClr val="FF7C80"/>
    <a:srgbClr val="63A0D7"/>
    <a:srgbClr val="86B0CC"/>
    <a:srgbClr val="F78DE0"/>
    <a:srgbClr val="E1C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6" autoAdjust="0"/>
    <p:restoredTop sz="93792" autoAdjust="0"/>
  </p:normalViewPr>
  <p:slideViewPr>
    <p:cSldViewPr snapToGrid="0">
      <p:cViewPr varScale="1">
        <p:scale>
          <a:sx n="60" d="100"/>
          <a:sy n="60" d="100"/>
        </p:scale>
        <p:origin x="9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DC964F-5B00-4CAB-A914-395BCA51C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95B7E3-D3FE-4C02-9F9A-367E01C91B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7A0686-E256-4C29-ABEE-3B99A19A602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03E322-BEF8-476F-AD17-404E8A5A26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95A828-4A52-47F9-B177-2EFBA745D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2925E-C97A-488F-A160-94D83B0DD6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097C-6654-4774-A900-2576D32783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C15B97-1A9B-4FF8-9411-095BC6CCB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F19B1EC7-7540-4853-B846-809589AA8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D42CC7F-E5BF-476C-96A7-733CF0118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Title slide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C3FCC1A1-78E6-4752-BDF7-73CE9A716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CCE1CC-7F23-411D-9AF4-9B483A6313FC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53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35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23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929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8792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AEA892AB-96C3-49AD-B542-02C47903B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ABEB6659-C4FF-44D3-B727-EB4EB3C34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Final slide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0496938-58DB-4667-90CE-B56952B60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14FDDC-22BB-49C3-B728-C605BDD91FAE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BE405-7358-48C1-843B-CB2C8F7D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B35C6-E954-40D4-A458-42A9DFFC98E7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DD316-052F-4E76-B305-398A3EF9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5C36D-8DB4-4C16-A2D2-92A43BEB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C4753-CEA7-4662-9537-BAAB887C36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8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65E57-7D6B-43A9-BE71-773FCB2B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6758-4771-42A5-BD1E-4F2D8EEFC935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ED8C7-7978-4580-A646-72306B33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9618-0515-4416-8956-EF683782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1A3C7-98A0-4693-A3C1-EB37E1B7A6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DC588-894D-4609-BDF0-31001229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402D-7CA0-4D9A-A112-E720397EEEB3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E4C9E-C7B5-419F-92C6-9F510EFA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7AF4D-1E27-440D-80B0-C230843B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2CBD-42D3-4322-BE5C-7D8DB1A701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02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D37B-FAAD-41D5-B1F9-E6111BCC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3F9BE-6CBD-4383-9EEF-D0FD2B74E1B2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3AB89-DFB4-4900-9272-AD6A05DF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C579E-9E71-4C3C-9CDA-7004A68A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1DD9-8F87-4C05-B3F4-73407D8A97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9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8ABF4-661D-469A-982C-FCB34322C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6D496-D7D2-4A2A-90D0-1049AF05025A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B002C-2C11-4267-979C-F405BA32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A12A7-63AE-4D22-8DBF-6E572359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06418-7F0C-4D36-A7E7-6D7F3E1850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67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75455E-F117-4A0A-98D1-C63909026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A422-03D6-4BCF-89B3-5F56A38E7CE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6E8AC1-BF2C-43F0-9717-9E127DF0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93277-3AC9-4642-ABB9-1E4C68E6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B34B7-19E3-430D-9063-5FA5BE1B94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7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29A943-4BB0-4333-B03B-AAA4625E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888FD-1E55-4F06-AFF3-02083899325E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46C2DE-EF32-410B-BD71-A705C5B5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CBE53-B5AF-4B07-A7D0-0F0895EF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A516D-F035-4A60-8C4A-5BE5FDBAD9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2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6C507C-12C1-47AE-9F52-625BF8FA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37F27-5B59-45EB-B878-000FC631685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62B3D5C-2C89-400D-89E8-93267DD8C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14D3E0-78D2-4D32-A3AF-95AB8A08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FE83-3BBD-4186-94DC-150C067B46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671B9D-96A5-4711-9D35-9D55EBEE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3218D-45C5-4FF0-B05D-D1A4FB47F70B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6B48D7-F554-47BF-8401-03F0F552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D7960E-AF7E-4182-9B55-572757EB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67DE-457F-4DD0-A85A-EAF5E07270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8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5131D3-A371-4980-AC64-F4DD32D9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5314-055C-42FC-8CFE-B080B2D12BE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FBC20A-EBEC-428C-BDBD-7E5AE93E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8892BD-69A0-4E5A-88C7-97FB168C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B4CD-4F12-4B89-81E1-37CFCD6FDA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4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D3F502-3AF5-499B-9BA8-05C3858F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5CAE8-72CB-42E5-A5EC-A7A700A1AE40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A14D2C-70FD-4CDE-906A-124A5B6E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1B56FD-65C5-4A88-A271-D903880C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84F58-553E-40FE-A5EF-9640BE747E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2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7DE6F3-16F9-490D-ABA4-B5B9ADC49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E4F6596-C700-4162-970F-133626164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2F04B-84C7-4BA6-8F2C-5126AD8D0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09F8C2-0D05-4738-A6D4-7C4CE11DCC8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9A036-D691-4497-B02F-BD1BF8B5D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0485-7715-4EF6-9CD4-54021C098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C60EA7-2F15-45ED-B47B-9AC1E99A46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dw35iyZUAI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9E2775-B5E8-4814-AF38-7B76B8966F94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9404BE-8B6D-42A7-B367-BE79B65F0E42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3076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B7585D-4A8C-4ED0-A1DC-6B76AB998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7">
            <a:extLst>
              <a:ext uri="{FF2B5EF4-FFF2-40B4-BE49-F238E27FC236}">
                <a16:creationId xmlns:a16="http://schemas.microsoft.com/office/drawing/2014/main" id="{B0F84475-BBC7-4F97-BF9E-14DF55BAC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07" y="2003851"/>
            <a:ext cx="92138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4800" dirty="0">
                <a:solidFill>
                  <a:schemeClr val="bg1"/>
                </a:solidFill>
                <a:latin typeface="IBM Plex Serif SemiBold" pitchFamily="18" charset="0"/>
              </a:rPr>
              <a:t>Why choose a Technical Education or Apprenticeship Pathway?</a:t>
            </a:r>
            <a:endParaRPr lang="en-GB" altLang="en-US" sz="3600" dirty="0">
              <a:solidFill>
                <a:srgbClr val="003764"/>
              </a:solidFill>
              <a:latin typeface="IBM Plex Serif SemiBol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59961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Technical pathways are only for manual jobs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Apprenticeships and colleges courses are available in </a:t>
            </a:r>
            <a:r>
              <a:rPr lang="en-GB" sz="2400" dirty="0" err="1">
                <a:latin typeface="Open Sans" panose="020B0606030504020204"/>
              </a:rPr>
              <a:t>alomsot</a:t>
            </a:r>
            <a:r>
              <a:rPr lang="en-GB" sz="2400" dirty="0">
                <a:latin typeface="Open Sans" panose="020B0606030504020204"/>
              </a:rPr>
              <a:t> eery sector, ranging from IT to accountancy to project management </a:t>
            </a:r>
          </a:p>
        </p:txBody>
      </p:sp>
    </p:spTree>
    <p:extLst>
      <p:ext uri="{BB962C8B-B14F-4D97-AF65-F5344CB8AC3E}">
        <p14:creationId xmlns:p14="http://schemas.microsoft.com/office/powerpoint/2010/main" val="192188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Now we want you to complete the second part of the Self Assessment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855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7B89FE4-C9A2-4806-915C-9B8FE0E09677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F25905-8293-4946-921C-E1E907A215EE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27652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72AA007-6216-4185-89C1-01BA5D82A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7">
            <a:extLst>
              <a:ext uri="{FF2B5EF4-FFF2-40B4-BE49-F238E27FC236}">
                <a16:creationId xmlns:a16="http://schemas.microsoft.com/office/drawing/2014/main" id="{E8BA40E9-EF17-4EF4-B971-653FE0D6C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181100"/>
            <a:ext cx="92138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5400">
                <a:solidFill>
                  <a:schemeClr val="bg1"/>
                </a:solidFill>
                <a:latin typeface="IBM Plex Serif SemiBold" pitchFamily="18" charset="0"/>
              </a:rPr>
              <a:t>Thank you</a:t>
            </a:r>
            <a:endParaRPr lang="en-GB" altLang="en-US" sz="4000">
              <a:solidFill>
                <a:srgbClr val="003764"/>
              </a:solidFill>
              <a:latin typeface="IBM Plex Serif SemiBold" pitchFamily="18" charset="0"/>
            </a:endParaRPr>
          </a:p>
        </p:txBody>
      </p:sp>
      <p:sp>
        <p:nvSpPr>
          <p:cNvPr id="27654" name="TextBox 10">
            <a:extLst>
              <a:ext uri="{FF2B5EF4-FFF2-40B4-BE49-F238E27FC236}">
                <a16:creationId xmlns:a16="http://schemas.microsoft.com/office/drawing/2014/main" id="{8A707EE4-4D0B-4A8A-9072-11ED7ADB5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146675"/>
            <a:ext cx="9213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7">
            <a:extLst>
              <a:ext uri="{FF2B5EF4-FFF2-40B4-BE49-F238E27FC236}">
                <a16:creationId xmlns:a16="http://schemas.microsoft.com/office/drawing/2014/main" id="{6A92FFB1-6A6C-461C-9EDF-7E420196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686" y="442673"/>
            <a:ext cx="88785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 b="1" dirty="0">
                <a:solidFill>
                  <a:srgbClr val="003764"/>
                </a:solidFill>
                <a:latin typeface="IBM Plex Serif SemiBold" pitchFamily="18" charset="0"/>
              </a:rPr>
              <a:t>By the end of this session, you will understand:</a:t>
            </a:r>
          </a:p>
        </p:txBody>
      </p:sp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1542635" y="1511271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we mean by Apprenticeships and technical education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4" y="1511271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How our role models benefitted from the pathway they chose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911976-C843-40A6-8E8F-F5AFD25ED869}"/>
              </a:ext>
            </a:extLst>
          </p:cNvPr>
          <p:cNvSpPr/>
          <p:nvPr/>
        </p:nvSpPr>
        <p:spPr>
          <a:xfrm>
            <a:off x="5918814" y="4083093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are your next steps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0560D-A54A-466E-97FF-7FFFE3BD775B}"/>
              </a:ext>
            </a:extLst>
          </p:cNvPr>
          <p:cNvSpPr/>
          <p:nvPr/>
        </p:nvSpPr>
        <p:spPr>
          <a:xfrm>
            <a:off x="1542635" y="4083093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Open Sans" panose="020B0606030504020204"/>
              </a:rPr>
              <a:t>Why choosing technical education or an apprenticeship could be right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Self – assessment (part 1)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4300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4E68597-0E2F-0C45-8CC9-0FE63964B019}"/>
              </a:ext>
            </a:extLst>
          </p:cNvPr>
          <p:cNvSpPr txBox="1">
            <a:spLocks/>
          </p:cNvSpPr>
          <p:nvPr/>
        </p:nvSpPr>
        <p:spPr>
          <a:xfrm>
            <a:off x="3414321" y="187979"/>
            <a:ext cx="6733909" cy="68989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bg1"/>
                </a:solidFill>
                <a:latin typeface="Prometo W04 Black Italic" charset="0"/>
                <a:ea typeface="+mj-ea"/>
                <a:cs typeface="+mj-cs"/>
              </a:defRPr>
            </a:lvl1pPr>
          </a:lstStyle>
          <a:p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DA291C"/>
                </a:solidFill>
                <a:effectLst/>
                <a:uLnTx/>
                <a:uFillTx/>
                <a:latin typeface="IBM Plex Serif SemiBold" panose="02060503050406000203"/>
              </a:rPr>
              <a:t>What do we mean by…</a:t>
            </a:r>
          </a:p>
          <a:p>
            <a:endParaRPr lang="en-US" sz="3200" b="1" cap="none" dirty="0">
              <a:solidFill>
                <a:srgbClr val="C00000"/>
              </a:solidFill>
              <a:latin typeface="IBM Plex Serif SemiBold" panose="02060503050406000203" pitchFamily="18" charset="77"/>
            </a:endParaRPr>
          </a:p>
        </p:txBody>
      </p:sp>
      <p:pic>
        <p:nvPicPr>
          <p:cNvPr id="9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9AB3C8-5838-4537-A401-560BDB64D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088" y="73026"/>
            <a:ext cx="1553911" cy="106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F912369-AF84-4169-B62C-0E2786F2D117}"/>
              </a:ext>
            </a:extLst>
          </p:cNvPr>
          <p:cNvSpPr/>
          <p:nvPr/>
        </p:nvSpPr>
        <p:spPr>
          <a:xfrm rot="16200000">
            <a:off x="6105815" y="2136070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AF262-7DA5-4943-8A44-6B90596F79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1122234"/>
            <a:ext cx="1812533" cy="1812533"/>
          </a:xfrm>
          <a:prstGeom prst="rect">
            <a:avLst/>
          </a:prstGeom>
        </p:spPr>
      </p:pic>
      <p:pic>
        <p:nvPicPr>
          <p:cNvPr id="13" name="Picture 12" descr="A chef preparing food in a kitchen&#10;&#10;Description automatically generated with medium confidence">
            <a:extLst>
              <a:ext uri="{FF2B5EF4-FFF2-40B4-BE49-F238E27FC236}">
                <a16:creationId xmlns:a16="http://schemas.microsoft.com/office/drawing/2014/main" id="{8B455B43-1F3F-428D-99B0-21AE2CECAC5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3063201"/>
            <a:ext cx="1812533" cy="1812533"/>
          </a:xfrm>
          <a:prstGeom prst="rect">
            <a:avLst/>
          </a:prstGeom>
        </p:spPr>
      </p:pic>
      <p:pic>
        <p:nvPicPr>
          <p:cNvPr id="15" name="Picture 14" descr="A picture containing person, indoor, person, wall&#10;&#10;Description automatically generated">
            <a:extLst>
              <a:ext uri="{FF2B5EF4-FFF2-40B4-BE49-F238E27FC236}">
                <a16:creationId xmlns:a16="http://schemas.microsoft.com/office/drawing/2014/main" id="{AA88CB8B-7307-4A06-AC86-57740DD72AD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4980332"/>
            <a:ext cx="1812532" cy="1811023"/>
          </a:xfrm>
          <a:prstGeom prst="rect">
            <a:avLst/>
          </a:prstGeom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80D131D-45A4-457A-A45D-A06CFF4566AC}"/>
              </a:ext>
            </a:extLst>
          </p:cNvPr>
          <p:cNvSpPr txBox="1">
            <a:spLocks/>
          </p:cNvSpPr>
          <p:nvPr/>
        </p:nvSpPr>
        <p:spPr>
          <a:xfrm>
            <a:off x="7033171" y="1510661"/>
            <a:ext cx="3354700" cy="4935237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16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0" i="0" kern="1200" spc="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1pPr>
            <a:lvl2pPr marL="648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800" b="0" i="0" kern="120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2pPr>
            <a:lvl3pPr marL="900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ü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4200"/>
              </a:spcAft>
              <a:buNone/>
            </a:pPr>
            <a:r>
              <a:rPr lang="en-GB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Education   </a:t>
            </a:r>
          </a:p>
          <a:p>
            <a:pPr marL="0" indent="0" algn="ctr">
              <a:lnSpc>
                <a:spcPct val="120000"/>
              </a:lnSpc>
              <a:spcAft>
                <a:spcPts val="2400"/>
              </a:spcAft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may decide to go to college after you have finished GCSEs or 6th form study. A college can offer a range of vocational and technical courses that allow you to begin studying key elements specific to a career whilst continuing full-time study. These courses should have a large element of hands-on learning giving you practical insight into the subject.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1BDF5BE-5B1A-48BF-941E-2ED3532910FB}"/>
              </a:ext>
            </a:extLst>
          </p:cNvPr>
          <p:cNvSpPr/>
          <p:nvPr/>
        </p:nvSpPr>
        <p:spPr>
          <a:xfrm rot="16200000">
            <a:off x="1912526" y="2177309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3CE35A8-7338-4140-909B-7526BA20A05C}"/>
              </a:ext>
            </a:extLst>
          </p:cNvPr>
          <p:cNvSpPr txBox="1">
            <a:spLocks/>
          </p:cNvSpPr>
          <p:nvPr/>
        </p:nvSpPr>
        <p:spPr>
          <a:xfrm>
            <a:off x="2837482" y="1717201"/>
            <a:ext cx="3361178" cy="4291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4200"/>
              </a:spcAft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Apprenticeships</a:t>
            </a:r>
          </a:p>
          <a:p>
            <a:pPr marL="0" indent="0" algn="ctr">
              <a:lnSpc>
                <a:spcPct val="110000"/>
              </a:lnSpc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apprenticeship is a qualification combined with employment. You work for an employer from day one of the apprenticeship. This means you get paid a salary, have a job description and there will be clear expectations of you. Depending on your training you may do the study part of your apprenticeship at work, in a college, with a training provider or at university. </a:t>
            </a:r>
          </a:p>
        </p:txBody>
      </p:sp>
    </p:spTree>
    <p:extLst>
      <p:ext uri="{BB962C8B-B14F-4D97-AF65-F5344CB8AC3E}">
        <p14:creationId xmlns:p14="http://schemas.microsoft.com/office/powerpoint/2010/main" val="207353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608C-C61F-4FB1-8C89-4F4A39128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0" y="297952"/>
            <a:ext cx="9729627" cy="821932"/>
          </a:xfrm>
        </p:spPr>
        <p:txBody>
          <a:bodyPr/>
          <a:lstStyle/>
          <a:p>
            <a:br>
              <a:rPr lang="en-GB" dirty="0"/>
            </a:br>
            <a:r>
              <a:rPr lang="en-GB" sz="3600" b="1" dirty="0">
                <a:solidFill>
                  <a:srgbClr val="003764"/>
                </a:solidFill>
              </a:rPr>
              <a:t>Pathways video </a:t>
            </a:r>
            <a:br>
              <a:rPr lang="en-GB" dirty="0"/>
            </a:b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38A84D-30D2-49F5-9E29-E48FB1FC4697}"/>
              </a:ext>
            </a:extLst>
          </p:cNvPr>
          <p:cNvSpPr/>
          <p:nvPr/>
        </p:nvSpPr>
        <p:spPr>
          <a:xfrm>
            <a:off x="10027578" y="0"/>
            <a:ext cx="2164422" cy="6858000"/>
          </a:xfrm>
          <a:prstGeom prst="rect">
            <a:avLst/>
          </a:prstGeom>
          <a:solidFill>
            <a:srgbClr val="0037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/>
              <a:t>Name: </a:t>
            </a:r>
          </a:p>
          <a:p>
            <a:pPr algn="ctr"/>
            <a:r>
              <a:rPr lang="en-GB" sz="1800" dirty="0"/>
              <a:t>Shawna Natalia 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Occupation: Personal Trainer </a:t>
            </a:r>
            <a:endParaRPr lang="en-GB" sz="1800" dirty="0"/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Education: </a:t>
            </a:r>
          </a:p>
          <a:p>
            <a:pPr algn="ctr"/>
            <a:r>
              <a:rPr lang="en-GB" sz="1800" dirty="0"/>
              <a:t>College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Location: </a:t>
            </a:r>
          </a:p>
          <a:p>
            <a:pPr algn="ctr"/>
            <a:r>
              <a:rPr lang="en-GB" sz="1800" dirty="0"/>
              <a:t>London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22690AA7-D637-4679-B808-BC74A3C0E3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373" t="25581" r="42529" b="24962"/>
          <a:stretch/>
        </p:blipFill>
        <p:spPr>
          <a:xfrm>
            <a:off x="297949" y="1616148"/>
            <a:ext cx="8069873" cy="457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154" y="2046911"/>
            <a:ext cx="9125566" cy="2463444"/>
          </a:xfrm>
        </p:spPr>
        <p:txBody>
          <a:bodyPr/>
          <a:lstStyle/>
          <a:p>
            <a:r>
              <a:rPr lang="en-GB" sz="7200" dirty="0">
                <a:solidFill>
                  <a:srgbClr val="003764"/>
                </a:solidFill>
                <a:latin typeface="IBM Plex Serif SemiBold"/>
              </a:rPr>
              <a:t>Misconceptions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81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Getting an apprenticeship or going to college is worse than other academic routes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There are numerous apprenticeship and college pathways available which lead to degree level roles. They can be just as valuable and open up as many opportunities as a degree. Apprenticeships are available from Level 2 (GCSE) up to Level 7 (post-graduate)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89955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Apprentices don’t get paid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Apprentices wages start at over £4 per hour under 19s and increase depending on sector and age!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1985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117346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rldSkills UK powerpoint template" id="{CEC9FD9E-FA6C-430F-AD74-D1620C899A67}" vid="{2405B927-B770-4FBA-AFF7-8BB057BD1C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68C5D140996748A80AC855AE406900" ma:contentTypeVersion="12" ma:contentTypeDescription="Create a new document." ma:contentTypeScope="" ma:versionID="b9f3c102f3afa4656f81c8a09cd608c2">
  <xsd:schema xmlns:xsd="http://www.w3.org/2001/XMLSchema" xmlns:xs="http://www.w3.org/2001/XMLSchema" xmlns:p="http://schemas.microsoft.com/office/2006/metadata/properties" xmlns:ns3="8bddd6d0-943e-46c8-918e-96ecc1ec5d3f" xmlns:ns4="0fcb54ed-c975-482b-abaf-d2f28ac49503" targetNamespace="http://schemas.microsoft.com/office/2006/metadata/properties" ma:root="true" ma:fieldsID="d945792cb52c072e17650330e298ff43" ns3:_="" ns4:_="">
    <xsd:import namespace="8bddd6d0-943e-46c8-918e-96ecc1ec5d3f"/>
    <xsd:import namespace="0fcb54ed-c975-482b-abaf-d2f28ac495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dd6d0-943e-46c8-918e-96ecc1ec5d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b54ed-c975-482b-abaf-d2f28ac495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F9C22B-8981-4E12-AB88-05A235092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dd6d0-943e-46c8-918e-96ecc1ec5d3f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0F0A45-882B-494F-8C2E-5941246A1AA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8bddd6d0-943e-46c8-918e-96ecc1ec5d3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D85D4FA-23CC-4C30-97FB-64BA056784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WorldSkills UK powerpoint template</Template>
  <TotalTime>2952</TotalTime>
  <Words>466</Words>
  <Application>Microsoft Office PowerPoint</Application>
  <PresentationFormat>Widescreen</PresentationFormat>
  <Paragraphs>66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IBM Plex Serif SemiBold</vt:lpstr>
      <vt:lpstr>Open Sans</vt:lpstr>
      <vt:lpstr>Office Theme</vt:lpstr>
      <vt:lpstr>PowerPoint Presentation</vt:lpstr>
      <vt:lpstr>PowerPoint Presentation</vt:lpstr>
      <vt:lpstr>Self – assessment (part 1)</vt:lpstr>
      <vt:lpstr>PowerPoint Presentation</vt:lpstr>
      <vt:lpstr> Pathways video  </vt:lpstr>
      <vt:lpstr>Misconceptions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we want you to complete the second part of the Self Assessment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Shirt, Thomas (WorldSkills UK)</dc:creator>
  <cp:lastModifiedBy>Pickering, Luke (WorldSkills UK)</cp:lastModifiedBy>
  <cp:revision>251</cp:revision>
  <cp:lastPrinted>2021-02-23T08:56:14Z</cp:lastPrinted>
  <dcterms:created xsi:type="dcterms:W3CDTF">2020-12-21T09:47:58Z</dcterms:created>
  <dcterms:modified xsi:type="dcterms:W3CDTF">2021-11-26T12:16:12Z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0x0101005168C5D140996748A80AC855AE406900</vt:lpwstr>
  </property>
</Properties>
</file>