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59" r:id="rId6"/>
    <p:sldId id="316" r:id="rId7"/>
    <p:sldId id="334" r:id="rId8"/>
    <p:sldId id="299" r:id="rId9"/>
    <p:sldId id="333" r:id="rId10"/>
    <p:sldId id="337" r:id="rId11"/>
    <p:sldId id="338" r:id="rId12"/>
    <p:sldId id="339" r:id="rId13"/>
    <p:sldId id="340" r:id="rId14"/>
    <p:sldId id="341" r:id="rId15"/>
    <p:sldId id="335" r:id="rId16"/>
    <p:sldId id="260" r:id="rId17"/>
  </p:sldIdLst>
  <p:sldSz cx="12192000" cy="6858000"/>
  <p:notesSz cx="6858000" cy="99472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ckering, Luke (WorldSkills UK)" initials="" lastIdx="2" clrIdx="0"/>
  <p:cmAuthor id="2" name="Aylett-Smith, Dee (WorldSkills UK)" initials="ASD(U" lastIdx="9" clrIdx="1">
    <p:extLst>
      <p:ext uri="{19B8F6BF-5375-455C-9EA6-DF929625EA0E}">
        <p15:presenceInfo xmlns:p15="http://schemas.microsoft.com/office/powerpoint/2012/main" userId="S::daylett-smith@worldskillsuk.org::4a9d0d57-9cb7-48c3-8c34-a21ece2cec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003764"/>
    <a:srgbClr val="0070C0"/>
    <a:srgbClr val="339966"/>
    <a:srgbClr val="64A895"/>
    <a:srgbClr val="FF7C80"/>
    <a:srgbClr val="63A0D7"/>
    <a:srgbClr val="86B0CC"/>
    <a:srgbClr val="F78DE0"/>
    <a:srgbClr val="E1C6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6" autoAdjust="0"/>
    <p:restoredTop sz="93792" autoAdjust="0"/>
  </p:normalViewPr>
  <p:slideViewPr>
    <p:cSldViewPr snapToGrid="0">
      <p:cViewPr varScale="1">
        <p:scale>
          <a:sx n="60" d="100"/>
          <a:sy n="60" d="100"/>
        </p:scale>
        <p:origin x="9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DC964F-5B00-4CAB-A914-395BCA51C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95B7E3-D3FE-4C02-9F9A-367E01C91B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87A0686-E256-4C29-ABEE-3B99A19A602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03E322-BEF8-476F-AD17-404E8A5A26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695A828-4A52-47F9-B177-2EFBA745D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2925E-C97A-488F-A160-94D83B0DD6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1097C-6654-4774-A900-2576D32783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C15B97-1A9B-4FF8-9411-095BC6CCB6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F19B1EC7-7540-4853-B846-809589AA8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BD42CC7F-E5BF-476C-96A7-733CF0118B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Title slide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C3FCC1A1-78E6-4752-BDF7-73CE9A7165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CCE1CC-7F23-411D-9AF4-9B483A6313FC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537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4351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4239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7929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8792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AEA892AB-96C3-49AD-B542-02C47903B8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ABEB6659-C4FF-44D3-B727-EB4EB3C346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Final slide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60496938-58DB-4667-90CE-B56952B60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F14FDDC-22BB-49C3-B728-C605BDD91FAE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BE405-7358-48C1-843B-CB2C8F7D1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B35C6-E954-40D4-A458-42A9DFFC98E7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DD316-052F-4E76-B305-398A3EF9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5C36D-8DB4-4C16-A2D2-92A43BEB9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C4753-CEA7-4662-9537-BAAB887C36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68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65E57-7D6B-43A9-BE71-773FCB2B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6758-4771-42A5-BD1E-4F2D8EEFC935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D8C7-7978-4580-A646-72306B33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9618-0515-4416-8956-EF683782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1A3C7-98A0-4693-A3C1-EB37E1B7A6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9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DC588-894D-4609-BDF0-31001229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B402D-7CA0-4D9A-A112-E720397EEEB3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E4C9E-C7B5-419F-92C6-9F510EFA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7AF4D-1E27-440D-80B0-C230843B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F2CBD-42D3-4322-BE5C-7D8DB1A701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02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3D37B-FAAD-41D5-B1F9-E6111BCC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3F9BE-6CBD-4383-9EEF-D0FD2B74E1B2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3AB89-DFB4-4900-9272-AD6A05DF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579E-9E71-4C3C-9CDA-7004A68A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1DD9-8F87-4C05-B3F4-73407D8A97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9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8ABF4-661D-469A-982C-FCB34322C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6D496-D7D2-4A2A-90D0-1049AF05025A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002C-2C11-4267-979C-F405BA326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A12A7-63AE-4D22-8DBF-6E572359E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06418-7F0C-4D36-A7E7-6D7F3E1850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67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75455E-F117-4A0A-98D1-C6390902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1A422-03D6-4BCF-89B3-5F56A38E7CE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6E8AC1-BF2C-43F0-9717-9E127DF0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593277-3AC9-4642-ABB9-1E4C68E6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34B7-19E3-430D-9063-5FA5BE1B9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C29A943-4BB0-4333-B03B-AAA4625E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888FD-1E55-4F06-AFF3-02083899325E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46C2DE-EF32-410B-BD71-A705C5B5B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9CBE53-B5AF-4B07-A7D0-0F0895EF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516D-F035-4A60-8C4A-5BE5FDBAD9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92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6C507C-12C1-47AE-9F52-625BF8FA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37F27-5B59-45EB-B878-000FC631685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62B3D5C-2C89-400D-89E8-93267DD8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314D3E0-78D2-4D32-A3AF-95AB8A087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3FE83-3BBD-4186-94DC-150C067B46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0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0671B9D-96A5-4711-9D35-9D55EBEE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3218D-45C5-4FF0-B05D-D1A4FB47F70B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96B48D7-F554-47BF-8401-03F0F552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D7960E-AF7E-4182-9B55-572757EB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E67DE-457F-4DD0-A85A-EAF5E0727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18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5131D3-A371-4980-AC64-F4DD32D9B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A5314-055C-42FC-8CFE-B080B2D12BE9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FBC20A-EBEC-428C-BDBD-7E5AE93E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8892BD-69A0-4E5A-88C7-97FB168C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1B4CD-4F12-4B89-81E1-37CFCD6FDA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4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D3F502-3AF5-499B-9BA8-05C3858F5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5CAE8-72CB-42E5-A5EC-A7A700A1AE40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14D2C-70FD-4CDE-906A-124A5B6E4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1B56FD-65C5-4A88-A271-D903880C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84F58-553E-40FE-A5EF-9640BE747E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82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C7DE6F3-16F9-490D-ABA4-B5B9ADC49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E4F6596-C700-4162-970F-133626164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2F04B-84C7-4BA6-8F2C-5126AD8D0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09F8C2-0D05-4738-A6D4-7C4CE11DCC89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A036-D691-4497-B02F-BD1BF8B5DC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0485-7715-4EF6-9CD4-54021C098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C60EA7-2F15-45ED-B47B-9AC1E99A46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if6i-eumxp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39E2775-B5E8-4814-AF38-7B76B8966F94}"/>
              </a:ext>
            </a:extLst>
          </p:cNvPr>
          <p:cNvSpPr/>
          <p:nvPr/>
        </p:nvSpPr>
        <p:spPr>
          <a:xfrm>
            <a:off x="0" y="4638675"/>
            <a:ext cx="9867900" cy="2219325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9404BE-8B6D-42A7-B367-BE79B65F0E42}"/>
              </a:ext>
            </a:extLst>
          </p:cNvPr>
          <p:cNvSpPr/>
          <p:nvPr/>
        </p:nvSpPr>
        <p:spPr>
          <a:xfrm>
            <a:off x="0" y="0"/>
            <a:ext cx="9867900" cy="4638675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3076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F5B7585D-4A8C-4ED0-A1DC-6B76AB998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7">
            <a:extLst>
              <a:ext uri="{FF2B5EF4-FFF2-40B4-BE49-F238E27FC236}">
                <a16:creationId xmlns:a16="http://schemas.microsoft.com/office/drawing/2014/main" id="{B0F84475-BBC7-4F97-BF9E-14DF55BAC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07" y="2003851"/>
            <a:ext cx="92138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800" dirty="0">
                <a:solidFill>
                  <a:schemeClr val="bg1"/>
                </a:solidFill>
                <a:latin typeface="IBM Plex Serif SemiBold" pitchFamily="18" charset="0"/>
              </a:rPr>
              <a:t>Why choose a Technical Education or Apprenticeship Pathway?</a:t>
            </a:r>
            <a:endParaRPr lang="en-GB" altLang="en-US" sz="3600" dirty="0">
              <a:solidFill>
                <a:srgbClr val="003764"/>
              </a:solidFill>
              <a:latin typeface="IBM Plex Serif SemiBol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Apprentices are entitled to annual holidays but not sick pay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As an apprentice you are a registered employer of the organisation and entitled to all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59961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Technical pathways are only for manual jobs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Apprenticeships and colleges courses are available in </a:t>
            </a:r>
            <a:r>
              <a:rPr lang="en-GB" sz="2400" dirty="0" err="1">
                <a:latin typeface="Open Sans" panose="020B0606030504020204"/>
              </a:rPr>
              <a:t>alomsot</a:t>
            </a:r>
            <a:r>
              <a:rPr lang="en-GB" sz="2400" dirty="0">
                <a:latin typeface="Open Sans" panose="020B0606030504020204"/>
              </a:rPr>
              <a:t> eery sector, ranging from IT to accountancy to project management </a:t>
            </a:r>
          </a:p>
        </p:txBody>
      </p:sp>
    </p:spTree>
    <p:extLst>
      <p:ext uri="{BB962C8B-B14F-4D97-AF65-F5344CB8AC3E}">
        <p14:creationId xmlns:p14="http://schemas.microsoft.com/office/powerpoint/2010/main" val="192188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962" y="2005814"/>
            <a:ext cx="6844703" cy="2463444"/>
          </a:xfrm>
        </p:spPr>
        <p:txBody>
          <a:bodyPr/>
          <a:lstStyle/>
          <a:p>
            <a:r>
              <a:rPr lang="en-GB" sz="3800" dirty="0">
                <a:solidFill>
                  <a:srgbClr val="003764"/>
                </a:solidFill>
                <a:latin typeface="IBM Plex Serif SemiBold"/>
              </a:rPr>
              <a:t>Now we want you to complete the second part of the Self Assessment 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">
            <a:extLst>
              <a:ext uri="{FF2B5EF4-FFF2-40B4-BE49-F238E27FC236}">
                <a16:creationId xmlns:a16="http://schemas.microsoft.com/office/drawing/2014/main" id="{9BD95121-B86D-428F-9FD9-37D75E240127}"/>
              </a:ext>
            </a:extLst>
          </p:cNvPr>
          <p:cNvGrpSpPr>
            <a:grpSpLocks/>
          </p:cNvGrpSpPr>
          <p:nvPr/>
        </p:nvGrpSpPr>
        <p:grpSpPr bwMode="auto">
          <a:xfrm>
            <a:off x="8512195" y="1777429"/>
            <a:ext cx="2468259" cy="2875186"/>
            <a:chOff x="680" y="-530"/>
            <a:chExt cx="1108" cy="1297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5CE12712-BAE3-485C-AE79-4486D90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" y="-444"/>
              <a:ext cx="681" cy="930"/>
            </a:xfrm>
            <a:custGeom>
              <a:avLst/>
              <a:gdLst>
                <a:gd name="T0" fmla="+- 0 1020 850"/>
                <a:gd name="T1" fmla="*/ T0 w 681"/>
                <a:gd name="T2" fmla="+- 0 356 -443"/>
                <a:gd name="T3" fmla="*/ 356 h 930"/>
                <a:gd name="T4" fmla="+- 0 850 850"/>
                <a:gd name="T5" fmla="*/ T4 w 681"/>
                <a:gd name="T6" fmla="+- 0 356 -443"/>
                <a:gd name="T7" fmla="*/ 356 h 930"/>
                <a:gd name="T8" fmla="+- 0 850 850"/>
                <a:gd name="T9" fmla="*/ T8 w 681"/>
                <a:gd name="T10" fmla="+- 0 399 -443"/>
                <a:gd name="T11" fmla="*/ 399 h 930"/>
                <a:gd name="T12" fmla="+- 0 1020 850"/>
                <a:gd name="T13" fmla="*/ T12 w 681"/>
                <a:gd name="T14" fmla="+- 0 399 -443"/>
                <a:gd name="T15" fmla="*/ 399 h 930"/>
                <a:gd name="T16" fmla="+- 0 1020 850"/>
                <a:gd name="T17" fmla="*/ T16 w 681"/>
                <a:gd name="T18" fmla="+- 0 356 -443"/>
                <a:gd name="T19" fmla="*/ 356 h 930"/>
                <a:gd name="T20" fmla="+- 0 1169 850"/>
                <a:gd name="T21" fmla="*/ T20 w 681"/>
                <a:gd name="T22" fmla="+- 0 356 -443"/>
                <a:gd name="T23" fmla="*/ 356 h 930"/>
                <a:gd name="T24" fmla="+- 0 1063 850"/>
                <a:gd name="T25" fmla="*/ T24 w 681"/>
                <a:gd name="T26" fmla="+- 0 356 -443"/>
                <a:gd name="T27" fmla="*/ 356 h 930"/>
                <a:gd name="T28" fmla="+- 0 1063 850"/>
                <a:gd name="T29" fmla="*/ T28 w 681"/>
                <a:gd name="T30" fmla="+- 0 399 -443"/>
                <a:gd name="T31" fmla="*/ 399 h 930"/>
                <a:gd name="T32" fmla="+- 0 1169 850"/>
                <a:gd name="T33" fmla="*/ T32 w 681"/>
                <a:gd name="T34" fmla="+- 0 399 -443"/>
                <a:gd name="T35" fmla="*/ 399 h 930"/>
                <a:gd name="T36" fmla="+- 0 1169 850"/>
                <a:gd name="T37" fmla="*/ T36 w 681"/>
                <a:gd name="T38" fmla="+- 0 356 -443"/>
                <a:gd name="T39" fmla="*/ 356 h 930"/>
                <a:gd name="T40" fmla="+- 0 1233 850"/>
                <a:gd name="T41" fmla="*/ T40 w 681"/>
                <a:gd name="T42" fmla="+- 0 442 -443"/>
                <a:gd name="T43" fmla="*/ 442 h 930"/>
                <a:gd name="T44" fmla="+- 0 850 850"/>
                <a:gd name="T45" fmla="*/ T44 w 681"/>
                <a:gd name="T46" fmla="+- 0 442 -443"/>
                <a:gd name="T47" fmla="*/ 442 h 930"/>
                <a:gd name="T48" fmla="+- 0 850 850"/>
                <a:gd name="T49" fmla="*/ T48 w 681"/>
                <a:gd name="T50" fmla="+- 0 486 -443"/>
                <a:gd name="T51" fmla="*/ 486 h 930"/>
                <a:gd name="T52" fmla="+- 0 1233 850"/>
                <a:gd name="T53" fmla="*/ T52 w 681"/>
                <a:gd name="T54" fmla="+- 0 486 -443"/>
                <a:gd name="T55" fmla="*/ 486 h 930"/>
                <a:gd name="T56" fmla="+- 0 1233 850"/>
                <a:gd name="T57" fmla="*/ T56 w 681"/>
                <a:gd name="T58" fmla="+- 0 442 -443"/>
                <a:gd name="T59" fmla="*/ 442 h 930"/>
                <a:gd name="T60" fmla="+- 0 1446 850"/>
                <a:gd name="T61" fmla="*/ T60 w 681"/>
                <a:gd name="T62" fmla="+- 0 356 -443"/>
                <a:gd name="T63" fmla="*/ 356 h 930"/>
                <a:gd name="T64" fmla="+- 0 1212 850"/>
                <a:gd name="T65" fmla="*/ T64 w 681"/>
                <a:gd name="T66" fmla="+- 0 356 -443"/>
                <a:gd name="T67" fmla="*/ 356 h 930"/>
                <a:gd name="T68" fmla="+- 0 1212 850"/>
                <a:gd name="T69" fmla="*/ T68 w 681"/>
                <a:gd name="T70" fmla="+- 0 399 -443"/>
                <a:gd name="T71" fmla="*/ 399 h 930"/>
                <a:gd name="T72" fmla="+- 0 1446 850"/>
                <a:gd name="T73" fmla="*/ T72 w 681"/>
                <a:gd name="T74" fmla="+- 0 399 -443"/>
                <a:gd name="T75" fmla="*/ 399 h 930"/>
                <a:gd name="T76" fmla="+- 0 1446 850"/>
                <a:gd name="T77" fmla="*/ T76 w 681"/>
                <a:gd name="T78" fmla="+- 0 356 -443"/>
                <a:gd name="T79" fmla="*/ 356 h 930"/>
                <a:gd name="T80" fmla="+- 0 1446 850"/>
                <a:gd name="T81" fmla="*/ T80 w 681"/>
                <a:gd name="T82" fmla="+- 0 -443 -443"/>
                <a:gd name="T83" fmla="*/ -443 h 930"/>
                <a:gd name="T84" fmla="+- 0 1403 850"/>
                <a:gd name="T85" fmla="*/ T84 w 681"/>
                <a:gd name="T86" fmla="+- 0 -443 -443"/>
                <a:gd name="T87" fmla="*/ -443 h 930"/>
                <a:gd name="T88" fmla="+- 0 1403 850"/>
                <a:gd name="T89" fmla="*/ T88 w 681"/>
                <a:gd name="T90" fmla="+- 0 -400 -443"/>
                <a:gd name="T91" fmla="*/ -400 h 930"/>
                <a:gd name="T92" fmla="+- 0 1446 850"/>
                <a:gd name="T93" fmla="*/ T92 w 681"/>
                <a:gd name="T94" fmla="+- 0 -400 -443"/>
                <a:gd name="T95" fmla="*/ -400 h 930"/>
                <a:gd name="T96" fmla="+- 0 1446 850"/>
                <a:gd name="T97" fmla="*/ T96 w 681"/>
                <a:gd name="T98" fmla="+- 0 -443 -443"/>
                <a:gd name="T99" fmla="*/ -443 h 930"/>
                <a:gd name="T100" fmla="+- 0 1488 850"/>
                <a:gd name="T101" fmla="*/ T100 w 681"/>
                <a:gd name="T102" fmla="+- 0 442 -443"/>
                <a:gd name="T103" fmla="*/ 442 h 930"/>
                <a:gd name="T104" fmla="+- 0 1275 850"/>
                <a:gd name="T105" fmla="*/ T104 w 681"/>
                <a:gd name="T106" fmla="+- 0 442 -443"/>
                <a:gd name="T107" fmla="*/ 442 h 930"/>
                <a:gd name="T108" fmla="+- 0 1275 850"/>
                <a:gd name="T109" fmla="*/ T108 w 681"/>
                <a:gd name="T110" fmla="+- 0 486 -443"/>
                <a:gd name="T111" fmla="*/ 486 h 930"/>
                <a:gd name="T112" fmla="+- 0 1488 850"/>
                <a:gd name="T113" fmla="*/ T112 w 681"/>
                <a:gd name="T114" fmla="+- 0 486 -443"/>
                <a:gd name="T115" fmla="*/ 486 h 930"/>
                <a:gd name="T116" fmla="+- 0 1488 850"/>
                <a:gd name="T117" fmla="*/ T116 w 681"/>
                <a:gd name="T118" fmla="+- 0 442 -443"/>
                <a:gd name="T119" fmla="*/ 442 h 930"/>
                <a:gd name="T120" fmla="+- 0 1531 850"/>
                <a:gd name="T121" fmla="*/ T120 w 681"/>
                <a:gd name="T122" fmla="+- 0 -443 -443"/>
                <a:gd name="T123" fmla="*/ -443 h 930"/>
                <a:gd name="T124" fmla="+- 0 1488 850"/>
                <a:gd name="T125" fmla="*/ T124 w 681"/>
                <a:gd name="T126" fmla="+- 0 -443 -443"/>
                <a:gd name="T127" fmla="*/ -443 h 930"/>
                <a:gd name="T128" fmla="+- 0 1488 850"/>
                <a:gd name="T129" fmla="*/ T128 w 681"/>
                <a:gd name="T130" fmla="+- 0 -400 -443"/>
                <a:gd name="T131" fmla="*/ -400 h 930"/>
                <a:gd name="T132" fmla="+- 0 1531 850"/>
                <a:gd name="T133" fmla="*/ T132 w 681"/>
                <a:gd name="T134" fmla="+- 0 -400 -443"/>
                <a:gd name="T135" fmla="*/ -400 h 930"/>
                <a:gd name="T136" fmla="+- 0 1531 850"/>
                <a:gd name="T137" fmla="*/ T136 w 681"/>
                <a:gd name="T138" fmla="+- 0 -443 -443"/>
                <a:gd name="T139" fmla="*/ -443 h 93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</a:cxnLst>
              <a:rect l="0" t="0" r="r" b="b"/>
              <a:pathLst>
                <a:path w="681" h="930">
                  <a:moveTo>
                    <a:pt x="170" y="799"/>
                  </a:moveTo>
                  <a:lnTo>
                    <a:pt x="0" y="799"/>
                  </a:lnTo>
                  <a:lnTo>
                    <a:pt x="0" y="842"/>
                  </a:lnTo>
                  <a:lnTo>
                    <a:pt x="170" y="842"/>
                  </a:lnTo>
                  <a:lnTo>
                    <a:pt x="170" y="799"/>
                  </a:lnTo>
                  <a:close/>
                  <a:moveTo>
                    <a:pt x="319" y="799"/>
                  </a:moveTo>
                  <a:lnTo>
                    <a:pt x="213" y="799"/>
                  </a:lnTo>
                  <a:lnTo>
                    <a:pt x="213" y="842"/>
                  </a:lnTo>
                  <a:lnTo>
                    <a:pt x="319" y="842"/>
                  </a:lnTo>
                  <a:lnTo>
                    <a:pt x="319" y="799"/>
                  </a:lnTo>
                  <a:close/>
                  <a:moveTo>
                    <a:pt x="383" y="885"/>
                  </a:moveTo>
                  <a:lnTo>
                    <a:pt x="0" y="885"/>
                  </a:lnTo>
                  <a:lnTo>
                    <a:pt x="0" y="929"/>
                  </a:lnTo>
                  <a:lnTo>
                    <a:pt x="383" y="929"/>
                  </a:lnTo>
                  <a:lnTo>
                    <a:pt x="383" y="885"/>
                  </a:lnTo>
                  <a:close/>
                  <a:moveTo>
                    <a:pt x="596" y="799"/>
                  </a:moveTo>
                  <a:lnTo>
                    <a:pt x="362" y="799"/>
                  </a:lnTo>
                  <a:lnTo>
                    <a:pt x="362" y="842"/>
                  </a:lnTo>
                  <a:lnTo>
                    <a:pt x="596" y="842"/>
                  </a:lnTo>
                  <a:lnTo>
                    <a:pt x="596" y="799"/>
                  </a:lnTo>
                  <a:close/>
                  <a:moveTo>
                    <a:pt x="596" y="0"/>
                  </a:moveTo>
                  <a:lnTo>
                    <a:pt x="553" y="0"/>
                  </a:lnTo>
                  <a:lnTo>
                    <a:pt x="553" y="43"/>
                  </a:lnTo>
                  <a:lnTo>
                    <a:pt x="596" y="43"/>
                  </a:lnTo>
                  <a:lnTo>
                    <a:pt x="596" y="0"/>
                  </a:lnTo>
                  <a:close/>
                  <a:moveTo>
                    <a:pt x="638" y="885"/>
                  </a:moveTo>
                  <a:lnTo>
                    <a:pt x="425" y="885"/>
                  </a:lnTo>
                  <a:lnTo>
                    <a:pt x="425" y="929"/>
                  </a:lnTo>
                  <a:lnTo>
                    <a:pt x="638" y="929"/>
                  </a:lnTo>
                  <a:lnTo>
                    <a:pt x="638" y="885"/>
                  </a:lnTo>
                  <a:close/>
                  <a:moveTo>
                    <a:pt x="681" y="0"/>
                  </a:moveTo>
                  <a:lnTo>
                    <a:pt x="638" y="0"/>
                  </a:lnTo>
                  <a:lnTo>
                    <a:pt x="638" y="43"/>
                  </a:lnTo>
                  <a:lnTo>
                    <a:pt x="681" y="43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AutoShape 4">
              <a:extLst>
                <a:ext uri="{FF2B5EF4-FFF2-40B4-BE49-F238E27FC236}">
                  <a16:creationId xmlns:a16="http://schemas.microsoft.com/office/drawing/2014/main" id="{13CD8FC1-6DAB-42D8-B00C-5DD9637C1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" y="-206"/>
              <a:ext cx="426" cy="433"/>
            </a:xfrm>
            <a:custGeom>
              <a:avLst/>
              <a:gdLst>
                <a:gd name="T0" fmla="+- 0 1275 1063"/>
                <a:gd name="T1" fmla="*/ T0 w 426"/>
                <a:gd name="T2" fmla="+- 0 -205 -205"/>
                <a:gd name="T3" fmla="*/ -205 h 433"/>
                <a:gd name="T4" fmla="+- 0 1208 1063"/>
                <a:gd name="T5" fmla="*/ T4 w 426"/>
                <a:gd name="T6" fmla="+- 0 -194 -205"/>
                <a:gd name="T7" fmla="*/ -194 h 433"/>
                <a:gd name="T8" fmla="+- 0 1150 1063"/>
                <a:gd name="T9" fmla="*/ T8 w 426"/>
                <a:gd name="T10" fmla="+- 0 -163 -205"/>
                <a:gd name="T11" fmla="*/ -163 h 433"/>
                <a:gd name="T12" fmla="+- 0 1104 1063"/>
                <a:gd name="T13" fmla="*/ T12 w 426"/>
                <a:gd name="T14" fmla="+- 0 -117 -205"/>
                <a:gd name="T15" fmla="*/ -117 h 433"/>
                <a:gd name="T16" fmla="+- 0 1074 1063"/>
                <a:gd name="T17" fmla="*/ T16 w 426"/>
                <a:gd name="T18" fmla="+- 0 -57 -205"/>
                <a:gd name="T19" fmla="*/ -57 h 433"/>
                <a:gd name="T20" fmla="+- 0 1063 1063"/>
                <a:gd name="T21" fmla="*/ T20 w 426"/>
                <a:gd name="T22" fmla="+- 0 11 -205"/>
                <a:gd name="T23" fmla="*/ 11 h 433"/>
                <a:gd name="T24" fmla="+- 0 1074 1063"/>
                <a:gd name="T25" fmla="*/ T24 w 426"/>
                <a:gd name="T26" fmla="+- 0 79 -205"/>
                <a:gd name="T27" fmla="*/ 79 h 433"/>
                <a:gd name="T28" fmla="+- 0 1104 1063"/>
                <a:gd name="T29" fmla="*/ T28 w 426"/>
                <a:gd name="T30" fmla="+- 0 139 -205"/>
                <a:gd name="T31" fmla="*/ 139 h 433"/>
                <a:gd name="T32" fmla="+- 0 1150 1063"/>
                <a:gd name="T33" fmla="*/ T32 w 426"/>
                <a:gd name="T34" fmla="+- 0 185 -205"/>
                <a:gd name="T35" fmla="*/ 185 h 433"/>
                <a:gd name="T36" fmla="+- 0 1208 1063"/>
                <a:gd name="T37" fmla="*/ T36 w 426"/>
                <a:gd name="T38" fmla="+- 0 216 -205"/>
                <a:gd name="T39" fmla="*/ 216 h 433"/>
                <a:gd name="T40" fmla="+- 0 1275 1063"/>
                <a:gd name="T41" fmla="*/ T40 w 426"/>
                <a:gd name="T42" fmla="+- 0 227 -205"/>
                <a:gd name="T43" fmla="*/ 227 h 433"/>
                <a:gd name="T44" fmla="+- 0 1343 1063"/>
                <a:gd name="T45" fmla="*/ T44 w 426"/>
                <a:gd name="T46" fmla="+- 0 216 -205"/>
                <a:gd name="T47" fmla="*/ 216 h 433"/>
                <a:gd name="T48" fmla="+- 0 1401 1063"/>
                <a:gd name="T49" fmla="*/ T48 w 426"/>
                <a:gd name="T50" fmla="+- 0 185 -205"/>
                <a:gd name="T51" fmla="*/ 185 h 433"/>
                <a:gd name="T52" fmla="+- 0 1403 1063"/>
                <a:gd name="T53" fmla="*/ T52 w 426"/>
                <a:gd name="T54" fmla="+- 0 184 -205"/>
                <a:gd name="T55" fmla="*/ 184 h 433"/>
                <a:gd name="T56" fmla="+- 0 1275 1063"/>
                <a:gd name="T57" fmla="*/ T56 w 426"/>
                <a:gd name="T58" fmla="+- 0 184 -205"/>
                <a:gd name="T59" fmla="*/ 184 h 433"/>
                <a:gd name="T60" fmla="+- 0 1209 1063"/>
                <a:gd name="T61" fmla="*/ T60 w 426"/>
                <a:gd name="T62" fmla="+- 0 170 -205"/>
                <a:gd name="T63" fmla="*/ 170 h 433"/>
                <a:gd name="T64" fmla="+- 0 1155 1063"/>
                <a:gd name="T65" fmla="*/ T64 w 426"/>
                <a:gd name="T66" fmla="+- 0 133 -205"/>
                <a:gd name="T67" fmla="*/ 133 h 433"/>
                <a:gd name="T68" fmla="+- 0 1119 1063"/>
                <a:gd name="T69" fmla="*/ T68 w 426"/>
                <a:gd name="T70" fmla="+- 0 78 -205"/>
                <a:gd name="T71" fmla="*/ 78 h 433"/>
                <a:gd name="T72" fmla="+- 0 1105 1063"/>
                <a:gd name="T73" fmla="*/ T72 w 426"/>
                <a:gd name="T74" fmla="+- 0 11 -205"/>
                <a:gd name="T75" fmla="*/ 11 h 433"/>
                <a:gd name="T76" fmla="+- 0 1106 1063"/>
                <a:gd name="T77" fmla="*/ T76 w 426"/>
                <a:gd name="T78" fmla="+- 0 10 -205"/>
                <a:gd name="T79" fmla="*/ 10 h 433"/>
                <a:gd name="T80" fmla="+- 0 1119 1063"/>
                <a:gd name="T81" fmla="*/ T80 w 426"/>
                <a:gd name="T82" fmla="+- 0 -56 -205"/>
                <a:gd name="T83" fmla="*/ -56 h 433"/>
                <a:gd name="T84" fmla="+- 0 1155 1063"/>
                <a:gd name="T85" fmla="*/ T84 w 426"/>
                <a:gd name="T86" fmla="+- 0 -111 -205"/>
                <a:gd name="T87" fmla="*/ -111 h 433"/>
                <a:gd name="T88" fmla="+- 0 1209 1063"/>
                <a:gd name="T89" fmla="*/ T88 w 426"/>
                <a:gd name="T90" fmla="+- 0 -148 -205"/>
                <a:gd name="T91" fmla="*/ -148 h 433"/>
                <a:gd name="T92" fmla="+- 0 1275 1063"/>
                <a:gd name="T93" fmla="*/ T92 w 426"/>
                <a:gd name="T94" fmla="+- 0 -162 -205"/>
                <a:gd name="T95" fmla="*/ -162 h 433"/>
                <a:gd name="T96" fmla="+- 0 1403 1063"/>
                <a:gd name="T97" fmla="*/ T96 w 426"/>
                <a:gd name="T98" fmla="+- 0 -162 -205"/>
                <a:gd name="T99" fmla="*/ -162 h 433"/>
                <a:gd name="T100" fmla="+- 0 1401 1063"/>
                <a:gd name="T101" fmla="*/ T100 w 426"/>
                <a:gd name="T102" fmla="+- 0 -164 -205"/>
                <a:gd name="T103" fmla="*/ -164 h 433"/>
                <a:gd name="T104" fmla="+- 0 1343 1063"/>
                <a:gd name="T105" fmla="*/ T104 w 426"/>
                <a:gd name="T106" fmla="+- 0 -194 -205"/>
                <a:gd name="T107" fmla="*/ -194 h 433"/>
                <a:gd name="T108" fmla="+- 0 1275 1063"/>
                <a:gd name="T109" fmla="*/ T108 w 426"/>
                <a:gd name="T110" fmla="+- 0 -205 -205"/>
                <a:gd name="T111" fmla="*/ -205 h 433"/>
                <a:gd name="T112" fmla="+- 0 1403 1063"/>
                <a:gd name="T113" fmla="*/ T112 w 426"/>
                <a:gd name="T114" fmla="+- 0 -162 -205"/>
                <a:gd name="T115" fmla="*/ -162 h 433"/>
                <a:gd name="T116" fmla="+- 0 1275 1063"/>
                <a:gd name="T117" fmla="*/ T116 w 426"/>
                <a:gd name="T118" fmla="+- 0 -162 -205"/>
                <a:gd name="T119" fmla="*/ -162 h 433"/>
                <a:gd name="T120" fmla="+- 0 1342 1063"/>
                <a:gd name="T121" fmla="*/ T120 w 426"/>
                <a:gd name="T122" fmla="+- 0 -148 -205"/>
                <a:gd name="T123" fmla="*/ -148 h 433"/>
                <a:gd name="T124" fmla="+- 0 1396 1063"/>
                <a:gd name="T125" fmla="*/ T124 w 426"/>
                <a:gd name="T126" fmla="+- 0 -111 -205"/>
                <a:gd name="T127" fmla="*/ -111 h 433"/>
                <a:gd name="T128" fmla="+- 0 1432 1063"/>
                <a:gd name="T129" fmla="*/ T128 w 426"/>
                <a:gd name="T130" fmla="+- 0 -56 -205"/>
                <a:gd name="T131" fmla="*/ -56 h 433"/>
                <a:gd name="T132" fmla="+- 0 1445 1063"/>
                <a:gd name="T133" fmla="*/ T132 w 426"/>
                <a:gd name="T134" fmla="+- 0 10 -205"/>
                <a:gd name="T135" fmla="*/ 10 h 433"/>
                <a:gd name="T136" fmla="+- 0 1445 1063"/>
                <a:gd name="T137" fmla="*/ T136 w 426"/>
                <a:gd name="T138" fmla="+- 0 11 -205"/>
                <a:gd name="T139" fmla="*/ 11 h 433"/>
                <a:gd name="T140" fmla="+- 0 1432 1063"/>
                <a:gd name="T141" fmla="*/ T140 w 426"/>
                <a:gd name="T142" fmla="+- 0 78 -205"/>
                <a:gd name="T143" fmla="*/ 78 h 433"/>
                <a:gd name="T144" fmla="+- 0 1396 1063"/>
                <a:gd name="T145" fmla="*/ T144 w 426"/>
                <a:gd name="T146" fmla="+- 0 133 -205"/>
                <a:gd name="T147" fmla="*/ 133 h 433"/>
                <a:gd name="T148" fmla="+- 0 1342 1063"/>
                <a:gd name="T149" fmla="*/ T148 w 426"/>
                <a:gd name="T150" fmla="+- 0 170 -205"/>
                <a:gd name="T151" fmla="*/ 170 h 433"/>
                <a:gd name="T152" fmla="+- 0 1275 1063"/>
                <a:gd name="T153" fmla="*/ T152 w 426"/>
                <a:gd name="T154" fmla="+- 0 183 -205"/>
                <a:gd name="T155" fmla="*/ 183 h 433"/>
                <a:gd name="T156" fmla="+- 0 1275 1063"/>
                <a:gd name="T157" fmla="*/ T156 w 426"/>
                <a:gd name="T158" fmla="+- 0 184 -205"/>
                <a:gd name="T159" fmla="*/ 184 h 433"/>
                <a:gd name="T160" fmla="+- 0 1403 1063"/>
                <a:gd name="T161" fmla="*/ T160 w 426"/>
                <a:gd name="T162" fmla="+- 0 184 -205"/>
                <a:gd name="T163" fmla="*/ 184 h 433"/>
                <a:gd name="T164" fmla="+- 0 1447 1063"/>
                <a:gd name="T165" fmla="*/ T164 w 426"/>
                <a:gd name="T166" fmla="+- 0 139 -205"/>
                <a:gd name="T167" fmla="*/ 139 h 433"/>
                <a:gd name="T168" fmla="+- 0 1477 1063"/>
                <a:gd name="T169" fmla="*/ T168 w 426"/>
                <a:gd name="T170" fmla="+- 0 79 -205"/>
                <a:gd name="T171" fmla="*/ 79 h 433"/>
                <a:gd name="T172" fmla="+- 0 1488 1063"/>
                <a:gd name="T173" fmla="*/ T172 w 426"/>
                <a:gd name="T174" fmla="+- 0 11 -205"/>
                <a:gd name="T175" fmla="*/ 11 h 433"/>
                <a:gd name="T176" fmla="+- 0 1488 1063"/>
                <a:gd name="T177" fmla="*/ T176 w 426"/>
                <a:gd name="T178" fmla="+- 0 10 -205"/>
                <a:gd name="T179" fmla="*/ 10 h 433"/>
                <a:gd name="T180" fmla="+- 0 1477 1063"/>
                <a:gd name="T181" fmla="*/ T180 w 426"/>
                <a:gd name="T182" fmla="+- 0 -58 -205"/>
                <a:gd name="T183" fmla="*/ -58 h 433"/>
                <a:gd name="T184" fmla="+- 0 1447 1063"/>
                <a:gd name="T185" fmla="*/ T184 w 426"/>
                <a:gd name="T186" fmla="+- 0 -117 -205"/>
                <a:gd name="T187" fmla="*/ -117 h 433"/>
                <a:gd name="T188" fmla="+- 0 1403 1063"/>
                <a:gd name="T189" fmla="*/ T188 w 426"/>
                <a:gd name="T190" fmla="+- 0 -162 -205"/>
                <a:gd name="T191" fmla="*/ -162 h 43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</a:cxnLst>
              <a:rect l="0" t="0" r="r" b="b"/>
              <a:pathLst>
                <a:path w="426" h="433">
                  <a:moveTo>
                    <a:pt x="212" y="0"/>
                  </a:moveTo>
                  <a:lnTo>
                    <a:pt x="145" y="11"/>
                  </a:lnTo>
                  <a:lnTo>
                    <a:pt x="87" y="42"/>
                  </a:lnTo>
                  <a:lnTo>
                    <a:pt x="41" y="88"/>
                  </a:lnTo>
                  <a:lnTo>
                    <a:pt x="11" y="148"/>
                  </a:lnTo>
                  <a:lnTo>
                    <a:pt x="0" y="216"/>
                  </a:lnTo>
                  <a:lnTo>
                    <a:pt x="11" y="284"/>
                  </a:lnTo>
                  <a:lnTo>
                    <a:pt x="41" y="344"/>
                  </a:lnTo>
                  <a:lnTo>
                    <a:pt x="87" y="390"/>
                  </a:lnTo>
                  <a:lnTo>
                    <a:pt x="145" y="421"/>
                  </a:lnTo>
                  <a:lnTo>
                    <a:pt x="212" y="432"/>
                  </a:lnTo>
                  <a:lnTo>
                    <a:pt x="280" y="421"/>
                  </a:lnTo>
                  <a:lnTo>
                    <a:pt x="338" y="390"/>
                  </a:lnTo>
                  <a:lnTo>
                    <a:pt x="340" y="389"/>
                  </a:lnTo>
                  <a:lnTo>
                    <a:pt x="212" y="389"/>
                  </a:lnTo>
                  <a:lnTo>
                    <a:pt x="146" y="375"/>
                  </a:lnTo>
                  <a:lnTo>
                    <a:pt x="92" y="338"/>
                  </a:lnTo>
                  <a:lnTo>
                    <a:pt x="56" y="283"/>
                  </a:lnTo>
                  <a:lnTo>
                    <a:pt x="42" y="216"/>
                  </a:lnTo>
                  <a:lnTo>
                    <a:pt x="43" y="215"/>
                  </a:lnTo>
                  <a:lnTo>
                    <a:pt x="56" y="149"/>
                  </a:lnTo>
                  <a:lnTo>
                    <a:pt x="92" y="94"/>
                  </a:lnTo>
                  <a:lnTo>
                    <a:pt x="146" y="57"/>
                  </a:lnTo>
                  <a:lnTo>
                    <a:pt x="212" y="43"/>
                  </a:lnTo>
                  <a:lnTo>
                    <a:pt x="340" y="43"/>
                  </a:lnTo>
                  <a:lnTo>
                    <a:pt x="338" y="41"/>
                  </a:lnTo>
                  <a:lnTo>
                    <a:pt x="280" y="11"/>
                  </a:lnTo>
                  <a:lnTo>
                    <a:pt x="212" y="0"/>
                  </a:lnTo>
                  <a:close/>
                  <a:moveTo>
                    <a:pt x="340" y="43"/>
                  </a:moveTo>
                  <a:lnTo>
                    <a:pt x="212" y="43"/>
                  </a:lnTo>
                  <a:lnTo>
                    <a:pt x="279" y="57"/>
                  </a:lnTo>
                  <a:lnTo>
                    <a:pt x="333" y="94"/>
                  </a:lnTo>
                  <a:lnTo>
                    <a:pt x="369" y="149"/>
                  </a:lnTo>
                  <a:lnTo>
                    <a:pt x="382" y="215"/>
                  </a:lnTo>
                  <a:lnTo>
                    <a:pt x="382" y="216"/>
                  </a:lnTo>
                  <a:lnTo>
                    <a:pt x="369" y="283"/>
                  </a:lnTo>
                  <a:lnTo>
                    <a:pt x="333" y="338"/>
                  </a:lnTo>
                  <a:lnTo>
                    <a:pt x="279" y="375"/>
                  </a:lnTo>
                  <a:lnTo>
                    <a:pt x="212" y="388"/>
                  </a:lnTo>
                  <a:lnTo>
                    <a:pt x="212" y="389"/>
                  </a:lnTo>
                  <a:lnTo>
                    <a:pt x="340" y="389"/>
                  </a:lnTo>
                  <a:lnTo>
                    <a:pt x="384" y="344"/>
                  </a:lnTo>
                  <a:lnTo>
                    <a:pt x="414" y="284"/>
                  </a:lnTo>
                  <a:lnTo>
                    <a:pt x="425" y="216"/>
                  </a:lnTo>
                  <a:lnTo>
                    <a:pt x="425" y="215"/>
                  </a:lnTo>
                  <a:lnTo>
                    <a:pt x="414" y="147"/>
                  </a:lnTo>
                  <a:lnTo>
                    <a:pt x="384" y="88"/>
                  </a:lnTo>
                  <a:lnTo>
                    <a:pt x="340" y="43"/>
                  </a:lnTo>
                  <a:close/>
                </a:path>
              </a:pathLst>
            </a:cu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B2A7DF72-DA3A-4B17-874A-82B65F957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" y="-120"/>
              <a:ext cx="12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9AD4CE8A-95FC-4FB6-88FF-87D0E4C33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-530"/>
              <a:ext cx="1108" cy="1297"/>
            </a:xfrm>
            <a:custGeom>
              <a:avLst/>
              <a:gdLst>
                <a:gd name="T0" fmla="+- 0 850 680"/>
                <a:gd name="T1" fmla="*/ T0 w 1108"/>
                <a:gd name="T2" fmla="+- 0 54 -530"/>
                <a:gd name="T3" fmla="*/ 54 h 1297"/>
                <a:gd name="T4" fmla="+- 0 957 680"/>
                <a:gd name="T5" fmla="*/ T4 w 1108"/>
                <a:gd name="T6" fmla="+- 0 97 -530"/>
                <a:gd name="T7" fmla="*/ 97 h 1297"/>
                <a:gd name="T8" fmla="+- 0 957 680"/>
                <a:gd name="T9" fmla="*/ T8 w 1108"/>
                <a:gd name="T10" fmla="+- 0 140 -530"/>
                <a:gd name="T11" fmla="*/ 140 h 1297"/>
                <a:gd name="T12" fmla="+- 0 850 680"/>
                <a:gd name="T13" fmla="*/ T12 w 1108"/>
                <a:gd name="T14" fmla="+- 0 -76 -530"/>
                <a:gd name="T15" fmla="*/ -76 h 1297"/>
                <a:gd name="T16" fmla="+- 0 957 680"/>
                <a:gd name="T17" fmla="*/ T16 w 1108"/>
                <a:gd name="T18" fmla="+- 0 -76 -530"/>
                <a:gd name="T19" fmla="*/ -76 h 1297"/>
                <a:gd name="T20" fmla="+- 0 850 680"/>
                <a:gd name="T21" fmla="*/ T20 w 1108"/>
                <a:gd name="T22" fmla="+- 0 226 -530"/>
                <a:gd name="T23" fmla="*/ 226 h 1297"/>
                <a:gd name="T24" fmla="+- 0 978 680"/>
                <a:gd name="T25" fmla="*/ T24 w 1108"/>
                <a:gd name="T26" fmla="+- 0 -163 -530"/>
                <a:gd name="T27" fmla="*/ -163 h 1297"/>
                <a:gd name="T28" fmla="+- 0 978 680"/>
                <a:gd name="T29" fmla="*/ T28 w 1108"/>
                <a:gd name="T30" fmla="+- 0 -119 -530"/>
                <a:gd name="T31" fmla="*/ -119 h 1297"/>
                <a:gd name="T32" fmla="+- 0 850 680"/>
                <a:gd name="T33" fmla="*/ T32 w 1108"/>
                <a:gd name="T34" fmla="+- 0 -249 -530"/>
                <a:gd name="T35" fmla="*/ -249 h 1297"/>
                <a:gd name="T36" fmla="+- 0 1042 680"/>
                <a:gd name="T37" fmla="*/ T36 w 1108"/>
                <a:gd name="T38" fmla="+- 0 -249 -530"/>
                <a:gd name="T39" fmla="*/ -249 h 1297"/>
                <a:gd name="T40" fmla="+- 0 850 680"/>
                <a:gd name="T41" fmla="*/ T40 w 1108"/>
                <a:gd name="T42" fmla="+- 0 313 -530"/>
                <a:gd name="T43" fmla="*/ 313 h 1297"/>
                <a:gd name="T44" fmla="+- 0 1788 680"/>
                <a:gd name="T45" fmla="*/ T44 w 1108"/>
                <a:gd name="T46" fmla="+- 0 435 -530"/>
                <a:gd name="T47" fmla="*/ 435 h 1297"/>
                <a:gd name="T48" fmla="+- 0 1734 680"/>
                <a:gd name="T49" fmla="*/ T48 w 1108"/>
                <a:gd name="T50" fmla="+- 0 442 -530"/>
                <a:gd name="T51" fmla="*/ 442 h 1297"/>
                <a:gd name="T52" fmla="+- 0 1667 680"/>
                <a:gd name="T53" fmla="*/ T52 w 1108"/>
                <a:gd name="T54" fmla="+- 0 442 -530"/>
                <a:gd name="T55" fmla="*/ 442 h 1297"/>
                <a:gd name="T56" fmla="+- 0 1734 680"/>
                <a:gd name="T57" fmla="*/ T56 w 1108"/>
                <a:gd name="T58" fmla="+- 0 442 -530"/>
                <a:gd name="T59" fmla="*/ 442 h 1297"/>
                <a:gd name="T60" fmla="+- 0 1671 680"/>
                <a:gd name="T61" fmla="*/ T60 w 1108"/>
                <a:gd name="T62" fmla="+- 0 378 -530"/>
                <a:gd name="T63" fmla="*/ 378 h 1297"/>
                <a:gd name="T64" fmla="+- 0 1468 680"/>
                <a:gd name="T65" fmla="*/ T64 w 1108"/>
                <a:gd name="T66" fmla="+- 0 240 -530"/>
                <a:gd name="T67" fmla="*/ 240 h 1297"/>
                <a:gd name="T68" fmla="+- 0 1494 680"/>
                <a:gd name="T69" fmla="*/ T68 w 1108"/>
                <a:gd name="T70" fmla="+- 0 215 -530"/>
                <a:gd name="T71" fmla="*/ 215 h 1297"/>
                <a:gd name="T72" fmla="+- 0 1671 680"/>
                <a:gd name="T73" fmla="*/ T72 w 1108"/>
                <a:gd name="T74" fmla="+- 0 316 -530"/>
                <a:gd name="T75" fmla="*/ 316 h 1297"/>
                <a:gd name="T76" fmla="+- 0 1617 680"/>
                <a:gd name="T77" fmla="*/ T76 w 1108"/>
                <a:gd name="T78" fmla="+- 0 -520 -530"/>
                <a:gd name="T79" fmla="*/ -520 h 1297"/>
                <a:gd name="T80" fmla="+- 0 1574 680"/>
                <a:gd name="T81" fmla="*/ T80 w 1108"/>
                <a:gd name="T82" fmla="+- 0 -530 -530"/>
                <a:gd name="T83" fmla="*/ -530 h 1297"/>
                <a:gd name="T84" fmla="+- 0 1562 680"/>
                <a:gd name="T85" fmla="*/ T84 w 1108"/>
                <a:gd name="T86" fmla="+- 0 206 -530"/>
                <a:gd name="T87" fmla="*/ 206 h 1297"/>
                <a:gd name="T88" fmla="+- 0 1572 680"/>
                <a:gd name="T89" fmla="*/ T88 w 1108"/>
                <a:gd name="T90" fmla="+- 0 41 -530"/>
                <a:gd name="T91" fmla="*/ 41 h 1297"/>
                <a:gd name="T92" fmla="+- 0 1531 680"/>
                <a:gd name="T93" fmla="*/ T92 w 1108"/>
                <a:gd name="T94" fmla="+- 0 -147 -530"/>
                <a:gd name="T95" fmla="*/ -147 h 1297"/>
                <a:gd name="T96" fmla="+- 0 1496 680"/>
                <a:gd name="T97" fmla="*/ T96 w 1108"/>
                <a:gd name="T98" fmla="+- 0 141 -530"/>
                <a:gd name="T99" fmla="*/ 141 h 1297"/>
                <a:gd name="T100" fmla="+- 0 1343 680"/>
                <a:gd name="T101" fmla="*/ T100 w 1108"/>
                <a:gd name="T102" fmla="+- 0 260 -530"/>
                <a:gd name="T103" fmla="*/ 260 h 1297"/>
                <a:gd name="T104" fmla="+- 0 1147 680"/>
                <a:gd name="T105" fmla="*/ T104 w 1108"/>
                <a:gd name="T106" fmla="+- 0 234 -530"/>
                <a:gd name="T107" fmla="*/ 234 h 1297"/>
                <a:gd name="T108" fmla="+- 0 1030 680"/>
                <a:gd name="T109" fmla="*/ T108 w 1108"/>
                <a:gd name="T110" fmla="+- 0 79 -530"/>
                <a:gd name="T111" fmla="*/ 79 h 1297"/>
                <a:gd name="T112" fmla="+- 0 1055 680"/>
                <a:gd name="T113" fmla="*/ T112 w 1108"/>
                <a:gd name="T114" fmla="+- 0 -121 -530"/>
                <a:gd name="T115" fmla="*/ -121 h 1297"/>
                <a:gd name="T116" fmla="+- 0 1208 680"/>
                <a:gd name="T117" fmla="*/ T116 w 1108"/>
                <a:gd name="T118" fmla="+- 0 -240 -530"/>
                <a:gd name="T119" fmla="*/ -240 h 1297"/>
                <a:gd name="T120" fmla="+- 0 1404 680"/>
                <a:gd name="T121" fmla="*/ T120 w 1108"/>
                <a:gd name="T122" fmla="+- 0 -214 -530"/>
                <a:gd name="T123" fmla="*/ -214 h 1297"/>
                <a:gd name="T124" fmla="+- 0 1521 680"/>
                <a:gd name="T125" fmla="*/ T124 w 1108"/>
                <a:gd name="T126" fmla="+- 0 -59 -530"/>
                <a:gd name="T127" fmla="*/ -59 h 1297"/>
                <a:gd name="T128" fmla="+- 0 1529 680"/>
                <a:gd name="T129" fmla="*/ T128 w 1108"/>
                <a:gd name="T130" fmla="+- 0 -151 -530"/>
                <a:gd name="T131" fmla="*/ -151 h 1297"/>
                <a:gd name="T132" fmla="+- 0 1433 680"/>
                <a:gd name="T133" fmla="*/ T132 w 1108"/>
                <a:gd name="T134" fmla="+- 0 -249 -530"/>
                <a:gd name="T135" fmla="*/ -249 h 1297"/>
                <a:gd name="T136" fmla="+- 0 1240 680"/>
                <a:gd name="T137" fmla="*/ T136 w 1108"/>
                <a:gd name="T138" fmla="+- 0 -293 -530"/>
                <a:gd name="T139" fmla="*/ -293 h 1297"/>
                <a:gd name="T140" fmla="+- 0 1064 680"/>
                <a:gd name="T141" fmla="*/ T140 w 1108"/>
                <a:gd name="T142" fmla="+- 0 -208 -530"/>
                <a:gd name="T143" fmla="*/ -208 h 1297"/>
                <a:gd name="T144" fmla="+- 0 976 680"/>
                <a:gd name="T145" fmla="*/ T144 w 1108"/>
                <a:gd name="T146" fmla="+- 0 -24 -530"/>
                <a:gd name="T147" fmla="*/ -24 h 1297"/>
                <a:gd name="T148" fmla="+- 0 1019 680"/>
                <a:gd name="T149" fmla="*/ T148 w 1108"/>
                <a:gd name="T150" fmla="+- 0 169 -530"/>
                <a:gd name="T151" fmla="*/ 169 h 1297"/>
                <a:gd name="T152" fmla="+- 0 1192 680"/>
                <a:gd name="T153" fmla="*/ T152 w 1108"/>
                <a:gd name="T154" fmla="+- 0 301 -530"/>
                <a:gd name="T155" fmla="*/ 301 h 1297"/>
                <a:gd name="T156" fmla="+- 0 1426 680"/>
                <a:gd name="T157" fmla="*/ T156 w 1108"/>
                <a:gd name="T158" fmla="+- 0 270 -530"/>
                <a:gd name="T159" fmla="*/ 270 h 1297"/>
                <a:gd name="T160" fmla="+- 0 1574 680"/>
                <a:gd name="T161" fmla="*/ T160 w 1108"/>
                <a:gd name="T162" fmla="+- 0 637 -530"/>
                <a:gd name="T163" fmla="*/ 637 h 1297"/>
                <a:gd name="T164" fmla="+- 0 1531 680"/>
                <a:gd name="T165" fmla="*/ T164 w 1108"/>
                <a:gd name="T166" fmla="+- 0 723 -530"/>
                <a:gd name="T167" fmla="*/ 723 h 1297"/>
                <a:gd name="T168" fmla="+- 0 863 680"/>
                <a:gd name="T169" fmla="*/ T168 w 1108"/>
                <a:gd name="T170" fmla="+- 0 -443 -530"/>
                <a:gd name="T171" fmla="*/ -443 h 1297"/>
                <a:gd name="T172" fmla="+- 0 765 680"/>
                <a:gd name="T173" fmla="*/ T172 w 1108"/>
                <a:gd name="T174" fmla="+- 0 670 -530"/>
                <a:gd name="T175" fmla="*/ 670 h 1297"/>
                <a:gd name="T176" fmla="+- 0 1531 680"/>
                <a:gd name="T177" fmla="*/ T176 w 1108"/>
                <a:gd name="T178" fmla="+- 0 637 -530"/>
                <a:gd name="T179" fmla="*/ 637 h 1297"/>
                <a:gd name="T180" fmla="+- 0 968 680"/>
                <a:gd name="T181" fmla="*/ T180 w 1108"/>
                <a:gd name="T182" fmla="+- 0 -314 -530"/>
                <a:gd name="T183" fmla="*/ -314 h 1297"/>
                <a:gd name="T184" fmla="+- 0 978 680"/>
                <a:gd name="T185" fmla="*/ T184 w 1108"/>
                <a:gd name="T186" fmla="+- 0 -456 -530"/>
                <a:gd name="T187" fmla="*/ -456 h 1297"/>
                <a:gd name="T188" fmla="+- 0 1574 680"/>
                <a:gd name="T189" fmla="*/ T188 w 1108"/>
                <a:gd name="T190" fmla="+- 0 -530 -530"/>
                <a:gd name="T191" fmla="*/ -530 h 1297"/>
                <a:gd name="T192" fmla="+- 0 935 680"/>
                <a:gd name="T193" fmla="*/ T192 w 1108"/>
                <a:gd name="T194" fmla="+- 0 -517 -530"/>
                <a:gd name="T195" fmla="*/ -517 h 1297"/>
                <a:gd name="T196" fmla="+- 0 838 680"/>
                <a:gd name="T197" fmla="*/ T196 w 1108"/>
                <a:gd name="T198" fmla="+- 0 -357 -530"/>
                <a:gd name="T199" fmla="*/ -357 h 1297"/>
                <a:gd name="T200" fmla="+- 0 935 680"/>
                <a:gd name="T201" fmla="*/ T200 w 1108"/>
                <a:gd name="T202" fmla="+- 0 -517 -530"/>
                <a:gd name="T203" fmla="*/ -517 h 1297"/>
                <a:gd name="T204" fmla="+- 0 680 680"/>
                <a:gd name="T205" fmla="*/ T204 w 1108"/>
                <a:gd name="T206" fmla="+- 0 767 -530"/>
                <a:gd name="T207" fmla="*/ 767 h 1297"/>
                <a:gd name="T208" fmla="+- 0 1574 680"/>
                <a:gd name="T209" fmla="*/ T208 w 1108"/>
                <a:gd name="T210" fmla="+- 0 680 -530"/>
                <a:gd name="T211" fmla="*/ 680 h 1297"/>
                <a:gd name="T212" fmla="+- 0 1616 680"/>
                <a:gd name="T213" fmla="*/ T212 w 1108"/>
                <a:gd name="T214" fmla="+- 0 637 -530"/>
                <a:gd name="T215" fmla="*/ 637 h 1297"/>
                <a:gd name="T216" fmla="+- 0 1708 680"/>
                <a:gd name="T217" fmla="*/ T216 w 1108"/>
                <a:gd name="T218" fmla="+- 0 530 -530"/>
                <a:gd name="T219" fmla="*/ 530 h 1297"/>
                <a:gd name="T220" fmla="+- 0 1788 680"/>
                <a:gd name="T221" fmla="*/ T220 w 1108"/>
                <a:gd name="T222" fmla="+- 0 435 -530"/>
                <a:gd name="T223" fmla="*/ 435 h 129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</a:cxnLst>
              <a:rect l="0" t="0" r="r" b="b"/>
              <a:pathLst>
                <a:path w="1108" h="1297">
                  <a:moveTo>
                    <a:pt x="255" y="540"/>
                  </a:moveTo>
                  <a:lnTo>
                    <a:pt x="170" y="540"/>
                  </a:lnTo>
                  <a:lnTo>
                    <a:pt x="170" y="584"/>
                  </a:lnTo>
                  <a:lnTo>
                    <a:pt x="255" y="584"/>
                  </a:lnTo>
                  <a:lnTo>
                    <a:pt x="255" y="540"/>
                  </a:lnTo>
                  <a:close/>
                  <a:moveTo>
                    <a:pt x="277" y="627"/>
                  </a:moveTo>
                  <a:lnTo>
                    <a:pt x="170" y="627"/>
                  </a:lnTo>
                  <a:lnTo>
                    <a:pt x="170" y="670"/>
                  </a:lnTo>
                  <a:lnTo>
                    <a:pt x="277" y="670"/>
                  </a:lnTo>
                  <a:lnTo>
                    <a:pt x="277" y="627"/>
                  </a:lnTo>
                  <a:close/>
                  <a:moveTo>
                    <a:pt x="277" y="454"/>
                  </a:moveTo>
                  <a:lnTo>
                    <a:pt x="170" y="454"/>
                  </a:lnTo>
                  <a:lnTo>
                    <a:pt x="170" y="497"/>
                  </a:lnTo>
                  <a:lnTo>
                    <a:pt x="277" y="497"/>
                  </a:lnTo>
                  <a:lnTo>
                    <a:pt x="277" y="454"/>
                  </a:lnTo>
                  <a:close/>
                  <a:moveTo>
                    <a:pt x="298" y="713"/>
                  </a:moveTo>
                  <a:lnTo>
                    <a:pt x="170" y="713"/>
                  </a:lnTo>
                  <a:lnTo>
                    <a:pt x="170" y="756"/>
                  </a:lnTo>
                  <a:lnTo>
                    <a:pt x="298" y="756"/>
                  </a:lnTo>
                  <a:lnTo>
                    <a:pt x="298" y="713"/>
                  </a:lnTo>
                  <a:close/>
                  <a:moveTo>
                    <a:pt x="298" y="367"/>
                  </a:moveTo>
                  <a:lnTo>
                    <a:pt x="170" y="367"/>
                  </a:lnTo>
                  <a:lnTo>
                    <a:pt x="170" y="411"/>
                  </a:lnTo>
                  <a:lnTo>
                    <a:pt x="298" y="411"/>
                  </a:lnTo>
                  <a:lnTo>
                    <a:pt x="298" y="367"/>
                  </a:lnTo>
                  <a:close/>
                  <a:moveTo>
                    <a:pt x="362" y="281"/>
                  </a:moveTo>
                  <a:lnTo>
                    <a:pt x="170" y="281"/>
                  </a:lnTo>
                  <a:lnTo>
                    <a:pt x="170" y="324"/>
                  </a:lnTo>
                  <a:lnTo>
                    <a:pt x="362" y="324"/>
                  </a:lnTo>
                  <a:lnTo>
                    <a:pt x="362" y="281"/>
                  </a:lnTo>
                  <a:close/>
                  <a:moveTo>
                    <a:pt x="383" y="800"/>
                  </a:moveTo>
                  <a:lnTo>
                    <a:pt x="170" y="800"/>
                  </a:lnTo>
                  <a:lnTo>
                    <a:pt x="170" y="843"/>
                  </a:lnTo>
                  <a:lnTo>
                    <a:pt x="383" y="843"/>
                  </a:lnTo>
                  <a:lnTo>
                    <a:pt x="383" y="800"/>
                  </a:lnTo>
                  <a:close/>
                  <a:moveTo>
                    <a:pt x="1108" y="965"/>
                  </a:moveTo>
                  <a:lnTo>
                    <a:pt x="1082" y="938"/>
                  </a:lnTo>
                  <a:lnTo>
                    <a:pt x="1054" y="910"/>
                  </a:lnTo>
                  <a:lnTo>
                    <a:pt x="1054" y="972"/>
                  </a:lnTo>
                  <a:lnTo>
                    <a:pt x="1021" y="1007"/>
                  </a:lnTo>
                  <a:lnTo>
                    <a:pt x="995" y="981"/>
                  </a:lnTo>
                  <a:lnTo>
                    <a:pt x="987" y="972"/>
                  </a:lnTo>
                  <a:lnTo>
                    <a:pt x="1017" y="942"/>
                  </a:lnTo>
                  <a:lnTo>
                    <a:pt x="1021" y="938"/>
                  </a:lnTo>
                  <a:lnTo>
                    <a:pt x="1054" y="972"/>
                  </a:lnTo>
                  <a:lnTo>
                    <a:pt x="1054" y="910"/>
                  </a:lnTo>
                  <a:lnTo>
                    <a:pt x="991" y="846"/>
                  </a:lnTo>
                  <a:lnTo>
                    <a:pt x="991" y="908"/>
                  </a:lnTo>
                  <a:lnTo>
                    <a:pt x="957" y="942"/>
                  </a:lnTo>
                  <a:lnTo>
                    <a:pt x="814" y="796"/>
                  </a:lnTo>
                  <a:lnTo>
                    <a:pt x="788" y="770"/>
                  </a:lnTo>
                  <a:lnTo>
                    <a:pt x="797" y="762"/>
                  </a:lnTo>
                  <a:lnTo>
                    <a:pt x="806" y="754"/>
                  </a:lnTo>
                  <a:lnTo>
                    <a:pt x="814" y="745"/>
                  </a:lnTo>
                  <a:lnTo>
                    <a:pt x="822" y="736"/>
                  </a:lnTo>
                  <a:lnTo>
                    <a:pt x="991" y="908"/>
                  </a:lnTo>
                  <a:lnTo>
                    <a:pt x="991" y="846"/>
                  </a:lnTo>
                  <a:lnTo>
                    <a:pt x="937" y="791"/>
                  </a:lnTo>
                  <a:lnTo>
                    <a:pt x="937" y="747"/>
                  </a:lnTo>
                  <a:lnTo>
                    <a:pt x="937" y="10"/>
                  </a:lnTo>
                  <a:lnTo>
                    <a:pt x="927" y="0"/>
                  </a:lnTo>
                  <a:lnTo>
                    <a:pt x="915" y="0"/>
                  </a:lnTo>
                  <a:lnTo>
                    <a:pt x="894" y="0"/>
                  </a:lnTo>
                  <a:lnTo>
                    <a:pt x="894" y="43"/>
                  </a:lnTo>
                  <a:lnTo>
                    <a:pt x="894" y="747"/>
                  </a:lnTo>
                  <a:lnTo>
                    <a:pt x="882" y="736"/>
                  </a:lnTo>
                  <a:lnTo>
                    <a:pt x="847" y="701"/>
                  </a:lnTo>
                  <a:lnTo>
                    <a:pt x="877" y="638"/>
                  </a:lnTo>
                  <a:lnTo>
                    <a:pt x="892" y="571"/>
                  </a:lnTo>
                  <a:lnTo>
                    <a:pt x="891" y="504"/>
                  </a:lnTo>
                  <a:lnTo>
                    <a:pt x="877" y="439"/>
                  </a:lnTo>
                  <a:lnTo>
                    <a:pt x="851" y="383"/>
                  </a:lnTo>
                  <a:lnTo>
                    <a:pt x="851" y="540"/>
                  </a:lnTo>
                  <a:lnTo>
                    <a:pt x="841" y="609"/>
                  </a:lnTo>
                  <a:lnTo>
                    <a:pt x="816" y="671"/>
                  </a:lnTo>
                  <a:lnTo>
                    <a:pt x="776" y="724"/>
                  </a:lnTo>
                  <a:lnTo>
                    <a:pt x="724" y="764"/>
                  </a:lnTo>
                  <a:lnTo>
                    <a:pt x="663" y="790"/>
                  </a:lnTo>
                  <a:lnTo>
                    <a:pt x="595" y="800"/>
                  </a:lnTo>
                  <a:lnTo>
                    <a:pt x="528" y="790"/>
                  </a:lnTo>
                  <a:lnTo>
                    <a:pt x="467" y="764"/>
                  </a:lnTo>
                  <a:lnTo>
                    <a:pt x="415" y="724"/>
                  </a:lnTo>
                  <a:lnTo>
                    <a:pt x="375" y="671"/>
                  </a:lnTo>
                  <a:lnTo>
                    <a:pt x="350" y="609"/>
                  </a:lnTo>
                  <a:lnTo>
                    <a:pt x="340" y="540"/>
                  </a:lnTo>
                  <a:lnTo>
                    <a:pt x="350" y="471"/>
                  </a:lnTo>
                  <a:lnTo>
                    <a:pt x="375" y="409"/>
                  </a:lnTo>
                  <a:lnTo>
                    <a:pt x="415" y="357"/>
                  </a:lnTo>
                  <a:lnTo>
                    <a:pt x="467" y="316"/>
                  </a:lnTo>
                  <a:lnTo>
                    <a:pt x="528" y="290"/>
                  </a:lnTo>
                  <a:lnTo>
                    <a:pt x="595" y="281"/>
                  </a:lnTo>
                  <a:lnTo>
                    <a:pt x="663" y="290"/>
                  </a:lnTo>
                  <a:lnTo>
                    <a:pt x="724" y="316"/>
                  </a:lnTo>
                  <a:lnTo>
                    <a:pt x="776" y="357"/>
                  </a:lnTo>
                  <a:lnTo>
                    <a:pt x="816" y="409"/>
                  </a:lnTo>
                  <a:lnTo>
                    <a:pt x="841" y="471"/>
                  </a:lnTo>
                  <a:lnTo>
                    <a:pt x="851" y="540"/>
                  </a:lnTo>
                  <a:lnTo>
                    <a:pt x="851" y="383"/>
                  </a:lnTo>
                  <a:lnTo>
                    <a:pt x="849" y="379"/>
                  </a:lnTo>
                  <a:lnTo>
                    <a:pt x="807" y="325"/>
                  </a:lnTo>
                  <a:lnTo>
                    <a:pt x="753" y="281"/>
                  </a:lnTo>
                  <a:lnTo>
                    <a:pt x="691" y="251"/>
                  </a:lnTo>
                  <a:lnTo>
                    <a:pt x="626" y="236"/>
                  </a:lnTo>
                  <a:lnTo>
                    <a:pt x="560" y="237"/>
                  </a:lnTo>
                  <a:lnTo>
                    <a:pt x="496" y="251"/>
                  </a:lnTo>
                  <a:lnTo>
                    <a:pt x="437" y="280"/>
                  </a:lnTo>
                  <a:lnTo>
                    <a:pt x="384" y="322"/>
                  </a:lnTo>
                  <a:lnTo>
                    <a:pt x="341" y="377"/>
                  </a:lnTo>
                  <a:lnTo>
                    <a:pt x="311" y="440"/>
                  </a:lnTo>
                  <a:lnTo>
                    <a:pt x="296" y="506"/>
                  </a:lnTo>
                  <a:lnTo>
                    <a:pt x="297" y="573"/>
                  </a:lnTo>
                  <a:lnTo>
                    <a:pt x="311" y="638"/>
                  </a:lnTo>
                  <a:lnTo>
                    <a:pt x="339" y="699"/>
                  </a:lnTo>
                  <a:lnTo>
                    <a:pt x="381" y="752"/>
                  </a:lnTo>
                  <a:lnTo>
                    <a:pt x="435" y="796"/>
                  </a:lnTo>
                  <a:lnTo>
                    <a:pt x="512" y="831"/>
                  </a:lnTo>
                  <a:lnTo>
                    <a:pt x="594" y="843"/>
                  </a:lnTo>
                  <a:lnTo>
                    <a:pt x="676" y="831"/>
                  </a:lnTo>
                  <a:lnTo>
                    <a:pt x="746" y="800"/>
                  </a:lnTo>
                  <a:lnTo>
                    <a:pt x="753" y="796"/>
                  </a:lnTo>
                  <a:lnTo>
                    <a:pt x="894" y="938"/>
                  </a:lnTo>
                  <a:lnTo>
                    <a:pt x="894" y="1167"/>
                  </a:lnTo>
                  <a:lnTo>
                    <a:pt x="851" y="1167"/>
                  </a:lnTo>
                  <a:lnTo>
                    <a:pt x="851" y="1210"/>
                  </a:lnTo>
                  <a:lnTo>
                    <a:pt x="851" y="1253"/>
                  </a:lnTo>
                  <a:lnTo>
                    <a:pt x="43" y="1253"/>
                  </a:lnTo>
                  <a:lnTo>
                    <a:pt x="43" y="87"/>
                  </a:lnTo>
                  <a:lnTo>
                    <a:pt x="183" y="87"/>
                  </a:lnTo>
                  <a:lnTo>
                    <a:pt x="88" y="183"/>
                  </a:lnTo>
                  <a:lnTo>
                    <a:pt x="85" y="189"/>
                  </a:lnTo>
                  <a:lnTo>
                    <a:pt x="85" y="1200"/>
                  </a:lnTo>
                  <a:lnTo>
                    <a:pt x="95" y="1210"/>
                  </a:lnTo>
                  <a:lnTo>
                    <a:pt x="851" y="1210"/>
                  </a:lnTo>
                  <a:lnTo>
                    <a:pt x="851" y="1167"/>
                  </a:lnTo>
                  <a:lnTo>
                    <a:pt x="128" y="1167"/>
                  </a:lnTo>
                  <a:lnTo>
                    <a:pt x="128" y="216"/>
                  </a:lnTo>
                  <a:lnTo>
                    <a:pt x="288" y="216"/>
                  </a:lnTo>
                  <a:lnTo>
                    <a:pt x="298" y="207"/>
                  </a:lnTo>
                  <a:lnTo>
                    <a:pt x="298" y="173"/>
                  </a:lnTo>
                  <a:lnTo>
                    <a:pt x="298" y="74"/>
                  </a:lnTo>
                  <a:lnTo>
                    <a:pt x="298" y="43"/>
                  </a:lnTo>
                  <a:lnTo>
                    <a:pt x="894" y="43"/>
                  </a:lnTo>
                  <a:lnTo>
                    <a:pt x="894" y="0"/>
                  </a:lnTo>
                  <a:lnTo>
                    <a:pt x="271" y="0"/>
                  </a:lnTo>
                  <a:lnTo>
                    <a:pt x="266" y="2"/>
                  </a:lnTo>
                  <a:lnTo>
                    <a:pt x="255" y="13"/>
                  </a:lnTo>
                  <a:lnTo>
                    <a:pt x="255" y="74"/>
                  </a:lnTo>
                  <a:lnTo>
                    <a:pt x="255" y="173"/>
                  </a:lnTo>
                  <a:lnTo>
                    <a:pt x="158" y="173"/>
                  </a:lnTo>
                  <a:lnTo>
                    <a:pt x="243" y="87"/>
                  </a:lnTo>
                  <a:lnTo>
                    <a:pt x="255" y="74"/>
                  </a:lnTo>
                  <a:lnTo>
                    <a:pt x="255" y="13"/>
                  </a:lnTo>
                  <a:lnTo>
                    <a:pt x="225" y="43"/>
                  </a:lnTo>
                  <a:lnTo>
                    <a:pt x="0" y="43"/>
                  </a:lnTo>
                  <a:lnTo>
                    <a:pt x="0" y="1297"/>
                  </a:lnTo>
                  <a:lnTo>
                    <a:pt x="894" y="1297"/>
                  </a:lnTo>
                  <a:lnTo>
                    <a:pt x="894" y="1253"/>
                  </a:lnTo>
                  <a:lnTo>
                    <a:pt x="894" y="1210"/>
                  </a:lnTo>
                  <a:lnTo>
                    <a:pt x="926" y="1210"/>
                  </a:lnTo>
                  <a:lnTo>
                    <a:pt x="936" y="1200"/>
                  </a:lnTo>
                  <a:lnTo>
                    <a:pt x="936" y="1167"/>
                  </a:lnTo>
                  <a:lnTo>
                    <a:pt x="936" y="981"/>
                  </a:lnTo>
                  <a:lnTo>
                    <a:pt x="1014" y="1060"/>
                  </a:lnTo>
                  <a:lnTo>
                    <a:pt x="1028" y="1060"/>
                  </a:lnTo>
                  <a:lnTo>
                    <a:pt x="1081" y="1007"/>
                  </a:lnTo>
                  <a:lnTo>
                    <a:pt x="1108" y="979"/>
                  </a:lnTo>
                  <a:lnTo>
                    <a:pt x="1108" y="965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AE868B38-BE92-4A82-9822-1117F9A40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" y="31"/>
              <a:ext cx="43" cy="44"/>
            </a:xfrm>
            <a:prstGeom prst="rect">
              <a:avLst/>
            </a:pr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3855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7B89FE4-C9A2-4806-915C-9B8FE0E09677}"/>
              </a:ext>
            </a:extLst>
          </p:cNvPr>
          <p:cNvSpPr/>
          <p:nvPr/>
        </p:nvSpPr>
        <p:spPr>
          <a:xfrm>
            <a:off x="0" y="4638675"/>
            <a:ext cx="9867900" cy="2219325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F25905-8293-4946-921C-E1E907A215EE}"/>
              </a:ext>
            </a:extLst>
          </p:cNvPr>
          <p:cNvSpPr/>
          <p:nvPr/>
        </p:nvSpPr>
        <p:spPr>
          <a:xfrm>
            <a:off x="0" y="0"/>
            <a:ext cx="9867900" cy="4638675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7652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72AA007-6216-4185-89C1-01BA5D82A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7">
            <a:extLst>
              <a:ext uri="{FF2B5EF4-FFF2-40B4-BE49-F238E27FC236}">
                <a16:creationId xmlns:a16="http://schemas.microsoft.com/office/drawing/2014/main" id="{E8BA40E9-EF17-4EF4-B971-653FE0D6C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181100"/>
            <a:ext cx="92138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5400">
                <a:solidFill>
                  <a:schemeClr val="bg1"/>
                </a:solidFill>
                <a:latin typeface="IBM Plex Serif SemiBold" pitchFamily="18" charset="0"/>
              </a:rPr>
              <a:t>Thank you</a:t>
            </a:r>
            <a:endParaRPr lang="en-GB" altLang="en-US" sz="4000">
              <a:solidFill>
                <a:srgbClr val="003764"/>
              </a:solidFill>
              <a:latin typeface="IBM Plex Serif SemiBold" pitchFamily="18" charset="0"/>
            </a:endParaRPr>
          </a:p>
        </p:txBody>
      </p:sp>
      <p:sp>
        <p:nvSpPr>
          <p:cNvPr id="27654" name="TextBox 10">
            <a:extLst>
              <a:ext uri="{FF2B5EF4-FFF2-40B4-BE49-F238E27FC236}">
                <a16:creationId xmlns:a16="http://schemas.microsoft.com/office/drawing/2014/main" id="{8A707EE4-4D0B-4A8A-9072-11ED7ADB5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146675"/>
            <a:ext cx="9213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Any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7">
            <a:extLst>
              <a:ext uri="{FF2B5EF4-FFF2-40B4-BE49-F238E27FC236}">
                <a16:creationId xmlns:a16="http://schemas.microsoft.com/office/drawing/2014/main" id="{6A92FFB1-6A6C-461C-9EDF-7E420196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686" y="442673"/>
            <a:ext cx="88785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solidFill>
                  <a:srgbClr val="003764"/>
                </a:solidFill>
                <a:latin typeface="IBM Plex Serif SemiBold" pitchFamily="18" charset="0"/>
              </a:rPr>
              <a:t>By the end of this session, you will understand:</a:t>
            </a:r>
          </a:p>
        </p:txBody>
      </p:sp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1542635" y="1511271"/>
            <a:ext cx="3698696" cy="2332234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What we mean by Apprenticeships and technical education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4" y="1511271"/>
            <a:ext cx="3698696" cy="233223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How our role models benefitted from the pathway they chose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911976-C843-40A6-8E8F-F5AFD25ED869}"/>
              </a:ext>
            </a:extLst>
          </p:cNvPr>
          <p:cNvSpPr/>
          <p:nvPr/>
        </p:nvSpPr>
        <p:spPr>
          <a:xfrm>
            <a:off x="5918814" y="4083093"/>
            <a:ext cx="3698696" cy="2332234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What are your next steps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80560D-A54A-466E-97FF-7FFFE3BD775B}"/>
              </a:ext>
            </a:extLst>
          </p:cNvPr>
          <p:cNvSpPr/>
          <p:nvPr/>
        </p:nvSpPr>
        <p:spPr>
          <a:xfrm>
            <a:off x="1542635" y="4083093"/>
            <a:ext cx="3698696" cy="233223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Open Sans" panose="020B0606030504020204"/>
              </a:rPr>
              <a:t>Why choosing technical education or an apprenticeship could be right for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962" y="2005814"/>
            <a:ext cx="6844703" cy="2463444"/>
          </a:xfrm>
        </p:spPr>
        <p:txBody>
          <a:bodyPr/>
          <a:lstStyle/>
          <a:p>
            <a:r>
              <a:rPr lang="en-GB" sz="3800" dirty="0">
                <a:solidFill>
                  <a:srgbClr val="003764"/>
                </a:solidFill>
                <a:latin typeface="IBM Plex Serif SemiBold"/>
              </a:rPr>
              <a:t>Self – assessment (part 1)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">
            <a:extLst>
              <a:ext uri="{FF2B5EF4-FFF2-40B4-BE49-F238E27FC236}">
                <a16:creationId xmlns:a16="http://schemas.microsoft.com/office/drawing/2014/main" id="{9BD95121-B86D-428F-9FD9-37D75E240127}"/>
              </a:ext>
            </a:extLst>
          </p:cNvPr>
          <p:cNvGrpSpPr>
            <a:grpSpLocks/>
          </p:cNvGrpSpPr>
          <p:nvPr/>
        </p:nvGrpSpPr>
        <p:grpSpPr bwMode="auto">
          <a:xfrm>
            <a:off x="8512195" y="1777429"/>
            <a:ext cx="2468259" cy="2875186"/>
            <a:chOff x="680" y="-530"/>
            <a:chExt cx="1108" cy="1297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5CE12712-BAE3-485C-AE79-4486D90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" y="-444"/>
              <a:ext cx="681" cy="930"/>
            </a:xfrm>
            <a:custGeom>
              <a:avLst/>
              <a:gdLst>
                <a:gd name="T0" fmla="+- 0 1020 850"/>
                <a:gd name="T1" fmla="*/ T0 w 681"/>
                <a:gd name="T2" fmla="+- 0 356 -443"/>
                <a:gd name="T3" fmla="*/ 356 h 930"/>
                <a:gd name="T4" fmla="+- 0 850 850"/>
                <a:gd name="T5" fmla="*/ T4 w 681"/>
                <a:gd name="T6" fmla="+- 0 356 -443"/>
                <a:gd name="T7" fmla="*/ 356 h 930"/>
                <a:gd name="T8" fmla="+- 0 850 850"/>
                <a:gd name="T9" fmla="*/ T8 w 681"/>
                <a:gd name="T10" fmla="+- 0 399 -443"/>
                <a:gd name="T11" fmla="*/ 399 h 930"/>
                <a:gd name="T12" fmla="+- 0 1020 850"/>
                <a:gd name="T13" fmla="*/ T12 w 681"/>
                <a:gd name="T14" fmla="+- 0 399 -443"/>
                <a:gd name="T15" fmla="*/ 399 h 930"/>
                <a:gd name="T16" fmla="+- 0 1020 850"/>
                <a:gd name="T17" fmla="*/ T16 w 681"/>
                <a:gd name="T18" fmla="+- 0 356 -443"/>
                <a:gd name="T19" fmla="*/ 356 h 930"/>
                <a:gd name="T20" fmla="+- 0 1169 850"/>
                <a:gd name="T21" fmla="*/ T20 w 681"/>
                <a:gd name="T22" fmla="+- 0 356 -443"/>
                <a:gd name="T23" fmla="*/ 356 h 930"/>
                <a:gd name="T24" fmla="+- 0 1063 850"/>
                <a:gd name="T25" fmla="*/ T24 w 681"/>
                <a:gd name="T26" fmla="+- 0 356 -443"/>
                <a:gd name="T27" fmla="*/ 356 h 930"/>
                <a:gd name="T28" fmla="+- 0 1063 850"/>
                <a:gd name="T29" fmla="*/ T28 w 681"/>
                <a:gd name="T30" fmla="+- 0 399 -443"/>
                <a:gd name="T31" fmla="*/ 399 h 930"/>
                <a:gd name="T32" fmla="+- 0 1169 850"/>
                <a:gd name="T33" fmla="*/ T32 w 681"/>
                <a:gd name="T34" fmla="+- 0 399 -443"/>
                <a:gd name="T35" fmla="*/ 399 h 930"/>
                <a:gd name="T36" fmla="+- 0 1169 850"/>
                <a:gd name="T37" fmla="*/ T36 w 681"/>
                <a:gd name="T38" fmla="+- 0 356 -443"/>
                <a:gd name="T39" fmla="*/ 356 h 930"/>
                <a:gd name="T40" fmla="+- 0 1233 850"/>
                <a:gd name="T41" fmla="*/ T40 w 681"/>
                <a:gd name="T42" fmla="+- 0 442 -443"/>
                <a:gd name="T43" fmla="*/ 442 h 930"/>
                <a:gd name="T44" fmla="+- 0 850 850"/>
                <a:gd name="T45" fmla="*/ T44 w 681"/>
                <a:gd name="T46" fmla="+- 0 442 -443"/>
                <a:gd name="T47" fmla="*/ 442 h 930"/>
                <a:gd name="T48" fmla="+- 0 850 850"/>
                <a:gd name="T49" fmla="*/ T48 w 681"/>
                <a:gd name="T50" fmla="+- 0 486 -443"/>
                <a:gd name="T51" fmla="*/ 486 h 930"/>
                <a:gd name="T52" fmla="+- 0 1233 850"/>
                <a:gd name="T53" fmla="*/ T52 w 681"/>
                <a:gd name="T54" fmla="+- 0 486 -443"/>
                <a:gd name="T55" fmla="*/ 486 h 930"/>
                <a:gd name="T56" fmla="+- 0 1233 850"/>
                <a:gd name="T57" fmla="*/ T56 w 681"/>
                <a:gd name="T58" fmla="+- 0 442 -443"/>
                <a:gd name="T59" fmla="*/ 442 h 930"/>
                <a:gd name="T60" fmla="+- 0 1446 850"/>
                <a:gd name="T61" fmla="*/ T60 w 681"/>
                <a:gd name="T62" fmla="+- 0 356 -443"/>
                <a:gd name="T63" fmla="*/ 356 h 930"/>
                <a:gd name="T64" fmla="+- 0 1212 850"/>
                <a:gd name="T65" fmla="*/ T64 w 681"/>
                <a:gd name="T66" fmla="+- 0 356 -443"/>
                <a:gd name="T67" fmla="*/ 356 h 930"/>
                <a:gd name="T68" fmla="+- 0 1212 850"/>
                <a:gd name="T69" fmla="*/ T68 w 681"/>
                <a:gd name="T70" fmla="+- 0 399 -443"/>
                <a:gd name="T71" fmla="*/ 399 h 930"/>
                <a:gd name="T72" fmla="+- 0 1446 850"/>
                <a:gd name="T73" fmla="*/ T72 w 681"/>
                <a:gd name="T74" fmla="+- 0 399 -443"/>
                <a:gd name="T75" fmla="*/ 399 h 930"/>
                <a:gd name="T76" fmla="+- 0 1446 850"/>
                <a:gd name="T77" fmla="*/ T76 w 681"/>
                <a:gd name="T78" fmla="+- 0 356 -443"/>
                <a:gd name="T79" fmla="*/ 356 h 930"/>
                <a:gd name="T80" fmla="+- 0 1446 850"/>
                <a:gd name="T81" fmla="*/ T80 w 681"/>
                <a:gd name="T82" fmla="+- 0 -443 -443"/>
                <a:gd name="T83" fmla="*/ -443 h 930"/>
                <a:gd name="T84" fmla="+- 0 1403 850"/>
                <a:gd name="T85" fmla="*/ T84 w 681"/>
                <a:gd name="T86" fmla="+- 0 -443 -443"/>
                <a:gd name="T87" fmla="*/ -443 h 930"/>
                <a:gd name="T88" fmla="+- 0 1403 850"/>
                <a:gd name="T89" fmla="*/ T88 w 681"/>
                <a:gd name="T90" fmla="+- 0 -400 -443"/>
                <a:gd name="T91" fmla="*/ -400 h 930"/>
                <a:gd name="T92" fmla="+- 0 1446 850"/>
                <a:gd name="T93" fmla="*/ T92 w 681"/>
                <a:gd name="T94" fmla="+- 0 -400 -443"/>
                <a:gd name="T95" fmla="*/ -400 h 930"/>
                <a:gd name="T96" fmla="+- 0 1446 850"/>
                <a:gd name="T97" fmla="*/ T96 w 681"/>
                <a:gd name="T98" fmla="+- 0 -443 -443"/>
                <a:gd name="T99" fmla="*/ -443 h 930"/>
                <a:gd name="T100" fmla="+- 0 1488 850"/>
                <a:gd name="T101" fmla="*/ T100 w 681"/>
                <a:gd name="T102" fmla="+- 0 442 -443"/>
                <a:gd name="T103" fmla="*/ 442 h 930"/>
                <a:gd name="T104" fmla="+- 0 1275 850"/>
                <a:gd name="T105" fmla="*/ T104 w 681"/>
                <a:gd name="T106" fmla="+- 0 442 -443"/>
                <a:gd name="T107" fmla="*/ 442 h 930"/>
                <a:gd name="T108" fmla="+- 0 1275 850"/>
                <a:gd name="T109" fmla="*/ T108 w 681"/>
                <a:gd name="T110" fmla="+- 0 486 -443"/>
                <a:gd name="T111" fmla="*/ 486 h 930"/>
                <a:gd name="T112" fmla="+- 0 1488 850"/>
                <a:gd name="T113" fmla="*/ T112 w 681"/>
                <a:gd name="T114" fmla="+- 0 486 -443"/>
                <a:gd name="T115" fmla="*/ 486 h 930"/>
                <a:gd name="T116" fmla="+- 0 1488 850"/>
                <a:gd name="T117" fmla="*/ T116 w 681"/>
                <a:gd name="T118" fmla="+- 0 442 -443"/>
                <a:gd name="T119" fmla="*/ 442 h 930"/>
                <a:gd name="T120" fmla="+- 0 1531 850"/>
                <a:gd name="T121" fmla="*/ T120 w 681"/>
                <a:gd name="T122" fmla="+- 0 -443 -443"/>
                <a:gd name="T123" fmla="*/ -443 h 930"/>
                <a:gd name="T124" fmla="+- 0 1488 850"/>
                <a:gd name="T125" fmla="*/ T124 w 681"/>
                <a:gd name="T126" fmla="+- 0 -443 -443"/>
                <a:gd name="T127" fmla="*/ -443 h 930"/>
                <a:gd name="T128" fmla="+- 0 1488 850"/>
                <a:gd name="T129" fmla="*/ T128 w 681"/>
                <a:gd name="T130" fmla="+- 0 -400 -443"/>
                <a:gd name="T131" fmla="*/ -400 h 930"/>
                <a:gd name="T132" fmla="+- 0 1531 850"/>
                <a:gd name="T133" fmla="*/ T132 w 681"/>
                <a:gd name="T134" fmla="+- 0 -400 -443"/>
                <a:gd name="T135" fmla="*/ -400 h 930"/>
                <a:gd name="T136" fmla="+- 0 1531 850"/>
                <a:gd name="T137" fmla="*/ T136 w 681"/>
                <a:gd name="T138" fmla="+- 0 -443 -443"/>
                <a:gd name="T139" fmla="*/ -443 h 93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</a:cxnLst>
              <a:rect l="0" t="0" r="r" b="b"/>
              <a:pathLst>
                <a:path w="681" h="930">
                  <a:moveTo>
                    <a:pt x="170" y="799"/>
                  </a:moveTo>
                  <a:lnTo>
                    <a:pt x="0" y="799"/>
                  </a:lnTo>
                  <a:lnTo>
                    <a:pt x="0" y="842"/>
                  </a:lnTo>
                  <a:lnTo>
                    <a:pt x="170" y="842"/>
                  </a:lnTo>
                  <a:lnTo>
                    <a:pt x="170" y="799"/>
                  </a:lnTo>
                  <a:close/>
                  <a:moveTo>
                    <a:pt x="319" y="799"/>
                  </a:moveTo>
                  <a:lnTo>
                    <a:pt x="213" y="799"/>
                  </a:lnTo>
                  <a:lnTo>
                    <a:pt x="213" y="842"/>
                  </a:lnTo>
                  <a:lnTo>
                    <a:pt x="319" y="842"/>
                  </a:lnTo>
                  <a:lnTo>
                    <a:pt x="319" y="799"/>
                  </a:lnTo>
                  <a:close/>
                  <a:moveTo>
                    <a:pt x="383" y="885"/>
                  </a:moveTo>
                  <a:lnTo>
                    <a:pt x="0" y="885"/>
                  </a:lnTo>
                  <a:lnTo>
                    <a:pt x="0" y="929"/>
                  </a:lnTo>
                  <a:lnTo>
                    <a:pt x="383" y="929"/>
                  </a:lnTo>
                  <a:lnTo>
                    <a:pt x="383" y="885"/>
                  </a:lnTo>
                  <a:close/>
                  <a:moveTo>
                    <a:pt x="596" y="799"/>
                  </a:moveTo>
                  <a:lnTo>
                    <a:pt x="362" y="799"/>
                  </a:lnTo>
                  <a:lnTo>
                    <a:pt x="362" y="842"/>
                  </a:lnTo>
                  <a:lnTo>
                    <a:pt x="596" y="842"/>
                  </a:lnTo>
                  <a:lnTo>
                    <a:pt x="596" y="799"/>
                  </a:lnTo>
                  <a:close/>
                  <a:moveTo>
                    <a:pt x="596" y="0"/>
                  </a:moveTo>
                  <a:lnTo>
                    <a:pt x="553" y="0"/>
                  </a:lnTo>
                  <a:lnTo>
                    <a:pt x="553" y="43"/>
                  </a:lnTo>
                  <a:lnTo>
                    <a:pt x="596" y="43"/>
                  </a:lnTo>
                  <a:lnTo>
                    <a:pt x="596" y="0"/>
                  </a:lnTo>
                  <a:close/>
                  <a:moveTo>
                    <a:pt x="638" y="885"/>
                  </a:moveTo>
                  <a:lnTo>
                    <a:pt x="425" y="885"/>
                  </a:lnTo>
                  <a:lnTo>
                    <a:pt x="425" y="929"/>
                  </a:lnTo>
                  <a:lnTo>
                    <a:pt x="638" y="929"/>
                  </a:lnTo>
                  <a:lnTo>
                    <a:pt x="638" y="885"/>
                  </a:lnTo>
                  <a:close/>
                  <a:moveTo>
                    <a:pt x="681" y="0"/>
                  </a:moveTo>
                  <a:lnTo>
                    <a:pt x="638" y="0"/>
                  </a:lnTo>
                  <a:lnTo>
                    <a:pt x="638" y="43"/>
                  </a:lnTo>
                  <a:lnTo>
                    <a:pt x="681" y="43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AutoShape 4">
              <a:extLst>
                <a:ext uri="{FF2B5EF4-FFF2-40B4-BE49-F238E27FC236}">
                  <a16:creationId xmlns:a16="http://schemas.microsoft.com/office/drawing/2014/main" id="{13CD8FC1-6DAB-42D8-B00C-5DD9637C1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" y="-206"/>
              <a:ext cx="426" cy="433"/>
            </a:xfrm>
            <a:custGeom>
              <a:avLst/>
              <a:gdLst>
                <a:gd name="T0" fmla="+- 0 1275 1063"/>
                <a:gd name="T1" fmla="*/ T0 w 426"/>
                <a:gd name="T2" fmla="+- 0 -205 -205"/>
                <a:gd name="T3" fmla="*/ -205 h 433"/>
                <a:gd name="T4" fmla="+- 0 1208 1063"/>
                <a:gd name="T5" fmla="*/ T4 w 426"/>
                <a:gd name="T6" fmla="+- 0 -194 -205"/>
                <a:gd name="T7" fmla="*/ -194 h 433"/>
                <a:gd name="T8" fmla="+- 0 1150 1063"/>
                <a:gd name="T9" fmla="*/ T8 w 426"/>
                <a:gd name="T10" fmla="+- 0 -163 -205"/>
                <a:gd name="T11" fmla="*/ -163 h 433"/>
                <a:gd name="T12" fmla="+- 0 1104 1063"/>
                <a:gd name="T13" fmla="*/ T12 w 426"/>
                <a:gd name="T14" fmla="+- 0 -117 -205"/>
                <a:gd name="T15" fmla="*/ -117 h 433"/>
                <a:gd name="T16" fmla="+- 0 1074 1063"/>
                <a:gd name="T17" fmla="*/ T16 w 426"/>
                <a:gd name="T18" fmla="+- 0 -57 -205"/>
                <a:gd name="T19" fmla="*/ -57 h 433"/>
                <a:gd name="T20" fmla="+- 0 1063 1063"/>
                <a:gd name="T21" fmla="*/ T20 w 426"/>
                <a:gd name="T22" fmla="+- 0 11 -205"/>
                <a:gd name="T23" fmla="*/ 11 h 433"/>
                <a:gd name="T24" fmla="+- 0 1074 1063"/>
                <a:gd name="T25" fmla="*/ T24 w 426"/>
                <a:gd name="T26" fmla="+- 0 79 -205"/>
                <a:gd name="T27" fmla="*/ 79 h 433"/>
                <a:gd name="T28" fmla="+- 0 1104 1063"/>
                <a:gd name="T29" fmla="*/ T28 w 426"/>
                <a:gd name="T30" fmla="+- 0 139 -205"/>
                <a:gd name="T31" fmla="*/ 139 h 433"/>
                <a:gd name="T32" fmla="+- 0 1150 1063"/>
                <a:gd name="T33" fmla="*/ T32 w 426"/>
                <a:gd name="T34" fmla="+- 0 185 -205"/>
                <a:gd name="T35" fmla="*/ 185 h 433"/>
                <a:gd name="T36" fmla="+- 0 1208 1063"/>
                <a:gd name="T37" fmla="*/ T36 w 426"/>
                <a:gd name="T38" fmla="+- 0 216 -205"/>
                <a:gd name="T39" fmla="*/ 216 h 433"/>
                <a:gd name="T40" fmla="+- 0 1275 1063"/>
                <a:gd name="T41" fmla="*/ T40 w 426"/>
                <a:gd name="T42" fmla="+- 0 227 -205"/>
                <a:gd name="T43" fmla="*/ 227 h 433"/>
                <a:gd name="T44" fmla="+- 0 1343 1063"/>
                <a:gd name="T45" fmla="*/ T44 w 426"/>
                <a:gd name="T46" fmla="+- 0 216 -205"/>
                <a:gd name="T47" fmla="*/ 216 h 433"/>
                <a:gd name="T48" fmla="+- 0 1401 1063"/>
                <a:gd name="T49" fmla="*/ T48 w 426"/>
                <a:gd name="T50" fmla="+- 0 185 -205"/>
                <a:gd name="T51" fmla="*/ 185 h 433"/>
                <a:gd name="T52" fmla="+- 0 1403 1063"/>
                <a:gd name="T53" fmla="*/ T52 w 426"/>
                <a:gd name="T54" fmla="+- 0 184 -205"/>
                <a:gd name="T55" fmla="*/ 184 h 433"/>
                <a:gd name="T56" fmla="+- 0 1275 1063"/>
                <a:gd name="T57" fmla="*/ T56 w 426"/>
                <a:gd name="T58" fmla="+- 0 184 -205"/>
                <a:gd name="T59" fmla="*/ 184 h 433"/>
                <a:gd name="T60" fmla="+- 0 1209 1063"/>
                <a:gd name="T61" fmla="*/ T60 w 426"/>
                <a:gd name="T62" fmla="+- 0 170 -205"/>
                <a:gd name="T63" fmla="*/ 170 h 433"/>
                <a:gd name="T64" fmla="+- 0 1155 1063"/>
                <a:gd name="T65" fmla="*/ T64 w 426"/>
                <a:gd name="T66" fmla="+- 0 133 -205"/>
                <a:gd name="T67" fmla="*/ 133 h 433"/>
                <a:gd name="T68" fmla="+- 0 1119 1063"/>
                <a:gd name="T69" fmla="*/ T68 w 426"/>
                <a:gd name="T70" fmla="+- 0 78 -205"/>
                <a:gd name="T71" fmla="*/ 78 h 433"/>
                <a:gd name="T72" fmla="+- 0 1105 1063"/>
                <a:gd name="T73" fmla="*/ T72 w 426"/>
                <a:gd name="T74" fmla="+- 0 11 -205"/>
                <a:gd name="T75" fmla="*/ 11 h 433"/>
                <a:gd name="T76" fmla="+- 0 1106 1063"/>
                <a:gd name="T77" fmla="*/ T76 w 426"/>
                <a:gd name="T78" fmla="+- 0 10 -205"/>
                <a:gd name="T79" fmla="*/ 10 h 433"/>
                <a:gd name="T80" fmla="+- 0 1119 1063"/>
                <a:gd name="T81" fmla="*/ T80 w 426"/>
                <a:gd name="T82" fmla="+- 0 -56 -205"/>
                <a:gd name="T83" fmla="*/ -56 h 433"/>
                <a:gd name="T84" fmla="+- 0 1155 1063"/>
                <a:gd name="T85" fmla="*/ T84 w 426"/>
                <a:gd name="T86" fmla="+- 0 -111 -205"/>
                <a:gd name="T87" fmla="*/ -111 h 433"/>
                <a:gd name="T88" fmla="+- 0 1209 1063"/>
                <a:gd name="T89" fmla="*/ T88 w 426"/>
                <a:gd name="T90" fmla="+- 0 -148 -205"/>
                <a:gd name="T91" fmla="*/ -148 h 433"/>
                <a:gd name="T92" fmla="+- 0 1275 1063"/>
                <a:gd name="T93" fmla="*/ T92 w 426"/>
                <a:gd name="T94" fmla="+- 0 -162 -205"/>
                <a:gd name="T95" fmla="*/ -162 h 433"/>
                <a:gd name="T96" fmla="+- 0 1403 1063"/>
                <a:gd name="T97" fmla="*/ T96 w 426"/>
                <a:gd name="T98" fmla="+- 0 -162 -205"/>
                <a:gd name="T99" fmla="*/ -162 h 433"/>
                <a:gd name="T100" fmla="+- 0 1401 1063"/>
                <a:gd name="T101" fmla="*/ T100 w 426"/>
                <a:gd name="T102" fmla="+- 0 -164 -205"/>
                <a:gd name="T103" fmla="*/ -164 h 433"/>
                <a:gd name="T104" fmla="+- 0 1343 1063"/>
                <a:gd name="T105" fmla="*/ T104 w 426"/>
                <a:gd name="T106" fmla="+- 0 -194 -205"/>
                <a:gd name="T107" fmla="*/ -194 h 433"/>
                <a:gd name="T108" fmla="+- 0 1275 1063"/>
                <a:gd name="T109" fmla="*/ T108 w 426"/>
                <a:gd name="T110" fmla="+- 0 -205 -205"/>
                <a:gd name="T111" fmla="*/ -205 h 433"/>
                <a:gd name="T112" fmla="+- 0 1403 1063"/>
                <a:gd name="T113" fmla="*/ T112 w 426"/>
                <a:gd name="T114" fmla="+- 0 -162 -205"/>
                <a:gd name="T115" fmla="*/ -162 h 433"/>
                <a:gd name="T116" fmla="+- 0 1275 1063"/>
                <a:gd name="T117" fmla="*/ T116 w 426"/>
                <a:gd name="T118" fmla="+- 0 -162 -205"/>
                <a:gd name="T119" fmla="*/ -162 h 433"/>
                <a:gd name="T120" fmla="+- 0 1342 1063"/>
                <a:gd name="T121" fmla="*/ T120 w 426"/>
                <a:gd name="T122" fmla="+- 0 -148 -205"/>
                <a:gd name="T123" fmla="*/ -148 h 433"/>
                <a:gd name="T124" fmla="+- 0 1396 1063"/>
                <a:gd name="T125" fmla="*/ T124 w 426"/>
                <a:gd name="T126" fmla="+- 0 -111 -205"/>
                <a:gd name="T127" fmla="*/ -111 h 433"/>
                <a:gd name="T128" fmla="+- 0 1432 1063"/>
                <a:gd name="T129" fmla="*/ T128 w 426"/>
                <a:gd name="T130" fmla="+- 0 -56 -205"/>
                <a:gd name="T131" fmla="*/ -56 h 433"/>
                <a:gd name="T132" fmla="+- 0 1445 1063"/>
                <a:gd name="T133" fmla="*/ T132 w 426"/>
                <a:gd name="T134" fmla="+- 0 10 -205"/>
                <a:gd name="T135" fmla="*/ 10 h 433"/>
                <a:gd name="T136" fmla="+- 0 1445 1063"/>
                <a:gd name="T137" fmla="*/ T136 w 426"/>
                <a:gd name="T138" fmla="+- 0 11 -205"/>
                <a:gd name="T139" fmla="*/ 11 h 433"/>
                <a:gd name="T140" fmla="+- 0 1432 1063"/>
                <a:gd name="T141" fmla="*/ T140 w 426"/>
                <a:gd name="T142" fmla="+- 0 78 -205"/>
                <a:gd name="T143" fmla="*/ 78 h 433"/>
                <a:gd name="T144" fmla="+- 0 1396 1063"/>
                <a:gd name="T145" fmla="*/ T144 w 426"/>
                <a:gd name="T146" fmla="+- 0 133 -205"/>
                <a:gd name="T147" fmla="*/ 133 h 433"/>
                <a:gd name="T148" fmla="+- 0 1342 1063"/>
                <a:gd name="T149" fmla="*/ T148 w 426"/>
                <a:gd name="T150" fmla="+- 0 170 -205"/>
                <a:gd name="T151" fmla="*/ 170 h 433"/>
                <a:gd name="T152" fmla="+- 0 1275 1063"/>
                <a:gd name="T153" fmla="*/ T152 w 426"/>
                <a:gd name="T154" fmla="+- 0 183 -205"/>
                <a:gd name="T155" fmla="*/ 183 h 433"/>
                <a:gd name="T156" fmla="+- 0 1275 1063"/>
                <a:gd name="T157" fmla="*/ T156 w 426"/>
                <a:gd name="T158" fmla="+- 0 184 -205"/>
                <a:gd name="T159" fmla="*/ 184 h 433"/>
                <a:gd name="T160" fmla="+- 0 1403 1063"/>
                <a:gd name="T161" fmla="*/ T160 w 426"/>
                <a:gd name="T162" fmla="+- 0 184 -205"/>
                <a:gd name="T163" fmla="*/ 184 h 433"/>
                <a:gd name="T164" fmla="+- 0 1447 1063"/>
                <a:gd name="T165" fmla="*/ T164 w 426"/>
                <a:gd name="T166" fmla="+- 0 139 -205"/>
                <a:gd name="T167" fmla="*/ 139 h 433"/>
                <a:gd name="T168" fmla="+- 0 1477 1063"/>
                <a:gd name="T169" fmla="*/ T168 w 426"/>
                <a:gd name="T170" fmla="+- 0 79 -205"/>
                <a:gd name="T171" fmla="*/ 79 h 433"/>
                <a:gd name="T172" fmla="+- 0 1488 1063"/>
                <a:gd name="T173" fmla="*/ T172 w 426"/>
                <a:gd name="T174" fmla="+- 0 11 -205"/>
                <a:gd name="T175" fmla="*/ 11 h 433"/>
                <a:gd name="T176" fmla="+- 0 1488 1063"/>
                <a:gd name="T177" fmla="*/ T176 w 426"/>
                <a:gd name="T178" fmla="+- 0 10 -205"/>
                <a:gd name="T179" fmla="*/ 10 h 433"/>
                <a:gd name="T180" fmla="+- 0 1477 1063"/>
                <a:gd name="T181" fmla="*/ T180 w 426"/>
                <a:gd name="T182" fmla="+- 0 -58 -205"/>
                <a:gd name="T183" fmla="*/ -58 h 433"/>
                <a:gd name="T184" fmla="+- 0 1447 1063"/>
                <a:gd name="T185" fmla="*/ T184 w 426"/>
                <a:gd name="T186" fmla="+- 0 -117 -205"/>
                <a:gd name="T187" fmla="*/ -117 h 433"/>
                <a:gd name="T188" fmla="+- 0 1403 1063"/>
                <a:gd name="T189" fmla="*/ T188 w 426"/>
                <a:gd name="T190" fmla="+- 0 -162 -205"/>
                <a:gd name="T191" fmla="*/ -162 h 43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</a:cxnLst>
              <a:rect l="0" t="0" r="r" b="b"/>
              <a:pathLst>
                <a:path w="426" h="433">
                  <a:moveTo>
                    <a:pt x="212" y="0"/>
                  </a:moveTo>
                  <a:lnTo>
                    <a:pt x="145" y="11"/>
                  </a:lnTo>
                  <a:lnTo>
                    <a:pt x="87" y="42"/>
                  </a:lnTo>
                  <a:lnTo>
                    <a:pt x="41" y="88"/>
                  </a:lnTo>
                  <a:lnTo>
                    <a:pt x="11" y="148"/>
                  </a:lnTo>
                  <a:lnTo>
                    <a:pt x="0" y="216"/>
                  </a:lnTo>
                  <a:lnTo>
                    <a:pt x="11" y="284"/>
                  </a:lnTo>
                  <a:lnTo>
                    <a:pt x="41" y="344"/>
                  </a:lnTo>
                  <a:lnTo>
                    <a:pt x="87" y="390"/>
                  </a:lnTo>
                  <a:lnTo>
                    <a:pt x="145" y="421"/>
                  </a:lnTo>
                  <a:lnTo>
                    <a:pt x="212" y="432"/>
                  </a:lnTo>
                  <a:lnTo>
                    <a:pt x="280" y="421"/>
                  </a:lnTo>
                  <a:lnTo>
                    <a:pt x="338" y="390"/>
                  </a:lnTo>
                  <a:lnTo>
                    <a:pt x="340" y="389"/>
                  </a:lnTo>
                  <a:lnTo>
                    <a:pt x="212" y="389"/>
                  </a:lnTo>
                  <a:lnTo>
                    <a:pt x="146" y="375"/>
                  </a:lnTo>
                  <a:lnTo>
                    <a:pt x="92" y="338"/>
                  </a:lnTo>
                  <a:lnTo>
                    <a:pt x="56" y="283"/>
                  </a:lnTo>
                  <a:lnTo>
                    <a:pt x="42" y="216"/>
                  </a:lnTo>
                  <a:lnTo>
                    <a:pt x="43" y="215"/>
                  </a:lnTo>
                  <a:lnTo>
                    <a:pt x="56" y="149"/>
                  </a:lnTo>
                  <a:lnTo>
                    <a:pt x="92" y="94"/>
                  </a:lnTo>
                  <a:lnTo>
                    <a:pt x="146" y="57"/>
                  </a:lnTo>
                  <a:lnTo>
                    <a:pt x="212" y="43"/>
                  </a:lnTo>
                  <a:lnTo>
                    <a:pt x="340" y="43"/>
                  </a:lnTo>
                  <a:lnTo>
                    <a:pt x="338" y="41"/>
                  </a:lnTo>
                  <a:lnTo>
                    <a:pt x="280" y="11"/>
                  </a:lnTo>
                  <a:lnTo>
                    <a:pt x="212" y="0"/>
                  </a:lnTo>
                  <a:close/>
                  <a:moveTo>
                    <a:pt x="340" y="43"/>
                  </a:moveTo>
                  <a:lnTo>
                    <a:pt x="212" y="43"/>
                  </a:lnTo>
                  <a:lnTo>
                    <a:pt x="279" y="57"/>
                  </a:lnTo>
                  <a:lnTo>
                    <a:pt x="333" y="94"/>
                  </a:lnTo>
                  <a:lnTo>
                    <a:pt x="369" y="149"/>
                  </a:lnTo>
                  <a:lnTo>
                    <a:pt x="382" y="215"/>
                  </a:lnTo>
                  <a:lnTo>
                    <a:pt x="382" y="216"/>
                  </a:lnTo>
                  <a:lnTo>
                    <a:pt x="369" y="283"/>
                  </a:lnTo>
                  <a:lnTo>
                    <a:pt x="333" y="338"/>
                  </a:lnTo>
                  <a:lnTo>
                    <a:pt x="279" y="375"/>
                  </a:lnTo>
                  <a:lnTo>
                    <a:pt x="212" y="388"/>
                  </a:lnTo>
                  <a:lnTo>
                    <a:pt x="212" y="389"/>
                  </a:lnTo>
                  <a:lnTo>
                    <a:pt x="340" y="389"/>
                  </a:lnTo>
                  <a:lnTo>
                    <a:pt x="384" y="344"/>
                  </a:lnTo>
                  <a:lnTo>
                    <a:pt x="414" y="284"/>
                  </a:lnTo>
                  <a:lnTo>
                    <a:pt x="425" y="216"/>
                  </a:lnTo>
                  <a:lnTo>
                    <a:pt x="425" y="215"/>
                  </a:lnTo>
                  <a:lnTo>
                    <a:pt x="414" y="147"/>
                  </a:lnTo>
                  <a:lnTo>
                    <a:pt x="384" y="88"/>
                  </a:lnTo>
                  <a:lnTo>
                    <a:pt x="340" y="43"/>
                  </a:lnTo>
                  <a:close/>
                </a:path>
              </a:pathLst>
            </a:cu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B2A7DF72-DA3A-4B17-874A-82B65F957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" y="-120"/>
              <a:ext cx="12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9AD4CE8A-95FC-4FB6-88FF-87D0E4C33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-530"/>
              <a:ext cx="1108" cy="1297"/>
            </a:xfrm>
            <a:custGeom>
              <a:avLst/>
              <a:gdLst>
                <a:gd name="T0" fmla="+- 0 850 680"/>
                <a:gd name="T1" fmla="*/ T0 w 1108"/>
                <a:gd name="T2" fmla="+- 0 54 -530"/>
                <a:gd name="T3" fmla="*/ 54 h 1297"/>
                <a:gd name="T4" fmla="+- 0 957 680"/>
                <a:gd name="T5" fmla="*/ T4 w 1108"/>
                <a:gd name="T6" fmla="+- 0 97 -530"/>
                <a:gd name="T7" fmla="*/ 97 h 1297"/>
                <a:gd name="T8" fmla="+- 0 957 680"/>
                <a:gd name="T9" fmla="*/ T8 w 1108"/>
                <a:gd name="T10" fmla="+- 0 140 -530"/>
                <a:gd name="T11" fmla="*/ 140 h 1297"/>
                <a:gd name="T12" fmla="+- 0 850 680"/>
                <a:gd name="T13" fmla="*/ T12 w 1108"/>
                <a:gd name="T14" fmla="+- 0 -76 -530"/>
                <a:gd name="T15" fmla="*/ -76 h 1297"/>
                <a:gd name="T16" fmla="+- 0 957 680"/>
                <a:gd name="T17" fmla="*/ T16 w 1108"/>
                <a:gd name="T18" fmla="+- 0 -76 -530"/>
                <a:gd name="T19" fmla="*/ -76 h 1297"/>
                <a:gd name="T20" fmla="+- 0 850 680"/>
                <a:gd name="T21" fmla="*/ T20 w 1108"/>
                <a:gd name="T22" fmla="+- 0 226 -530"/>
                <a:gd name="T23" fmla="*/ 226 h 1297"/>
                <a:gd name="T24" fmla="+- 0 978 680"/>
                <a:gd name="T25" fmla="*/ T24 w 1108"/>
                <a:gd name="T26" fmla="+- 0 -163 -530"/>
                <a:gd name="T27" fmla="*/ -163 h 1297"/>
                <a:gd name="T28" fmla="+- 0 978 680"/>
                <a:gd name="T29" fmla="*/ T28 w 1108"/>
                <a:gd name="T30" fmla="+- 0 -119 -530"/>
                <a:gd name="T31" fmla="*/ -119 h 1297"/>
                <a:gd name="T32" fmla="+- 0 850 680"/>
                <a:gd name="T33" fmla="*/ T32 w 1108"/>
                <a:gd name="T34" fmla="+- 0 -249 -530"/>
                <a:gd name="T35" fmla="*/ -249 h 1297"/>
                <a:gd name="T36" fmla="+- 0 1042 680"/>
                <a:gd name="T37" fmla="*/ T36 w 1108"/>
                <a:gd name="T38" fmla="+- 0 -249 -530"/>
                <a:gd name="T39" fmla="*/ -249 h 1297"/>
                <a:gd name="T40" fmla="+- 0 850 680"/>
                <a:gd name="T41" fmla="*/ T40 w 1108"/>
                <a:gd name="T42" fmla="+- 0 313 -530"/>
                <a:gd name="T43" fmla="*/ 313 h 1297"/>
                <a:gd name="T44" fmla="+- 0 1788 680"/>
                <a:gd name="T45" fmla="*/ T44 w 1108"/>
                <a:gd name="T46" fmla="+- 0 435 -530"/>
                <a:gd name="T47" fmla="*/ 435 h 1297"/>
                <a:gd name="T48" fmla="+- 0 1734 680"/>
                <a:gd name="T49" fmla="*/ T48 w 1108"/>
                <a:gd name="T50" fmla="+- 0 442 -530"/>
                <a:gd name="T51" fmla="*/ 442 h 1297"/>
                <a:gd name="T52" fmla="+- 0 1667 680"/>
                <a:gd name="T53" fmla="*/ T52 w 1108"/>
                <a:gd name="T54" fmla="+- 0 442 -530"/>
                <a:gd name="T55" fmla="*/ 442 h 1297"/>
                <a:gd name="T56" fmla="+- 0 1734 680"/>
                <a:gd name="T57" fmla="*/ T56 w 1108"/>
                <a:gd name="T58" fmla="+- 0 442 -530"/>
                <a:gd name="T59" fmla="*/ 442 h 1297"/>
                <a:gd name="T60" fmla="+- 0 1671 680"/>
                <a:gd name="T61" fmla="*/ T60 w 1108"/>
                <a:gd name="T62" fmla="+- 0 378 -530"/>
                <a:gd name="T63" fmla="*/ 378 h 1297"/>
                <a:gd name="T64" fmla="+- 0 1468 680"/>
                <a:gd name="T65" fmla="*/ T64 w 1108"/>
                <a:gd name="T66" fmla="+- 0 240 -530"/>
                <a:gd name="T67" fmla="*/ 240 h 1297"/>
                <a:gd name="T68" fmla="+- 0 1494 680"/>
                <a:gd name="T69" fmla="*/ T68 w 1108"/>
                <a:gd name="T70" fmla="+- 0 215 -530"/>
                <a:gd name="T71" fmla="*/ 215 h 1297"/>
                <a:gd name="T72" fmla="+- 0 1671 680"/>
                <a:gd name="T73" fmla="*/ T72 w 1108"/>
                <a:gd name="T74" fmla="+- 0 316 -530"/>
                <a:gd name="T75" fmla="*/ 316 h 1297"/>
                <a:gd name="T76" fmla="+- 0 1617 680"/>
                <a:gd name="T77" fmla="*/ T76 w 1108"/>
                <a:gd name="T78" fmla="+- 0 -520 -530"/>
                <a:gd name="T79" fmla="*/ -520 h 1297"/>
                <a:gd name="T80" fmla="+- 0 1574 680"/>
                <a:gd name="T81" fmla="*/ T80 w 1108"/>
                <a:gd name="T82" fmla="+- 0 -530 -530"/>
                <a:gd name="T83" fmla="*/ -530 h 1297"/>
                <a:gd name="T84" fmla="+- 0 1562 680"/>
                <a:gd name="T85" fmla="*/ T84 w 1108"/>
                <a:gd name="T86" fmla="+- 0 206 -530"/>
                <a:gd name="T87" fmla="*/ 206 h 1297"/>
                <a:gd name="T88" fmla="+- 0 1572 680"/>
                <a:gd name="T89" fmla="*/ T88 w 1108"/>
                <a:gd name="T90" fmla="+- 0 41 -530"/>
                <a:gd name="T91" fmla="*/ 41 h 1297"/>
                <a:gd name="T92" fmla="+- 0 1531 680"/>
                <a:gd name="T93" fmla="*/ T92 w 1108"/>
                <a:gd name="T94" fmla="+- 0 -147 -530"/>
                <a:gd name="T95" fmla="*/ -147 h 1297"/>
                <a:gd name="T96" fmla="+- 0 1496 680"/>
                <a:gd name="T97" fmla="*/ T96 w 1108"/>
                <a:gd name="T98" fmla="+- 0 141 -530"/>
                <a:gd name="T99" fmla="*/ 141 h 1297"/>
                <a:gd name="T100" fmla="+- 0 1343 680"/>
                <a:gd name="T101" fmla="*/ T100 w 1108"/>
                <a:gd name="T102" fmla="+- 0 260 -530"/>
                <a:gd name="T103" fmla="*/ 260 h 1297"/>
                <a:gd name="T104" fmla="+- 0 1147 680"/>
                <a:gd name="T105" fmla="*/ T104 w 1108"/>
                <a:gd name="T106" fmla="+- 0 234 -530"/>
                <a:gd name="T107" fmla="*/ 234 h 1297"/>
                <a:gd name="T108" fmla="+- 0 1030 680"/>
                <a:gd name="T109" fmla="*/ T108 w 1108"/>
                <a:gd name="T110" fmla="+- 0 79 -530"/>
                <a:gd name="T111" fmla="*/ 79 h 1297"/>
                <a:gd name="T112" fmla="+- 0 1055 680"/>
                <a:gd name="T113" fmla="*/ T112 w 1108"/>
                <a:gd name="T114" fmla="+- 0 -121 -530"/>
                <a:gd name="T115" fmla="*/ -121 h 1297"/>
                <a:gd name="T116" fmla="+- 0 1208 680"/>
                <a:gd name="T117" fmla="*/ T116 w 1108"/>
                <a:gd name="T118" fmla="+- 0 -240 -530"/>
                <a:gd name="T119" fmla="*/ -240 h 1297"/>
                <a:gd name="T120" fmla="+- 0 1404 680"/>
                <a:gd name="T121" fmla="*/ T120 w 1108"/>
                <a:gd name="T122" fmla="+- 0 -214 -530"/>
                <a:gd name="T123" fmla="*/ -214 h 1297"/>
                <a:gd name="T124" fmla="+- 0 1521 680"/>
                <a:gd name="T125" fmla="*/ T124 w 1108"/>
                <a:gd name="T126" fmla="+- 0 -59 -530"/>
                <a:gd name="T127" fmla="*/ -59 h 1297"/>
                <a:gd name="T128" fmla="+- 0 1529 680"/>
                <a:gd name="T129" fmla="*/ T128 w 1108"/>
                <a:gd name="T130" fmla="+- 0 -151 -530"/>
                <a:gd name="T131" fmla="*/ -151 h 1297"/>
                <a:gd name="T132" fmla="+- 0 1433 680"/>
                <a:gd name="T133" fmla="*/ T132 w 1108"/>
                <a:gd name="T134" fmla="+- 0 -249 -530"/>
                <a:gd name="T135" fmla="*/ -249 h 1297"/>
                <a:gd name="T136" fmla="+- 0 1240 680"/>
                <a:gd name="T137" fmla="*/ T136 w 1108"/>
                <a:gd name="T138" fmla="+- 0 -293 -530"/>
                <a:gd name="T139" fmla="*/ -293 h 1297"/>
                <a:gd name="T140" fmla="+- 0 1064 680"/>
                <a:gd name="T141" fmla="*/ T140 w 1108"/>
                <a:gd name="T142" fmla="+- 0 -208 -530"/>
                <a:gd name="T143" fmla="*/ -208 h 1297"/>
                <a:gd name="T144" fmla="+- 0 976 680"/>
                <a:gd name="T145" fmla="*/ T144 w 1108"/>
                <a:gd name="T146" fmla="+- 0 -24 -530"/>
                <a:gd name="T147" fmla="*/ -24 h 1297"/>
                <a:gd name="T148" fmla="+- 0 1019 680"/>
                <a:gd name="T149" fmla="*/ T148 w 1108"/>
                <a:gd name="T150" fmla="+- 0 169 -530"/>
                <a:gd name="T151" fmla="*/ 169 h 1297"/>
                <a:gd name="T152" fmla="+- 0 1192 680"/>
                <a:gd name="T153" fmla="*/ T152 w 1108"/>
                <a:gd name="T154" fmla="+- 0 301 -530"/>
                <a:gd name="T155" fmla="*/ 301 h 1297"/>
                <a:gd name="T156" fmla="+- 0 1426 680"/>
                <a:gd name="T157" fmla="*/ T156 w 1108"/>
                <a:gd name="T158" fmla="+- 0 270 -530"/>
                <a:gd name="T159" fmla="*/ 270 h 1297"/>
                <a:gd name="T160" fmla="+- 0 1574 680"/>
                <a:gd name="T161" fmla="*/ T160 w 1108"/>
                <a:gd name="T162" fmla="+- 0 637 -530"/>
                <a:gd name="T163" fmla="*/ 637 h 1297"/>
                <a:gd name="T164" fmla="+- 0 1531 680"/>
                <a:gd name="T165" fmla="*/ T164 w 1108"/>
                <a:gd name="T166" fmla="+- 0 723 -530"/>
                <a:gd name="T167" fmla="*/ 723 h 1297"/>
                <a:gd name="T168" fmla="+- 0 863 680"/>
                <a:gd name="T169" fmla="*/ T168 w 1108"/>
                <a:gd name="T170" fmla="+- 0 -443 -530"/>
                <a:gd name="T171" fmla="*/ -443 h 1297"/>
                <a:gd name="T172" fmla="+- 0 765 680"/>
                <a:gd name="T173" fmla="*/ T172 w 1108"/>
                <a:gd name="T174" fmla="+- 0 670 -530"/>
                <a:gd name="T175" fmla="*/ 670 h 1297"/>
                <a:gd name="T176" fmla="+- 0 1531 680"/>
                <a:gd name="T177" fmla="*/ T176 w 1108"/>
                <a:gd name="T178" fmla="+- 0 637 -530"/>
                <a:gd name="T179" fmla="*/ 637 h 1297"/>
                <a:gd name="T180" fmla="+- 0 968 680"/>
                <a:gd name="T181" fmla="*/ T180 w 1108"/>
                <a:gd name="T182" fmla="+- 0 -314 -530"/>
                <a:gd name="T183" fmla="*/ -314 h 1297"/>
                <a:gd name="T184" fmla="+- 0 978 680"/>
                <a:gd name="T185" fmla="*/ T184 w 1108"/>
                <a:gd name="T186" fmla="+- 0 -456 -530"/>
                <a:gd name="T187" fmla="*/ -456 h 1297"/>
                <a:gd name="T188" fmla="+- 0 1574 680"/>
                <a:gd name="T189" fmla="*/ T188 w 1108"/>
                <a:gd name="T190" fmla="+- 0 -530 -530"/>
                <a:gd name="T191" fmla="*/ -530 h 1297"/>
                <a:gd name="T192" fmla="+- 0 935 680"/>
                <a:gd name="T193" fmla="*/ T192 w 1108"/>
                <a:gd name="T194" fmla="+- 0 -517 -530"/>
                <a:gd name="T195" fmla="*/ -517 h 1297"/>
                <a:gd name="T196" fmla="+- 0 838 680"/>
                <a:gd name="T197" fmla="*/ T196 w 1108"/>
                <a:gd name="T198" fmla="+- 0 -357 -530"/>
                <a:gd name="T199" fmla="*/ -357 h 1297"/>
                <a:gd name="T200" fmla="+- 0 935 680"/>
                <a:gd name="T201" fmla="*/ T200 w 1108"/>
                <a:gd name="T202" fmla="+- 0 -517 -530"/>
                <a:gd name="T203" fmla="*/ -517 h 1297"/>
                <a:gd name="T204" fmla="+- 0 680 680"/>
                <a:gd name="T205" fmla="*/ T204 w 1108"/>
                <a:gd name="T206" fmla="+- 0 767 -530"/>
                <a:gd name="T207" fmla="*/ 767 h 1297"/>
                <a:gd name="T208" fmla="+- 0 1574 680"/>
                <a:gd name="T209" fmla="*/ T208 w 1108"/>
                <a:gd name="T210" fmla="+- 0 680 -530"/>
                <a:gd name="T211" fmla="*/ 680 h 1297"/>
                <a:gd name="T212" fmla="+- 0 1616 680"/>
                <a:gd name="T213" fmla="*/ T212 w 1108"/>
                <a:gd name="T214" fmla="+- 0 637 -530"/>
                <a:gd name="T215" fmla="*/ 637 h 1297"/>
                <a:gd name="T216" fmla="+- 0 1708 680"/>
                <a:gd name="T217" fmla="*/ T216 w 1108"/>
                <a:gd name="T218" fmla="+- 0 530 -530"/>
                <a:gd name="T219" fmla="*/ 530 h 1297"/>
                <a:gd name="T220" fmla="+- 0 1788 680"/>
                <a:gd name="T221" fmla="*/ T220 w 1108"/>
                <a:gd name="T222" fmla="+- 0 435 -530"/>
                <a:gd name="T223" fmla="*/ 435 h 129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</a:cxnLst>
              <a:rect l="0" t="0" r="r" b="b"/>
              <a:pathLst>
                <a:path w="1108" h="1297">
                  <a:moveTo>
                    <a:pt x="255" y="540"/>
                  </a:moveTo>
                  <a:lnTo>
                    <a:pt x="170" y="540"/>
                  </a:lnTo>
                  <a:lnTo>
                    <a:pt x="170" y="584"/>
                  </a:lnTo>
                  <a:lnTo>
                    <a:pt x="255" y="584"/>
                  </a:lnTo>
                  <a:lnTo>
                    <a:pt x="255" y="540"/>
                  </a:lnTo>
                  <a:close/>
                  <a:moveTo>
                    <a:pt x="277" y="627"/>
                  </a:moveTo>
                  <a:lnTo>
                    <a:pt x="170" y="627"/>
                  </a:lnTo>
                  <a:lnTo>
                    <a:pt x="170" y="670"/>
                  </a:lnTo>
                  <a:lnTo>
                    <a:pt x="277" y="670"/>
                  </a:lnTo>
                  <a:lnTo>
                    <a:pt x="277" y="627"/>
                  </a:lnTo>
                  <a:close/>
                  <a:moveTo>
                    <a:pt x="277" y="454"/>
                  </a:moveTo>
                  <a:lnTo>
                    <a:pt x="170" y="454"/>
                  </a:lnTo>
                  <a:lnTo>
                    <a:pt x="170" y="497"/>
                  </a:lnTo>
                  <a:lnTo>
                    <a:pt x="277" y="497"/>
                  </a:lnTo>
                  <a:lnTo>
                    <a:pt x="277" y="454"/>
                  </a:lnTo>
                  <a:close/>
                  <a:moveTo>
                    <a:pt x="298" y="713"/>
                  </a:moveTo>
                  <a:lnTo>
                    <a:pt x="170" y="713"/>
                  </a:lnTo>
                  <a:lnTo>
                    <a:pt x="170" y="756"/>
                  </a:lnTo>
                  <a:lnTo>
                    <a:pt x="298" y="756"/>
                  </a:lnTo>
                  <a:lnTo>
                    <a:pt x="298" y="713"/>
                  </a:lnTo>
                  <a:close/>
                  <a:moveTo>
                    <a:pt x="298" y="367"/>
                  </a:moveTo>
                  <a:lnTo>
                    <a:pt x="170" y="367"/>
                  </a:lnTo>
                  <a:lnTo>
                    <a:pt x="170" y="411"/>
                  </a:lnTo>
                  <a:lnTo>
                    <a:pt x="298" y="411"/>
                  </a:lnTo>
                  <a:lnTo>
                    <a:pt x="298" y="367"/>
                  </a:lnTo>
                  <a:close/>
                  <a:moveTo>
                    <a:pt x="362" y="281"/>
                  </a:moveTo>
                  <a:lnTo>
                    <a:pt x="170" y="281"/>
                  </a:lnTo>
                  <a:lnTo>
                    <a:pt x="170" y="324"/>
                  </a:lnTo>
                  <a:lnTo>
                    <a:pt x="362" y="324"/>
                  </a:lnTo>
                  <a:lnTo>
                    <a:pt x="362" y="281"/>
                  </a:lnTo>
                  <a:close/>
                  <a:moveTo>
                    <a:pt x="383" y="800"/>
                  </a:moveTo>
                  <a:lnTo>
                    <a:pt x="170" y="800"/>
                  </a:lnTo>
                  <a:lnTo>
                    <a:pt x="170" y="843"/>
                  </a:lnTo>
                  <a:lnTo>
                    <a:pt x="383" y="843"/>
                  </a:lnTo>
                  <a:lnTo>
                    <a:pt x="383" y="800"/>
                  </a:lnTo>
                  <a:close/>
                  <a:moveTo>
                    <a:pt x="1108" y="965"/>
                  </a:moveTo>
                  <a:lnTo>
                    <a:pt x="1082" y="938"/>
                  </a:lnTo>
                  <a:lnTo>
                    <a:pt x="1054" y="910"/>
                  </a:lnTo>
                  <a:lnTo>
                    <a:pt x="1054" y="972"/>
                  </a:lnTo>
                  <a:lnTo>
                    <a:pt x="1021" y="1007"/>
                  </a:lnTo>
                  <a:lnTo>
                    <a:pt x="995" y="981"/>
                  </a:lnTo>
                  <a:lnTo>
                    <a:pt x="987" y="972"/>
                  </a:lnTo>
                  <a:lnTo>
                    <a:pt x="1017" y="942"/>
                  </a:lnTo>
                  <a:lnTo>
                    <a:pt x="1021" y="938"/>
                  </a:lnTo>
                  <a:lnTo>
                    <a:pt x="1054" y="972"/>
                  </a:lnTo>
                  <a:lnTo>
                    <a:pt x="1054" y="910"/>
                  </a:lnTo>
                  <a:lnTo>
                    <a:pt x="991" y="846"/>
                  </a:lnTo>
                  <a:lnTo>
                    <a:pt x="991" y="908"/>
                  </a:lnTo>
                  <a:lnTo>
                    <a:pt x="957" y="942"/>
                  </a:lnTo>
                  <a:lnTo>
                    <a:pt x="814" y="796"/>
                  </a:lnTo>
                  <a:lnTo>
                    <a:pt x="788" y="770"/>
                  </a:lnTo>
                  <a:lnTo>
                    <a:pt x="797" y="762"/>
                  </a:lnTo>
                  <a:lnTo>
                    <a:pt x="806" y="754"/>
                  </a:lnTo>
                  <a:lnTo>
                    <a:pt x="814" y="745"/>
                  </a:lnTo>
                  <a:lnTo>
                    <a:pt x="822" y="736"/>
                  </a:lnTo>
                  <a:lnTo>
                    <a:pt x="991" y="908"/>
                  </a:lnTo>
                  <a:lnTo>
                    <a:pt x="991" y="846"/>
                  </a:lnTo>
                  <a:lnTo>
                    <a:pt x="937" y="791"/>
                  </a:lnTo>
                  <a:lnTo>
                    <a:pt x="937" y="747"/>
                  </a:lnTo>
                  <a:lnTo>
                    <a:pt x="937" y="10"/>
                  </a:lnTo>
                  <a:lnTo>
                    <a:pt x="927" y="0"/>
                  </a:lnTo>
                  <a:lnTo>
                    <a:pt x="915" y="0"/>
                  </a:lnTo>
                  <a:lnTo>
                    <a:pt x="894" y="0"/>
                  </a:lnTo>
                  <a:lnTo>
                    <a:pt x="894" y="43"/>
                  </a:lnTo>
                  <a:lnTo>
                    <a:pt x="894" y="747"/>
                  </a:lnTo>
                  <a:lnTo>
                    <a:pt x="882" y="736"/>
                  </a:lnTo>
                  <a:lnTo>
                    <a:pt x="847" y="701"/>
                  </a:lnTo>
                  <a:lnTo>
                    <a:pt x="877" y="638"/>
                  </a:lnTo>
                  <a:lnTo>
                    <a:pt x="892" y="571"/>
                  </a:lnTo>
                  <a:lnTo>
                    <a:pt x="891" y="504"/>
                  </a:lnTo>
                  <a:lnTo>
                    <a:pt x="877" y="439"/>
                  </a:lnTo>
                  <a:lnTo>
                    <a:pt x="851" y="383"/>
                  </a:lnTo>
                  <a:lnTo>
                    <a:pt x="851" y="540"/>
                  </a:lnTo>
                  <a:lnTo>
                    <a:pt x="841" y="609"/>
                  </a:lnTo>
                  <a:lnTo>
                    <a:pt x="816" y="671"/>
                  </a:lnTo>
                  <a:lnTo>
                    <a:pt x="776" y="724"/>
                  </a:lnTo>
                  <a:lnTo>
                    <a:pt x="724" y="764"/>
                  </a:lnTo>
                  <a:lnTo>
                    <a:pt x="663" y="790"/>
                  </a:lnTo>
                  <a:lnTo>
                    <a:pt x="595" y="800"/>
                  </a:lnTo>
                  <a:lnTo>
                    <a:pt x="528" y="790"/>
                  </a:lnTo>
                  <a:lnTo>
                    <a:pt x="467" y="764"/>
                  </a:lnTo>
                  <a:lnTo>
                    <a:pt x="415" y="724"/>
                  </a:lnTo>
                  <a:lnTo>
                    <a:pt x="375" y="671"/>
                  </a:lnTo>
                  <a:lnTo>
                    <a:pt x="350" y="609"/>
                  </a:lnTo>
                  <a:lnTo>
                    <a:pt x="340" y="540"/>
                  </a:lnTo>
                  <a:lnTo>
                    <a:pt x="350" y="471"/>
                  </a:lnTo>
                  <a:lnTo>
                    <a:pt x="375" y="409"/>
                  </a:lnTo>
                  <a:lnTo>
                    <a:pt x="415" y="357"/>
                  </a:lnTo>
                  <a:lnTo>
                    <a:pt x="467" y="316"/>
                  </a:lnTo>
                  <a:lnTo>
                    <a:pt x="528" y="290"/>
                  </a:lnTo>
                  <a:lnTo>
                    <a:pt x="595" y="281"/>
                  </a:lnTo>
                  <a:lnTo>
                    <a:pt x="663" y="290"/>
                  </a:lnTo>
                  <a:lnTo>
                    <a:pt x="724" y="316"/>
                  </a:lnTo>
                  <a:lnTo>
                    <a:pt x="776" y="357"/>
                  </a:lnTo>
                  <a:lnTo>
                    <a:pt x="816" y="409"/>
                  </a:lnTo>
                  <a:lnTo>
                    <a:pt x="841" y="471"/>
                  </a:lnTo>
                  <a:lnTo>
                    <a:pt x="851" y="540"/>
                  </a:lnTo>
                  <a:lnTo>
                    <a:pt x="851" y="383"/>
                  </a:lnTo>
                  <a:lnTo>
                    <a:pt x="849" y="379"/>
                  </a:lnTo>
                  <a:lnTo>
                    <a:pt x="807" y="325"/>
                  </a:lnTo>
                  <a:lnTo>
                    <a:pt x="753" y="281"/>
                  </a:lnTo>
                  <a:lnTo>
                    <a:pt x="691" y="251"/>
                  </a:lnTo>
                  <a:lnTo>
                    <a:pt x="626" y="236"/>
                  </a:lnTo>
                  <a:lnTo>
                    <a:pt x="560" y="237"/>
                  </a:lnTo>
                  <a:lnTo>
                    <a:pt x="496" y="251"/>
                  </a:lnTo>
                  <a:lnTo>
                    <a:pt x="437" y="280"/>
                  </a:lnTo>
                  <a:lnTo>
                    <a:pt x="384" y="322"/>
                  </a:lnTo>
                  <a:lnTo>
                    <a:pt x="341" y="377"/>
                  </a:lnTo>
                  <a:lnTo>
                    <a:pt x="311" y="440"/>
                  </a:lnTo>
                  <a:lnTo>
                    <a:pt x="296" y="506"/>
                  </a:lnTo>
                  <a:lnTo>
                    <a:pt x="297" y="573"/>
                  </a:lnTo>
                  <a:lnTo>
                    <a:pt x="311" y="638"/>
                  </a:lnTo>
                  <a:lnTo>
                    <a:pt x="339" y="699"/>
                  </a:lnTo>
                  <a:lnTo>
                    <a:pt x="381" y="752"/>
                  </a:lnTo>
                  <a:lnTo>
                    <a:pt x="435" y="796"/>
                  </a:lnTo>
                  <a:lnTo>
                    <a:pt x="512" y="831"/>
                  </a:lnTo>
                  <a:lnTo>
                    <a:pt x="594" y="843"/>
                  </a:lnTo>
                  <a:lnTo>
                    <a:pt x="676" y="831"/>
                  </a:lnTo>
                  <a:lnTo>
                    <a:pt x="746" y="800"/>
                  </a:lnTo>
                  <a:lnTo>
                    <a:pt x="753" y="796"/>
                  </a:lnTo>
                  <a:lnTo>
                    <a:pt x="894" y="938"/>
                  </a:lnTo>
                  <a:lnTo>
                    <a:pt x="894" y="1167"/>
                  </a:lnTo>
                  <a:lnTo>
                    <a:pt x="851" y="1167"/>
                  </a:lnTo>
                  <a:lnTo>
                    <a:pt x="851" y="1210"/>
                  </a:lnTo>
                  <a:lnTo>
                    <a:pt x="851" y="1253"/>
                  </a:lnTo>
                  <a:lnTo>
                    <a:pt x="43" y="1253"/>
                  </a:lnTo>
                  <a:lnTo>
                    <a:pt x="43" y="87"/>
                  </a:lnTo>
                  <a:lnTo>
                    <a:pt x="183" y="87"/>
                  </a:lnTo>
                  <a:lnTo>
                    <a:pt x="88" y="183"/>
                  </a:lnTo>
                  <a:lnTo>
                    <a:pt x="85" y="189"/>
                  </a:lnTo>
                  <a:lnTo>
                    <a:pt x="85" y="1200"/>
                  </a:lnTo>
                  <a:lnTo>
                    <a:pt x="95" y="1210"/>
                  </a:lnTo>
                  <a:lnTo>
                    <a:pt x="851" y="1210"/>
                  </a:lnTo>
                  <a:lnTo>
                    <a:pt x="851" y="1167"/>
                  </a:lnTo>
                  <a:lnTo>
                    <a:pt x="128" y="1167"/>
                  </a:lnTo>
                  <a:lnTo>
                    <a:pt x="128" y="216"/>
                  </a:lnTo>
                  <a:lnTo>
                    <a:pt x="288" y="216"/>
                  </a:lnTo>
                  <a:lnTo>
                    <a:pt x="298" y="207"/>
                  </a:lnTo>
                  <a:lnTo>
                    <a:pt x="298" y="173"/>
                  </a:lnTo>
                  <a:lnTo>
                    <a:pt x="298" y="74"/>
                  </a:lnTo>
                  <a:lnTo>
                    <a:pt x="298" y="43"/>
                  </a:lnTo>
                  <a:lnTo>
                    <a:pt x="894" y="43"/>
                  </a:lnTo>
                  <a:lnTo>
                    <a:pt x="894" y="0"/>
                  </a:lnTo>
                  <a:lnTo>
                    <a:pt x="271" y="0"/>
                  </a:lnTo>
                  <a:lnTo>
                    <a:pt x="266" y="2"/>
                  </a:lnTo>
                  <a:lnTo>
                    <a:pt x="255" y="13"/>
                  </a:lnTo>
                  <a:lnTo>
                    <a:pt x="255" y="74"/>
                  </a:lnTo>
                  <a:lnTo>
                    <a:pt x="255" y="173"/>
                  </a:lnTo>
                  <a:lnTo>
                    <a:pt x="158" y="173"/>
                  </a:lnTo>
                  <a:lnTo>
                    <a:pt x="243" y="87"/>
                  </a:lnTo>
                  <a:lnTo>
                    <a:pt x="255" y="74"/>
                  </a:lnTo>
                  <a:lnTo>
                    <a:pt x="255" y="13"/>
                  </a:lnTo>
                  <a:lnTo>
                    <a:pt x="225" y="43"/>
                  </a:lnTo>
                  <a:lnTo>
                    <a:pt x="0" y="43"/>
                  </a:lnTo>
                  <a:lnTo>
                    <a:pt x="0" y="1297"/>
                  </a:lnTo>
                  <a:lnTo>
                    <a:pt x="894" y="1297"/>
                  </a:lnTo>
                  <a:lnTo>
                    <a:pt x="894" y="1253"/>
                  </a:lnTo>
                  <a:lnTo>
                    <a:pt x="894" y="1210"/>
                  </a:lnTo>
                  <a:lnTo>
                    <a:pt x="926" y="1210"/>
                  </a:lnTo>
                  <a:lnTo>
                    <a:pt x="936" y="1200"/>
                  </a:lnTo>
                  <a:lnTo>
                    <a:pt x="936" y="1167"/>
                  </a:lnTo>
                  <a:lnTo>
                    <a:pt x="936" y="981"/>
                  </a:lnTo>
                  <a:lnTo>
                    <a:pt x="1014" y="1060"/>
                  </a:lnTo>
                  <a:lnTo>
                    <a:pt x="1028" y="1060"/>
                  </a:lnTo>
                  <a:lnTo>
                    <a:pt x="1081" y="1007"/>
                  </a:lnTo>
                  <a:lnTo>
                    <a:pt x="1108" y="979"/>
                  </a:lnTo>
                  <a:lnTo>
                    <a:pt x="1108" y="965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AE868B38-BE92-4A82-9822-1117F9A40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" y="31"/>
              <a:ext cx="43" cy="44"/>
            </a:xfrm>
            <a:prstGeom prst="rect">
              <a:avLst/>
            </a:pr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4300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>
            <a:extLst>
              <a:ext uri="{FF2B5EF4-FFF2-40B4-BE49-F238E27FC236}">
                <a16:creationId xmlns:a16="http://schemas.microsoft.com/office/drawing/2014/main" id="{74E68597-0E2F-0C45-8CC9-0FE63964B019}"/>
              </a:ext>
            </a:extLst>
          </p:cNvPr>
          <p:cNvSpPr txBox="1">
            <a:spLocks/>
          </p:cNvSpPr>
          <p:nvPr/>
        </p:nvSpPr>
        <p:spPr>
          <a:xfrm>
            <a:off x="3414321" y="187979"/>
            <a:ext cx="6733909" cy="68989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bg1"/>
                </a:solidFill>
                <a:latin typeface="Prometo W04 Black Italic" charset="0"/>
                <a:ea typeface="+mj-ea"/>
                <a:cs typeface="+mj-cs"/>
              </a:defRPr>
            </a:lvl1pPr>
          </a:lstStyle>
          <a:p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DA291C"/>
                </a:solidFill>
                <a:effectLst/>
                <a:uLnTx/>
                <a:uFillTx/>
                <a:latin typeface="IBM Plex Serif SemiBold" panose="02060503050406000203"/>
              </a:rPr>
              <a:t>What do we mean by…</a:t>
            </a:r>
          </a:p>
          <a:p>
            <a:endParaRPr lang="en-US" sz="3200" b="1" cap="none" dirty="0">
              <a:solidFill>
                <a:srgbClr val="C00000"/>
              </a:solidFill>
              <a:latin typeface="IBM Plex Serif SemiBold" panose="02060503050406000203" pitchFamily="18" charset="77"/>
            </a:endParaRPr>
          </a:p>
        </p:txBody>
      </p:sp>
      <p:pic>
        <p:nvPicPr>
          <p:cNvPr id="9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99AB3C8-5838-4537-A401-560BDB64D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38088" y="73026"/>
            <a:ext cx="1553911" cy="1067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F912369-AF84-4169-B62C-0E2786F2D117}"/>
              </a:ext>
            </a:extLst>
          </p:cNvPr>
          <p:cNvSpPr/>
          <p:nvPr/>
        </p:nvSpPr>
        <p:spPr>
          <a:xfrm rot="16200000">
            <a:off x="6105815" y="2136070"/>
            <a:ext cx="5209412" cy="3858490"/>
          </a:xfrm>
          <a:custGeom>
            <a:avLst/>
            <a:gdLst>
              <a:gd name="connsiteX0" fmla="*/ 0 w 7923419"/>
              <a:gd name="connsiteY0" fmla="*/ 0 h 1123202"/>
              <a:gd name="connsiteX1" fmla="*/ 7361818 w 7923419"/>
              <a:gd name="connsiteY1" fmla="*/ 0 h 1123202"/>
              <a:gd name="connsiteX2" fmla="*/ 7923419 w 7923419"/>
              <a:gd name="connsiteY2" fmla="*/ 561601 h 1123202"/>
              <a:gd name="connsiteX3" fmla="*/ 7361818 w 7923419"/>
              <a:gd name="connsiteY3" fmla="*/ 1123202 h 1123202"/>
              <a:gd name="connsiteX4" fmla="*/ 0 w 7923419"/>
              <a:gd name="connsiteY4" fmla="*/ 1123202 h 1123202"/>
              <a:gd name="connsiteX5" fmla="*/ 0 w 7923419"/>
              <a:gd name="connsiteY5" fmla="*/ 0 h 112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23419" h="1123202">
                <a:moveTo>
                  <a:pt x="7923419" y="1123201"/>
                </a:moveTo>
                <a:lnTo>
                  <a:pt x="561601" y="1123201"/>
                </a:lnTo>
                <a:lnTo>
                  <a:pt x="0" y="561601"/>
                </a:lnTo>
                <a:lnTo>
                  <a:pt x="561601" y="1"/>
                </a:lnTo>
                <a:lnTo>
                  <a:pt x="7923419" y="1"/>
                </a:lnTo>
                <a:lnTo>
                  <a:pt x="7923419" y="1123201"/>
                </a:lnTo>
                <a:close/>
              </a:path>
            </a:pathLst>
          </a:custGeom>
          <a:solidFill>
            <a:srgbClr val="00376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6101" tIns="68581" rIns="128016" bIns="68581" numCol="1" spcCol="1270" anchor="ctr" anchorCtr="0">
            <a:noAutofit/>
          </a:bodyPr>
          <a:lstStyle/>
          <a:p>
            <a:pPr lvl="0" defTabSz="777875">
              <a:lnSpc>
                <a:spcPct val="90000"/>
              </a:lnSpc>
              <a:spcAft>
                <a:spcPct val="35000"/>
              </a:spcAft>
            </a:pPr>
            <a:endParaRPr lang="en-GB" sz="280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EAF262-7DA5-4943-8A44-6B90596F795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1122234"/>
            <a:ext cx="1812533" cy="1812533"/>
          </a:xfrm>
          <a:prstGeom prst="rect">
            <a:avLst/>
          </a:prstGeom>
        </p:spPr>
      </p:pic>
      <p:pic>
        <p:nvPicPr>
          <p:cNvPr id="13" name="Picture 12" descr="A chef preparing food in a kitchen&#10;&#10;Description automatically generated with medium confidence">
            <a:extLst>
              <a:ext uri="{FF2B5EF4-FFF2-40B4-BE49-F238E27FC236}">
                <a16:creationId xmlns:a16="http://schemas.microsoft.com/office/drawing/2014/main" id="{8B455B43-1F3F-428D-99B0-21AE2CECAC5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3063201"/>
            <a:ext cx="1812533" cy="1812533"/>
          </a:xfrm>
          <a:prstGeom prst="rect">
            <a:avLst/>
          </a:prstGeom>
        </p:spPr>
      </p:pic>
      <p:pic>
        <p:nvPicPr>
          <p:cNvPr id="15" name="Picture 14" descr="A picture containing person, indoor, person, wall&#10;&#10;Description automatically generated">
            <a:extLst>
              <a:ext uri="{FF2B5EF4-FFF2-40B4-BE49-F238E27FC236}">
                <a16:creationId xmlns:a16="http://schemas.microsoft.com/office/drawing/2014/main" id="{AA88CB8B-7307-4A06-AC86-57740DD72AD6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4980332"/>
            <a:ext cx="1812532" cy="1811023"/>
          </a:xfrm>
          <a:prstGeom prst="rect">
            <a:avLst/>
          </a:prstGeom>
        </p:spPr>
      </p:pic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380D131D-45A4-457A-A45D-A06CFF4566AC}"/>
              </a:ext>
            </a:extLst>
          </p:cNvPr>
          <p:cNvSpPr txBox="1">
            <a:spLocks/>
          </p:cNvSpPr>
          <p:nvPr/>
        </p:nvSpPr>
        <p:spPr>
          <a:xfrm>
            <a:off x="7033171" y="1510661"/>
            <a:ext cx="3354700" cy="4935237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16000" indent="-21600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0" i="0" kern="1200" spc="0" baseline="0">
                <a:solidFill>
                  <a:schemeClr val="tx1"/>
                </a:solidFill>
                <a:latin typeface="Frutiger 45 Light" charset="0"/>
                <a:ea typeface="+mn-ea"/>
                <a:cs typeface="Humanst521 Lt BT"/>
              </a:defRPr>
            </a:lvl1pPr>
            <a:lvl2pPr marL="648000" indent="-21600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–"/>
              <a:defRPr sz="1800" b="0" i="0" kern="1200" baseline="0">
                <a:solidFill>
                  <a:schemeClr val="tx1"/>
                </a:solidFill>
                <a:latin typeface="Frutiger 45 Light" charset="0"/>
                <a:ea typeface="+mn-ea"/>
                <a:cs typeface="Humanst521 Lt BT"/>
              </a:defRPr>
            </a:lvl2pPr>
            <a:lvl3pPr marL="9000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ü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Aft>
                <a:spcPts val="4200"/>
              </a:spcAft>
              <a:buNone/>
            </a:pPr>
            <a:r>
              <a:rPr lang="en-GB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Education   </a:t>
            </a:r>
          </a:p>
          <a:p>
            <a:pPr marL="0" indent="0" algn="ctr">
              <a:lnSpc>
                <a:spcPct val="120000"/>
              </a:lnSpc>
              <a:spcAft>
                <a:spcPts val="2400"/>
              </a:spcAft>
              <a:buNone/>
            </a:pPr>
            <a:r>
              <a:rPr lang="en-GB" sz="17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may decide to go to college after you have finished GCSEs or 6th form study. A college can offer a range of vocational and technical courses that allow you to begin studying key elements specific to a career whilst continuing full-time study. These courses should have a large element of hands-on learning giving you practical insight into the subject.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1BDF5BE-5B1A-48BF-941E-2ED3532910FB}"/>
              </a:ext>
            </a:extLst>
          </p:cNvPr>
          <p:cNvSpPr/>
          <p:nvPr/>
        </p:nvSpPr>
        <p:spPr>
          <a:xfrm rot="16200000">
            <a:off x="1912526" y="2177309"/>
            <a:ext cx="5209412" cy="3858490"/>
          </a:xfrm>
          <a:custGeom>
            <a:avLst/>
            <a:gdLst>
              <a:gd name="connsiteX0" fmla="*/ 0 w 7923419"/>
              <a:gd name="connsiteY0" fmla="*/ 0 h 1123202"/>
              <a:gd name="connsiteX1" fmla="*/ 7361818 w 7923419"/>
              <a:gd name="connsiteY1" fmla="*/ 0 h 1123202"/>
              <a:gd name="connsiteX2" fmla="*/ 7923419 w 7923419"/>
              <a:gd name="connsiteY2" fmla="*/ 561601 h 1123202"/>
              <a:gd name="connsiteX3" fmla="*/ 7361818 w 7923419"/>
              <a:gd name="connsiteY3" fmla="*/ 1123202 h 1123202"/>
              <a:gd name="connsiteX4" fmla="*/ 0 w 7923419"/>
              <a:gd name="connsiteY4" fmla="*/ 1123202 h 1123202"/>
              <a:gd name="connsiteX5" fmla="*/ 0 w 7923419"/>
              <a:gd name="connsiteY5" fmla="*/ 0 h 112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23419" h="1123202">
                <a:moveTo>
                  <a:pt x="7923419" y="1123201"/>
                </a:moveTo>
                <a:lnTo>
                  <a:pt x="561601" y="1123201"/>
                </a:lnTo>
                <a:lnTo>
                  <a:pt x="0" y="561601"/>
                </a:lnTo>
                <a:lnTo>
                  <a:pt x="561601" y="1"/>
                </a:lnTo>
                <a:lnTo>
                  <a:pt x="7923419" y="1"/>
                </a:lnTo>
                <a:lnTo>
                  <a:pt x="7923419" y="1123201"/>
                </a:lnTo>
                <a:close/>
              </a:path>
            </a:pathLst>
          </a:custGeom>
          <a:solidFill>
            <a:srgbClr val="00376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6101" tIns="68581" rIns="128016" bIns="68581" numCol="1" spcCol="1270" anchor="ctr" anchorCtr="0">
            <a:noAutofit/>
          </a:bodyPr>
          <a:lstStyle/>
          <a:p>
            <a:pPr lvl="0" defTabSz="777875">
              <a:lnSpc>
                <a:spcPct val="90000"/>
              </a:lnSpc>
              <a:spcAft>
                <a:spcPct val="35000"/>
              </a:spcAft>
            </a:pPr>
            <a:endParaRPr lang="en-GB" sz="280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F3CE35A8-7338-4140-909B-7526BA20A05C}"/>
              </a:ext>
            </a:extLst>
          </p:cNvPr>
          <p:cNvSpPr txBox="1">
            <a:spLocks/>
          </p:cNvSpPr>
          <p:nvPr/>
        </p:nvSpPr>
        <p:spPr>
          <a:xfrm>
            <a:off x="2837482" y="1717201"/>
            <a:ext cx="3361178" cy="429171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4200"/>
              </a:spcAft>
              <a:buFont typeface="Arial" panose="020B0604020202020204" pitchFamily="34" charset="0"/>
              <a:buNone/>
            </a:pPr>
            <a:r>
              <a:rPr lang="en-GB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Apprenticeships</a:t>
            </a:r>
          </a:p>
          <a:p>
            <a:pPr marL="0" indent="0" algn="ctr">
              <a:lnSpc>
                <a:spcPct val="110000"/>
              </a:lnSpc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GB" sz="17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apprenticeship is a qualification combined with employment. You work for an employer from day one of the apprenticeship. This means you get paid a salary, have a job description and there will be clear expectations of you. Depending on your training you may do the study part of your apprenticeship at work, in a college, with a training provider or at university. </a:t>
            </a:r>
          </a:p>
        </p:txBody>
      </p:sp>
    </p:spTree>
    <p:extLst>
      <p:ext uri="{BB962C8B-B14F-4D97-AF65-F5344CB8AC3E}">
        <p14:creationId xmlns:p14="http://schemas.microsoft.com/office/powerpoint/2010/main" val="207353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608C-C61F-4FB1-8C89-4F4A3912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50" y="297952"/>
            <a:ext cx="9729627" cy="821932"/>
          </a:xfrm>
        </p:spPr>
        <p:txBody>
          <a:bodyPr/>
          <a:lstStyle/>
          <a:p>
            <a:br>
              <a:rPr lang="en-GB" dirty="0"/>
            </a:br>
            <a:r>
              <a:rPr lang="en-GB" sz="3600" b="1" dirty="0">
                <a:solidFill>
                  <a:srgbClr val="003764"/>
                </a:solidFill>
              </a:rPr>
              <a:t>Pathways video </a:t>
            </a:r>
            <a:br>
              <a:rPr lang="en-GB" dirty="0"/>
            </a:b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8A84D-30D2-49F5-9E29-E48FB1FC4697}"/>
              </a:ext>
            </a:extLst>
          </p:cNvPr>
          <p:cNvSpPr/>
          <p:nvPr/>
        </p:nvSpPr>
        <p:spPr>
          <a:xfrm>
            <a:off x="10027578" y="0"/>
            <a:ext cx="2164422" cy="6858000"/>
          </a:xfrm>
          <a:prstGeom prst="rect">
            <a:avLst/>
          </a:prstGeom>
          <a:solidFill>
            <a:srgbClr val="0037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Name: </a:t>
            </a:r>
          </a:p>
          <a:p>
            <a:pPr algn="ctr"/>
            <a:r>
              <a:rPr lang="en-GB" sz="1800" dirty="0"/>
              <a:t>Matt  </a:t>
            </a:r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Occupation: Automotive Refinisher</a:t>
            </a:r>
            <a:endParaRPr lang="en-GB" sz="1800" dirty="0"/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Education: </a:t>
            </a:r>
          </a:p>
          <a:p>
            <a:pPr algn="ctr"/>
            <a:r>
              <a:rPr lang="en-GB" sz="1800" dirty="0"/>
              <a:t>College </a:t>
            </a:r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Location: </a:t>
            </a:r>
          </a:p>
          <a:p>
            <a:pPr algn="ctr"/>
            <a:r>
              <a:rPr lang="en-GB" sz="1800" dirty="0"/>
              <a:t>South West </a:t>
            </a:r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ACA08228-3B42-477E-AC2F-A3F21D011D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110" t="26667" r="42356" b="24496"/>
          <a:stretch/>
        </p:blipFill>
        <p:spPr>
          <a:xfrm>
            <a:off x="733647" y="1616149"/>
            <a:ext cx="8335925" cy="4622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7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154" y="2046911"/>
            <a:ext cx="9125566" cy="2463444"/>
          </a:xfrm>
        </p:spPr>
        <p:txBody>
          <a:bodyPr/>
          <a:lstStyle/>
          <a:p>
            <a:r>
              <a:rPr lang="en-GB" sz="7200" dirty="0">
                <a:solidFill>
                  <a:srgbClr val="003764"/>
                </a:solidFill>
                <a:latin typeface="IBM Plex Serif SemiBold"/>
              </a:rPr>
              <a:t>Misconceptions 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81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Getting an apprenticeship or going to college is worse than other academic routes </a:t>
            </a:r>
            <a:endParaRPr lang="en-GB" sz="3200" dirty="0">
              <a:latin typeface="Open Sans" panose="020B0606030504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There are numerous apprenticeship and college pathways available which lead to degree level roles. They can be just as valuable and open up as many opportunities as a degree. Apprenticeships are available from Level 2 (GCSE) up to Level 7 (post-graduate)</a:t>
            </a:r>
            <a:endParaRPr lang="en-GB" sz="24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89955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Apprentices don’t get paid </a:t>
            </a:r>
            <a:endParaRPr lang="en-GB" sz="3200" dirty="0">
              <a:latin typeface="Open Sans" panose="020B0606030504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Apprentices wages start at over £4 per hour under 19s and increase depending on sector and age!</a:t>
            </a:r>
            <a:endParaRPr lang="en-GB" sz="24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41985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Apprentices are entitled to annual holidays but not sick pay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As an apprentice you are a registered employer of the organisation and entitled to all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117346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rldSkills UK powerpoint template" id="{CEC9FD9E-FA6C-430F-AD74-D1620C899A67}" vid="{2405B927-B770-4FBA-AFF7-8BB057BD1C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68C5D140996748A80AC855AE406900" ma:contentTypeVersion="12" ma:contentTypeDescription="Create a new document." ma:contentTypeScope="" ma:versionID="b9f3c102f3afa4656f81c8a09cd608c2">
  <xsd:schema xmlns:xsd="http://www.w3.org/2001/XMLSchema" xmlns:xs="http://www.w3.org/2001/XMLSchema" xmlns:p="http://schemas.microsoft.com/office/2006/metadata/properties" xmlns:ns3="8bddd6d0-943e-46c8-918e-96ecc1ec5d3f" xmlns:ns4="0fcb54ed-c975-482b-abaf-d2f28ac49503" targetNamespace="http://schemas.microsoft.com/office/2006/metadata/properties" ma:root="true" ma:fieldsID="d945792cb52c072e17650330e298ff43" ns3:_="" ns4:_="">
    <xsd:import namespace="8bddd6d0-943e-46c8-918e-96ecc1ec5d3f"/>
    <xsd:import namespace="0fcb54ed-c975-482b-abaf-d2f28ac495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dd6d0-943e-46c8-918e-96ecc1ec5d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b54ed-c975-482b-abaf-d2f28ac495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F9C22B-8981-4E12-AB88-05A235092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ddd6d0-943e-46c8-918e-96ecc1ec5d3f"/>
    <ds:schemaRef ds:uri="0fcb54ed-c975-482b-abaf-d2f28ac495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0F0A45-882B-494F-8C2E-5941246A1AA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fcb54ed-c975-482b-abaf-d2f28ac49503"/>
    <ds:schemaRef ds:uri="http://schemas.microsoft.com/office/2006/documentManagement/types"/>
    <ds:schemaRef ds:uri="http://schemas.microsoft.com/office/infopath/2007/PartnerControls"/>
    <ds:schemaRef ds:uri="8bddd6d0-943e-46c8-918e-96ecc1ec5d3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85D4FA-23CC-4C30-97FB-64BA056784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WorldSkills UK powerpoint template</Template>
  <TotalTime>2953</TotalTime>
  <Words>466</Words>
  <Application>Microsoft Office PowerPoint</Application>
  <PresentationFormat>Widescreen</PresentationFormat>
  <Paragraphs>66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IBM Plex Serif SemiBold</vt:lpstr>
      <vt:lpstr>Open Sans</vt:lpstr>
      <vt:lpstr>Office Theme</vt:lpstr>
      <vt:lpstr>PowerPoint Presentation</vt:lpstr>
      <vt:lpstr>PowerPoint Presentation</vt:lpstr>
      <vt:lpstr>Self – assessment (part 1)</vt:lpstr>
      <vt:lpstr>PowerPoint Presentation</vt:lpstr>
      <vt:lpstr> Pathways video  </vt:lpstr>
      <vt:lpstr>Misconceptions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we want you to complete the second part of the Self Assessment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Shirt, Thomas (WorldSkills UK)</dc:creator>
  <cp:lastModifiedBy>Pickering, Luke (WorldSkills UK)</cp:lastModifiedBy>
  <cp:revision>247</cp:revision>
  <cp:lastPrinted>2021-02-23T08:56:14Z</cp:lastPrinted>
  <dcterms:created xsi:type="dcterms:W3CDTF">2020-12-21T09:47:58Z</dcterms:created>
  <dcterms:modified xsi:type="dcterms:W3CDTF">2021-11-26T12:05:59Z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0x0101005168C5D140996748A80AC855AE406900</vt:lpwstr>
  </property>
</Properties>
</file>