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v4hrP7D-H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Chef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£17,000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£50,000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1200329"/>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40 - 45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 weekends and bank holidays </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Chef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2707987"/>
            <a:ext cx="10102702" cy="5005388"/>
          </a:xfrm>
        </p:spPr>
        <p:txBody>
          <a:bodyPr/>
          <a:lstStyle/>
          <a:p>
            <a:pPr marL="0" indent="0" algn="l">
              <a:buNone/>
            </a:pPr>
            <a:r>
              <a:rPr lang="en-GB" sz="2000" b="0" i="0" dirty="0">
                <a:solidFill>
                  <a:srgbClr val="0B0C0C"/>
                </a:solidFill>
                <a:effectLst/>
                <a:latin typeface="GDS Transport"/>
              </a:rPr>
              <a:t>On a daily basis you might:</a:t>
            </a:r>
          </a:p>
          <a:p>
            <a:pPr algn="l">
              <a:buFont typeface="Arial" panose="020B0604020202020204" pitchFamily="34" charset="0"/>
              <a:buChar char="•"/>
            </a:pPr>
            <a:r>
              <a:rPr lang="en-GB" sz="2000" b="0" i="0" dirty="0">
                <a:solidFill>
                  <a:srgbClr val="0B0C0C"/>
                </a:solidFill>
                <a:effectLst/>
                <a:latin typeface="GDS Transport"/>
              </a:rPr>
              <a:t>prepare attractive menus to nutritional standards</a:t>
            </a:r>
          </a:p>
          <a:p>
            <a:pPr algn="l">
              <a:buFont typeface="Arial" panose="020B0604020202020204" pitchFamily="34" charset="0"/>
              <a:buChar char="•"/>
            </a:pPr>
            <a:r>
              <a:rPr lang="en-GB" sz="2000" b="0" i="0" dirty="0">
                <a:solidFill>
                  <a:srgbClr val="0B0C0C"/>
                </a:solidFill>
                <a:effectLst/>
                <a:latin typeface="GDS Transport"/>
              </a:rPr>
              <a:t>control and order stock and inspect it on delivery</a:t>
            </a:r>
          </a:p>
          <a:p>
            <a:pPr algn="l">
              <a:buFont typeface="Arial" panose="020B0604020202020204" pitchFamily="34" charset="0"/>
              <a:buChar char="•"/>
            </a:pPr>
            <a:r>
              <a:rPr lang="en-GB" sz="2000" b="0" i="0" dirty="0">
                <a:solidFill>
                  <a:srgbClr val="0B0C0C"/>
                </a:solidFill>
                <a:effectLst/>
                <a:latin typeface="GDS Transport"/>
              </a:rPr>
              <a:t>prepare meat and fish for cooking</a:t>
            </a:r>
          </a:p>
          <a:p>
            <a:pPr algn="l">
              <a:buFont typeface="Arial" panose="020B0604020202020204" pitchFamily="34" charset="0"/>
              <a:buChar char="•"/>
            </a:pPr>
            <a:r>
              <a:rPr lang="en-GB" sz="2000" b="0" i="0" dirty="0">
                <a:solidFill>
                  <a:srgbClr val="0B0C0C"/>
                </a:solidFill>
                <a:effectLst/>
                <a:latin typeface="GDS Transport"/>
              </a:rPr>
              <a:t>scrape and wash large quantities of vegetables and salads</a:t>
            </a:r>
          </a:p>
          <a:p>
            <a:pPr algn="l">
              <a:buFont typeface="Arial" panose="020B0604020202020204" pitchFamily="34" charset="0"/>
              <a:buChar char="•"/>
            </a:pPr>
            <a:r>
              <a:rPr lang="en-GB" sz="2000" b="0" i="0" dirty="0">
                <a:solidFill>
                  <a:srgbClr val="0B0C0C"/>
                </a:solidFill>
                <a:effectLst/>
                <a:latin typeface="GDS Transport"/>
              </a:rPr>
              <a:t>cook and present food creatively</a:t>
            </a:r>
          </a:p>
          <a:p>
            <a:pPr algn="l">
              <a:buFont typeface="Arial" panose="020B0604020202020204" pitchFamily="34" charset="0"/>
              <a:buChar char="•"/>
            </a:pPr>
            <a:r>
              <a:rPr lang="en-GB" sz="2000" b="0" i="0" dirty="0">
                <a:solidFill>
                  <a:srgbClr val="0B0C0C"/>
                </a:solidFill>
                <a:effectLst/>
                <a:latin typeface="GDS Transport"/>
              </a:rPr>
              <a:t>monitor production to maintain quality and consistent portion sizes</a:t>
            </a:r>
          </a:p>
          <a:p>
            <a:pPr algn="l">
              <a:buFont typeface="Arial" panose="020B0604020202020204" pitchFamily="34" charset="0"/>
              <a:buChar char="•"/>
            </a:pPr>
            <a:r>
              <a:rPr lang="en-GB" sz="2000" b="0" i="0" dirty="0">
                <a:solidFill>
                  <a:srgbClr val="0B0C0C"/>
                </a:solidFill>
                <a:effectLst/>
                <a:latin typeface="GDS Transport"/>
              </a:rPr>
              <a:t>work under pressure to make sure food is served on time</a:t>
            </a:r>
          </a:p>
          <a:p>
            <a:pPr algn="l">
              <a:buFont typeface="Arial" panose="020B0604020202020204" pitchFamily="34" charset="0"/>
              <a:buChar char="•"/>
            </a:pPr>
            <a:r>
              <a:rPr lang="en-GB" sz="2000" b="0" i="0" dirty="0">
                <a:solidFill>
                  <a:srgbClr val="0B0C0C"/>
                </a:solidFill>
                <a:effectLst/>
                <a:latin typeface="GDS Transport"/>
              </a:rPr>
              <a:t>keep to hygiene, health and safety and licensing rules</a:t>
            </a:r>
          </a:p>
          <a:p>
            <a:pPr marL="0" indent="0">
              <a:buNone/>
            </a:pPr>
            <a:endParaRPr lang="en-GB"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461665"/>
          </a:xfrm>
          <a:prstGeom prst="rect">
            <a:avLst/>
          </a:prstGeom>
          <a:noFill/>
        </p:spPr>
        <p:txBody>
          <a:bodyPr wrap="square">
            <a:spAutoFit/>
          </a:bodyPr>
          <a:lstStyle/>
          <a:p>
            <a:pPr marL="0" indent="0">
              <a:buNone/>
            </a:pPr>
            <a:r>
              <a:rPr lang="en-GB" sz="2400" b="0" i="0" dirty="0">
                <a:solidFill>
                  <a:schemeClr val="bg1"/>
                </a:solidFill>
                <a:effectLst/>
                <a:latin typeface="GDS Transport"/>
              </a:rPr>
              <a:t>Chefs prepare, cook and present food in hotels, bars and restaurants</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611371" y="1772196"/>
            <a:ext cx="11580629" cy="4252913"/>
          </a:xfrm>
        </p:spPr>
        <p:txBody>
          <a:bodyPr/>
          <a:lstStyle/>
          <a:p>
            <a:pPr marL="0" indent="0" algn="l">
              <a:buNone/>
            </a:pPr>
            <a:r>
              <a:rPr lang="en-GB" b="0" i="0" dirty="0">
                <a:solidFill>
                  <a:srgbClr val="0B0C0C"/>
                </a:solidFill>
                <a:effectLst/>
                <a:latin typeface="GDS Transport"/>
              </a:rPr>
              <a:t>With experience, you could progress to section chef (station chef) and look after a particular area like desserts. The next step is sous chef, running an entire kitchen when the head chef is busy.</a:t>
            </a:r>
          </a:p>
          <a:p>
            <a:pPr marL="0" indent="0" algn="l">
              <a:buNone/>
            </a:pPr>
            <a:r>
              <a:rPr lang="en-GB" b="0" i="0" dirty="0">
                <a:solidFill>
                  <a:srgbClr val="0B0C0C"/>
                </a:solidFill>
                <a:effectLst/>
                <a:latin typeface="GDS Transport"/>
              </a:rPr>
              <a:t>As head chef (also known as chef de cuisine), you'll run a kitchen, create menus and manage the budget.</a:t>
            </a:r>
          </a:p>
          <a:p>
            <a:pPr marL="0" indent="0" algn="l">
              <a:buNone/>
            </a:pPr>
            <a:r>
              <a:rPr lang="en-GB" b="0" i="0" dirty="0">
                <a:solidFill>
                  <a:srgbClr val="0B0C0C"/>
                </a:solidFill>
                <a:effectLst/>
                <a:latin typeface="GDS Transport"/>
              </a:rPr>
              <a:t>Very large establishments have executive chefs, usually in charge of multiple outlets. This is a management role and you would do very little cooking.</a:t>
            </a:r>
          </a:p>
          <a:p>
            <a:pPr marL="0" indent="0" algn="l">
              <a:buNone/>
            </a:pPr>
            <a:endParaRPr lang="en-GB" b="0" i="0" dirty="0">
              <a:solidFill>
                <a:srgbClr val="0B0C0C"/>
              </a:solidFill>
              <a:effectLst/>
              <a:latin typeface="GDS Transport"/>
            </a:endParaRPr>
          </a:p>
          <a:p>
            <a:pPr marL="0" indent="0" algn="l">
              <a:buNone/>
            </a:pPr>
            <a:endParaRPr lang="en-GB" sz="2400" b="0" i="0" dirty="0">
              <a:solidFill>
                <a:srgbClr val="0B0C0C"/>
              </a:solidFill>
              <a:effectLst/>
              <a:latin typeface="GDS Transport"/>
            </a:endParaRP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529634" y="205526"/>
            <a:ext cx="11348042" cy="1073150"/>
          </a:xfrm>
        </p:spPr>
        <p:txBody>
          <a:bodyPr/>
          <a:lstStyle/>
          <a:p>
            <a:r>
              <a:rPr lang="en-GB" b="1" dirty="0">
                <a:solidFill>
                  <a:srgbClr val="003764"/>
                </a:solidFill>
              </a:rPr>
              <a:t>What routes you can take to be a Chef?</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529634" y="1529023"/>
            <a:ext cx="10141167" cy="4802186"/>
          </a:xfrm>
        </p:spPr>
        <p:txBody>
          <a:bodyPr/>
          <a:lstStyle/>
          <a:p>
            <a:pPr marL="0" indent="0" algn="l">
              <a:buNone/>
            </a:pPr>
            <a:r>
              <a:rPr lang="en-GB" sz="1400" b="1" i="0" dirty="0">
                <a:solidFill>
                  <a:srgbClr val="0B0C0C"/>
                </a:solidFill>
                <a:effectLst/>
                <a:latin typeface="GDS Transport"/>
              </a:rPr>
              <a:t>College </a:t>
            </a:r>
          </a:p>
          <a:p>
            <a:pPr marL="0" indent="0" algn="l">
              <a:buNone/>
            </a:pPr>
            <a:r>
              <a:rPr lang="en-GB" sz="1400" b="0" i="0" dirty="0">
                <a:solidFill>
                  <a:srgbClr val="0B0C0C"/>
                </a:solidFill>
                <a:effectLst/>
                <a:latin typeface="GDS Transport"/>
              </a:rPr>
              <a:t>One way into the job is to take a college course. These include qualifications like:</a:t>
            </a:r>
          </a:p>
          <a:p>
            <a:pPr algn="l">
              <a:buFont typeface="Arial" panose="020B0604020202020204" pitchFamily="34" charset="0"/>
              <a:buChar char="•"/>
            </a:pPr>
            <a:r>
              <a:rPr lang="en-GB" sz="1400" b="0" i="0" dirty="0">
                <a:solidFill>
                  <a:srgbClr val="0B0C0C"/>
                </a:solidFill>
                <a:effectLst/>
                <a:latin typeface="GDS Transport"/>
              </a:rPr>
              <a:t>Level 3 Diploma in Professional Cookery</a:t>
            </a:r>
          </a:p>
          <a:p>
            <a:pPr algn="l">
              <a:buFont typeface="Arial" panose="020B0604020202020204" pitchFamily="34" charset="0"/>
              <a:buChar char="•"/>
            </a:pPr>
            <a:r>
              <a:rPr lang="en-GB" sz="1400" b="0" i="0" dirty="0">
                <a:solidFill>
                  <a:srgbClr val="0B0C0C"/>
                </a:solidFill>
                <a:effectLst/>
                <a:latin typeface="GDS Transport"/>
              </a:rPr>
              <a:t>T Level in Catering</a:t>
            </a:r>
          </a:p>
          <a:p>
            <a:pPr algn="l">
              <a:buFont typeface="Arial" panose="020B0604020202020204" pitchFamily="34" charset="0"/>
              <a:buChar char="•"/>
            </a:pPr>
            <a:r>
              <a:rPr lang="en-GB" sz="1400" b="0" i="0" dirty="0">
                <a:solidFill>
                  <a:srgbClr val="0B0C0C"/>
                </a:solidFill>
                <a:effectLst/>
                <a:latin typeface="GDS Transport"/>
              </a:rPr>
              <a:t>Level 4 Diploma in Professional Culinary Arts</a:t>
            </a:r>
          </a:p>
          <a:p>
            <a:pPr marL="0" indent="0" algn="l">
              <a:buNone/>
            </a:pPr>
            <a:r>
              <a:rPr lang="en-GB" sz="1400" b="1" i="0" dirty="0">
                <a:solidFill>
                  <a:srgbClr val="0B0C0C"/>
                </a:solidFill>
                <a:effectLst/>
                <a:latin typeface="GDS Transport"/>
              </a:rPr>
              <a:t>Entry requirements</a:t>
            </a:r>
          </a:p>
          <a:p>
            <a:pPr marL="0" indent="0" algn="l">
              <a:buNone/>
            </a:pPr>
            <a:r>
              <a:rPr lang="en-GB" sz="1400" b="0" i="0" dirty="0">
                <a:solidFill>
                  <a:srgbClr val="0B0C0C"/>
                </a:solidFill>
                <a:effectLst/>
                <a:latin typeface="GDS Transport"/>
              </a:rPr>
              <a:t>You'll usually need:</a:t>
            </a:r>
          </a:p>
          <a:p>
            <a:pPr algn="l">
              <a:buFont typeface="Arial" panose="020B0604020202020204" pitchFamily="34" charset="0"/>
              <a:buChar char="•"/>
            </a:pPr>
            <a:r>
              <a:rPr lang="en-GB" sz="1400" b="0" i="0" dirty="0">
                <a:solidFill>
                  <a:srgbClr val="0B0C0C"/>
                </a:solidFill>
                <a:effectLst/>
                <a:latin typeface="GDS Transport"/>
              </a:rPr>
              <a:t>4 or 5 GCSEs at grades 9 to 4 (A* to C), or equivalent, for a level 3 course</a:t>
            </a:r>
          </a:p>
          <a:p>
            <a:pPr algn="l">
              <a:buFont typeface="Arial" panose="020B0604020202020204" pitchFamily="34" charset="0"/>
              <a:buChar char="•"/>
            </a:pPr>
            <a:r>
              <a:rPr lang="en-GB" sz="1400" b="0" i="0" dirty="0">
                <a:solidFill>
                  <a:srgbClr val="0B0C0C"/>
                </a:solidFill>
                <a:effectLst/>
                <a:latin typeface="GDS Transport"/>
              </a:rPr>
              <a:t>4 or 5 GCSEs at grades 9 to 4 (A* to C), or equivalent, including English and maths for a T level</a:t>
            </a:r>
          </a:p>
          <a:p>
            <a:pPr algn="l">
              <a:buFont typeface="Arial" panose="020B0604020202020204" pitchFamily="34" charset="0"/>
              <a:buChar char="•"/>
            </a:pPr>
            <a:r>
              <a:rPr lang="en-GB" sz="1400" b="0" i="0" dirty="0">
                <a:solidFill>
                  <a:srgbClr val="0B0C0C"/>
                </a:solidFill>
                <a:effectLst/>
                <a:latin typeface="GDS Transport"/>
              </a:rPr>
              <a:t>1 or 2 A levels, a level 3 diploma or relevant experience for a level 4 or level 5 course</a:t>
            </a:r>
          </a:p>
          <a:p>
            <a:pPr marL="0" indent="0" algn="l">
              <a:buNone/>
            </a:pPr>
            <a:r>
              <a:rPr lang="en-GB" sz="1400" b="1" i="0" dirty="0">
                <a:solidFill>
                  <a:srgbClr val="0B0C0C"/>
                </a:solidFill>
                <a:effectLst/>
                <a:latin typeface="GDS Transport"/>
              </a:rPr>
              <a:t>Apprenticeships </a:t>
            </a:r>
          </a:p>
          <a:p>
            <a:pPr marL="0" indent="0" algn="l">
              <a:buNone/>
            </a:pPr>
            <a:r>
              <a:rPr lang="en-GB" sz="1400" b="0" i="0" dirty="0">
                <a:solidFill>
                  <a:srgbClr val="0B0C0C"/>
                </a:solidFill>
                <a:effectLst/>
                <a:latin typeface="GDS Transport"/>
              </a:rPr>
              <a:t>The following apprenticeships are relevant to this role:</a:t>
            </a:r>
          </a:p>
          <a:p>
            <a:pPr algn="l">
              <a:buFont typeface="Arial" panose="020B0604020202020204" pitchFamily="34" charset="0"/>
              <a:buChar char="•"/>
            </a:pPr>
            <a:r>
              <a:rPr lang="en-GB" sz="1400" b="0" i="0" dirty="0">
                <a:solidFill>
                  <a:srgbClr val="0B0C0C"/>
                </a:solidFill>
                <a:effectLst/>
                <a:latin typeface="GDS Transport"/>
              </a:rPr>
              <a:t>production or commis chef intermediate apprenticeships</a:t>
            </a:r>
          </a:p>
          <a:p>
            <a:pPr algn="l">
              <a:buFont typeface="Arial" panose="020B0604020202020204" pitchFamily="34" charset="0"/>
              <a:buChar char="•"/>
            </a:pPr>
            <a:r>
              <a:rPr lang="en-GB" sz="1400" b="0" i="0" dirty="0">
                <a:solidFill>
                  <a:srgbClr val="0B0C0C"/>
                </a:solidFill>
                <a:effectLst/>
                <a:latin typeface="GDS Transport"/>
              </a:rPr>
              <a:t>senior production chef or a chef de </a:t>
            </a:r>
            <a:r>
              <a:rPr lang="en-GB" sz="1400" b="0" i="0" dirty="0" err="1">
                <a:solidFill>
                  <a:srgbClr val="0B0C0C"/>
                </a:solidFill>
                <a:effectLst/>
                <a:latin typeface="GDS Transport"/>
              </a:rPr>
              <a:t>partie</a:t>
            </a:r>
            <a:r>
              <a:rPr lang="en-GB" sz="1400" b="0" i="0" dirty="0">
                <a:solidFill>
                  <a:srgbClr val="0B0C0C"/>
                </a:solidFill>
                <a:effectLst/>
                <a:latin typeface="GDS Transport"/>
              </a:rPr>
              <a:t> advanced apprenticeship</a:t>
            </a:r>
          </a:p>
          <a:p>
            <a:pPr algn="l"/>
            <a:r>
              <a:rPr lang="en-GB" sz="1400" b="0" i="0" dirty="0">
                <a:solidFill>
                  <a:srgbClr val="0B0C0C"/>
                </a:solidFill>
                <a:effectLst/>
                <a:latin typeface="GDS Transport"/>
              </a:rPr>
              <a:t>You can also train to be a chef through an apprenticeship in the armed forces.</a:t>
            </a:r>
          </a:p>
          <a:p>
            <a:pPr marL="0" indent="0" algn="l">
              <a:buNone/>
            </a:pPr>
            <a:endParaRPr lang="en-GB" sz="1400" dirty="0">
              <a:solidFill>
                <a:srgbClr val="0B0C0C"/>
              </a:solidFill>
              <a:latin typeface="GDS Transport"/>
            </a:endParaRPr>
          </a:p>
        </p:txBody>
      </p:sp>
      <p:pic>
        <p:nvPicPr>
          <p:cNvPr id="2050" name="Picture 2">
            <a:extLst>
              <a:ext uri="{FF2B5EF4-FFF2-40B4-BE49-F238E27FC236}">
                <a16:creationId xmlns:a16="http://schemas.microsoft.com/office/drawing/2014/main" id="{CB3478AA-AB52-415E-83D3-0A9A3D4A3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654" y="4401879"/>
            <a:ext cx="4423346" cy="245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4909" y="2971800"/>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42072" y="1515509"/>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Chef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Eden   </a:t>
            </a:r>
          </a:p>
          <a:p>
            <a:pPr algn="ctr"/>
            <a:endParaRPr lang="en-GB" sz="2000" dirty="0"/>
          </a:p>
          <a:p>
            <a:pPr algn="ctr"/>
            <a:r>
              <a:rPr lang="en-GB" sz="2000" b="1" dirty="0"/>
              <a:t>Occupation: </a:t>
            </a:r>
            <a:r>
              <a:rPr lang="en-GB" sz="2000" dirty="0"/>
              <a:t>Chef </a:t>
            </a:r>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South West </a:t>
            </a:r>
          </a:p>
        </p:txBody>
      </p:sp>
      <p:pic>
        <p:nvPicPr>
          <p:cNvPr id="4" name="Picture 3">
            <a:hlinkClick r:id="rId2"/>
            <a:extLst>
              <a:ext uri="{FF2B5EF4-FFF2-40B4-BE49-F238E27FC236}">
                <a16:creationId xmlns:a16="http://schemas.microsoft.com/office/drawing/2014/main" id="{68CA3A67-15C2-44A1-BA00-56831CD004EB}"/>
              </a:ext>
            </a:extLst>
          </p:cNvPr>
          <p:cNvPicPr>
            <a:picLocks noChangeAspect="1"/>
          </p:cNvPicPr>
          <p:nvPr/>
        </p:nvPicPr>
        <p:blipFill rotWithShape="1">
          <a:blip r:embed="rId3"/>
          <a:srcRect l="7674" t="25892" r="42355" b="31783"/>
          <a:stretch/>
        </p:blipFill>
        <p:spPr>
          <a:xfrm>
            <a:off x="425302" y="1594883"/>
            <a:ext cx="9038254" cy="4306186"/>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85D4FA-23CC-4C30-97FB-64BA05678433}">
  <ds:schemaRefs>
    <ds:schemaRef ds:uri="http://schemas.microsoft.com/sharepoint/v3/contenttype/forms"/>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7541</TotalTime>
  <Words>649</Words>
  <Application>Microsoft Office PowerPoint</Application>
  <PresentationFormat>Widescreen</PresentationFormat>
  <Paragraphs>100</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Chef do?</vt:lpstr>
      <vt:lpstr>Career progression</vt:lpstr>
      <vt:lpstr>What routes you can take to be a Chef?</vt:lpstr>
      <vt:lpstr>What subjects do I need to enter this sector?</vt:lpstr>
      <vt:lpstr>Our role models </vt:lpstr>
      <vt:lpstr> Conversations with a Chef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244</cp:revision>
  <cp:lastPrinted>2021-02-23T08:56:14Z</cp:lastPrinted>
  <dcterms:created xsi:type="dcterms:W3CDTF">2020-12-21T09:47:58Z</dcterms:created>
  <dcterms:modified xsi:type="dcterms:W3CDTF">2021-11-24T13:29:07Z</dcterms:modified>
</cp:coreProperties>
</file>