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9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accreditation.theimi.org.uk/ata-paint-route"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Py6SAPJuek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Automotive refinishing engineer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a:solidFill>
                  <a:prstClr val="white"/>
                </a:solidFill>
                <a:latin typeface="Open Sans" panose="020B0606030504020204"/>
              </a:rPr>
              <a:t>your </a:t>
            </a:r>
            <a:r>
              <a:rPr kumimoji="0" lang="en-GB" sz="3200" b="0" i="0" u="none" strike="noStrike" kern="1200" cap="none" spc="0" normalizeH="0" baseline="0" noProof="0">
                <a:ln>
                  <a:noFill/>
                </a:ln>
                <a:solidFill>
                  <a:prstClr val="white"/>
                </a:solidFill>
                <a:effectLst/>
                <a:uLnTx/>
                <a:uFillTx/>
                <a:latin typeface="Open Sans" panose="020B0606030504020204"/>
                <a:ea typeface="+mn-ea"/>
                <a:cs typeface="+mn-cs"/>
              </a:rPr>
              <a:t>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£20,000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£39,000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1200329"/>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38 - 40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in shifts (evenings and weekends)</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an Automotive refinisher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199" y="2707987"/>
            <a:ext cx="11102163" cy="5005388"/>
          </a:xfrm>
        </p:spPr>
        <p:txBody>
          <a:bodyPr/>
          <a:lstStyle/>
          <a:p>
            <a:pPr marL="0" indent="0" algn="l">
              <a:buNone/>
            </a:pPr>
            <a:r>
              <a:rPr lang="en-GB" sz="2400" dirty="0">
                <a:solidFill>
                  <a:srgbClr val="0B0C0C"/>
                </a:solidFill>
                <a:latin typeface="GDS Transport"/>
              </a:rPr>
              <a:t>I</a:t>
            </a:r>
            <a:r>
              <a:rPr lang="en-GB" sz="2400" b="0" i="0" dirty="0">
                <a:solidFill>
                  <a:srgbClr val="0B0C0C"/>
                </a:solidFill>
                <a:effectLst/>
                <a:latin typeface="GDS Transport"/>
              </a:rPr>
              <a:t>n your day-to-day tasks you could:</a:t>
            </a:r>
          </a:p>
          <a:p>
            <a:pPr algn="l">
              <a:buFont typeface="Arial" panose="020B0604020202020204" pitchFamily="34" charset="0"/>
              <a:buChar char="•"/>
            </a:pPr>
            <a:r>
              <a:rPr lang="en-GB" sz="2400" b="0" i="0" dirty="0">
                <a:solidFill>
                  <a:srgbClr val="0B0C0C"/>
                </a:solidFill>
                <a:effectLst/>
                <a:latin typeface="GDS Transport"/>
              </a:rPr>
              <a:t>set up painting equipment</a:t>
            </a:r>
          </a:p>
          <a:p>
            <a:pPr algn="l">
              <a:buFont typeface="Arial" panose="020B0604020202020204" pitchFamily="34" charset="0"/>
              <a:buChar char="•"/>
            </a:pPr>
            <a:r>
              <a:rPr lang="en-GB" sz="2400" b="0" i="0" dirty="0">
                <a:solidFill>
                  <a:srgbClr val="0B0C0C"/>
                </a:solidFill>
                <a:effectLst/>
                <a:latin typeface="GDS Transport"/>
              </a:rPr>
              <a:t>sand down and prepare bodywork</a:t>
            </a:r>
          </a:p>
          <a:p>
            <a:pPr algn="l">
              <a:buFont typeface="Arial" panose="020B0604020202020204" pitchFamily="34" charset="0"/>
              <a:buChar char="•"/>
            </a:pPr>
            <a:r>
              <a:rPr lang="en-GB" sz="2400" b="0" i="0" dirty="0">
                <a:solidFill>
                  <a:srgbClr val="0B0C0C"/>
                </a:solidFill>
                <a:effectLst/>
                <a:latin typeface="GDS Transport"/>
              </a:rPr>
              <a:t>select, match and mix colours and shades</a:t>
            </a:r>
          </a:p>
          <a:p>
            <a:pPr algn="l">
              <a:buFont typeface="Arial" panose="020B0604020202020204" pitchFamily="34" charset="0"/>
              <a:buChar char="•"/>
            </a:pPr>
            <a:r>
              <a:rPr lang="en-GB" sz="2400" b="0" i="0" dirty="0">
                <a:solidFill>
                  <a:srgbClr val="0B0C0C"/>
                </a:solidFill>
                <a:effectLst/>
                <a:latin typeface="GDS Transport"/>
              </a:rPr>
              <a:t>apply primer coats, main coats and finishes</a:t>
            </a:r>
          </a:p>
          <a:p>
            <a:pPr algn="l">
              <a:buFont typeface="Arial" panose="020B0604020202020204" pitchFamily="34" charset="0"/>
              <a:buChar char="•"/>
            </a:pPr>
            <a:r>
              <a:rPr lang="en-GB" sz="2400" b="0" i="0" dirty="0">
                <a:solidFill>
                  <a:srgbClr val="0B0C0C"/>
                </a:solidFill>
                <a:effectLst/>
                <a:latin typeface="GDS Transport"/>
              </a:rPr>
              <a:t>use appropriate paint drying methods</a:t>
            </a:r>
          </a:p>
          <a:p>
            <a:pPr algn="l">
              <a:buFont typeface="Arial" panose="020B0604020202020204" pitchFamily="34" charset="0"/>
              <a:buChar char="•"/>
            </a:pPr>
            <a:r>
              <a:rPr lang="en-GB" sz="2400" b="0" i="0" dirty="0">
                <a:solidFill>
                  <a:srgbClr val="0B0C0C"/>
                </a:solidFill>
                <a:effectLst/>
                <a:latin typeface="GDS Transport"/>
              </a:rPr>
              <a:t>carry out quality checks</a:t>
            </a:r>
          </a:p>
          <a:p>
            <a:pPr algn="l">
              <a:buFont typeface="Arial" panose="020B0604020202020204" pitchFamily="34" charset="0"/>
              <a:buChar char="•"/>
            </a:pPr>
            <a:r>
              <a:rPr lang="en-GB" sz="2400" b="0" i="0" dirty="0">
                <a:solidFill>
                  <a:srgbClr val="0B0C0C"/>
                </a:solidFill>
                <a:effectLst/>
                <a:latin typeface="GDS Transport"/>
              </a:rPr>
              <a:t>clean and maintain spraying equipment and paint booths</a:t>
            </a:r>
          </a:p>
          <a:p>
            <a:pPr algn="l">
              <a:buFont typeface="Arial" panose="020B0604020202020204" pitchFamily="34" charset="0"/>
              <a:buChar char="•"/>
            </a:pPr>
            <a:r>
              <a:rPr lang="en-GB" sz="2400" b="0" i="0" dirty="0">
                <a:solidFill>
                  <a:srgbClr val="0B0C0C"/>
                </a:solidFill>
                <a:effectLst/>
                <a:latin typeface="GDS Transport"/>
              </a:rPr>
              <a:t>follow health and safety guidelines at all times</a:t>
            </a:r>
          </a:p>
          <a:p>
            <a:pPr marL="0" indent="0">
              <a:buNone/>
            </a:pPr>
            <a:endParaRPr lang="en-GB" sz="2400"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830997"/>
          </a:xfrm>
          <a:prstGeom prst="rect">
            <a:avLst/>
          </a:prstGeom>
          <a:noFill/>
        </p:spPr>
        <p:txBody>
          <a:bodyPr wrap="square">
            <a:spAutoFit/>
          </a:bodyPr>
          <a:lstStyle/>
          <a:p>
            <a:pPr marL="0" indent="0">
              <a:buNone/>
            </a:pPr>
            <a:r>
              <a:rPr lang="en-GB" sz="2400" b="0" i="0" dirty="0">
                <a:solidFill>
                  <a:schemeClr val="bg1"/>
                </a:solidFill>
                <a:effectLst/>
                <a:latin typeface="GDS Transport"/>
              </a:rPr>
              <a:t>Automotive refinishers apply coatings and protective finishes to cars, vans, motorbikes and other vehicles.</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721242" y="1772196"/>
            <a:ext cx="5257800" cy="4252913"/>
          </a:xfrm>
        </p:spPr>
        <p:txBody>
          <a:bodyPr/>
          <a:lstStyle/>
          <a:p>
            <a:pPr algn="l"/>
            <a:r>
              <a:rPr lang="en-GB" b="0" i="0" dirty="0">
                <a:solidFill>
                  <a:srgbClr val="0B0C0C"/>
                </a:solidFill>
                <a:effectLst/>
                <a:latin typeface="GDS Transport"/>
              </a:rPr>
              <a:t>Your employer may offer you the chance to work towards </a:t>
            </a:r>
            <a:r>
              <a:rPr lang="en-GB" b="0" i="0" dirty="0">
                <a:solidFill>
                  <a:srgbClr val="1D70B8"/>
                </a:solidFill>
                <a:effectLst/>
                <a:latin typeface="GDS Transport"/>
                <a:hlinkClick r:id="rId2"/>
              </a:rPr>
              <a:t>IMI Accreditation</a:t>
            </a:r>
            <a:r>
              <a:rPr lang="en-GB" b="0" i="0" dirty="0">
                <a:solidFill>
                  <a:srgbClr val="0B0C0C"/>
                </a:solidFill>
                <a:effectLst/>
                <a:latin typeface="GDS Transport"/>
              </a:rPr>
              <a:t>. This could allow you to move onto senior paint technician roles.</a:t>
            </a:r>
          </a:p>
          <a:p>
            <a:pPr algn="l"/>
            <a:r>
              <a:rPr lang="en-GB" b="0" i="0" dirty="0">
                <a:solidFill>
                  <a:srgbClr val="0B0C0C"/>
                </a:solidFill>
                <a:effectLst/>
                <a:latin typeface="GDS Transport"/>
              </a:rPr>
              <a:t>You could also become a shift supervisor, quality control inspector or workshop manager.</a:t>
            </a:r>
          </a:p>
          <a:p>
            <a:pPr algn="l"/>
            <a:r>
              <a:rPr lang="en-GB" b="0" i="0" dirty="0">
                <a:solidFill>
                  <a:srgbClr val="0B0C0C"/>
                </a:solidFill>
                <a:effectLst/>
                <a:latin typeface="GDS Transport"/>
              </a:rPr>
              <a:t>You may be able to set up your own paint spraying business or specialise in car customisation.</a:t>
            </a:r>
          </a:p>
          <a:p>
            <a:pPr marL="0" indent="0" algn="l">
              <a:buNone/>
            </a:pPr>
            <a:endParaRPr lang="en-GB" sz="2400" b="0" i="0" dirty="0">
              <a:solidFill>
                <a:srgbClr val="0B0C0C"/>
              </a:solidFill>
              <a:effectLst/>
              <a:latin typeface="GDS Transport"/>
            </a:endParaRP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hoto of automotive refinishing using buffer machine on car surface">
            <a:extLst>
              <a:ext uri="{FF2B5EF4-FFF2-40B4-BE49-F238E27FC236}">
                <a16:creationId xmlns:a16="http://schemas.microsoft.com/office/drawing/2014/main" id="{CAD3E376-EE6B-4832-8C6E-B3A522279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550" y="3429001"/>
            <a:ext cx="61754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293945" y="492717"/>
            <a:ext cx="11688505" cy="1073150"/>
          </a:xfrm>
        </p:spPr>
        <p:txBody>
          <a:bodyPr/>
          <a:lstStyle/>
          <a:p>
            <a:r>
              <a:rPr lang="en-GB" b="1" dirty="0">
                <a:solidFill>
                  <a:srgbClr val="003764"/>
                </a:solidFill>
              </a:rPr>
              <a:t>What routes you can take to be a Automotive refinisher?</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1865114"/>
            <a:ext cx="11496897" cy="4524315"/>
          </a:xfrm>
          <a:prstGeom prst="rect">
            <a:avLst/>
          </a:prstGeom>
          <a:noFill/>
        </p:spPr>
        <p:txBody>
          <a:bodyPr wrap="square">
            <a:spAutoFit/>
          </a:bodyPr>
          <a:lstStyle/>
          <a:p>
            <a:pPr algn="l"/>
            <a:r>
              <a:rPr lang="en-GB" b="1" i="0" dirty="0">
                <a:solidFill>
                  <a:srgbClr val="0B0C0C"/>
                </a:solidFill>
                <a:effectLst/>
                <a:latin typeface="GDS Transport"/>
              </a:rPr>
              <a:t>College</a:t>
            </a:r>
          </a:p>
          <a:p>
            <a:pPr algn="l"/>
            <a:r>
              <a:rPr lang="en-GB" b="0" i="0" dirty="0">
                <a:solidFill>
                  <a:srgbClr val="0B0C0C"/>
                </a:solidFill>
                <a:effectLst/>
                <a:latin typeface="GDS Transport"/>
              </a:rPr>
              <a:t>You can take a college course that will teach you some of the skills you'll need in this job. Useful courses include:</a:t>
            </a:r>
          </a:p>
          <a:p>
            <a:pPr algn="l">
              <a:buFont typeface="Arial" panose="020B0604020202020204" pitchFamily="34" charset="0"/>
              <a:buChar char="•"/>
            </a:pPr>
            <a:r>
              <a:rPr lang="en-GB" b="0" i="0" dirty="0">
                <a:solidFill>
                  <a:srgbClr val="0B0C0C"/>
                </a:solidFill>
                <a:effectLst/>
                <a:latin typeface="GDS Transport"/>
              </a:rPr>
              <a:t>Level 1 Diploma in Accident Repair Paint</a:t>
            </a:r>
          </a:p>
          <a:p>
            <a:pPr algn="l">
              <a:buFont typeface="Arial" panose="020B0604020202020204" pitchFamily="34" charset="0"/>
              <a:buChar char="•"/>
            </a:pPr>
            <a:r>
              <a:rPr lang="en-GB" b="0" i="0" dirty="0">
                <a:solidFill>
                  <a:srgbClr val="0B0C0C"/>
                </a:solidFill>
                <a:effectLst/>
                <a:latin typeface="GDS Transport"/>
              </a:rPr>
              <a:t>Level 2 Diploma in Vehicle Accident Repair Paint Principles</a:t>
            </a:r>
          </a:p>
          <a:p>
            <a:pPr algn="l"/>
            <a:r>
              <a:rPr lang="en-GB" b="0" i="0" dirty="0">
                <a:solidFill>
                  <a:srgbClr val="0B0C0C"/>
                </a:solidFill>
                <a:effectLst/>
                <a:latin typeface="GDS Transport"/>
              </a:rPr>
              <a:t>Some colleges offer paint spraying and finishing as part of an engineering course. Check with local colleges for more details.</a:t>
            </a:r>
          </a:p>
          <a:p>
            <a:pPr algn="l"/>
            <a:r>
              <a:rPr lang="en-GB" b="1" i="0" dirty="0">
                <a:solidFill>
                  <a:srgbClr val="0B0C0C"/>
                </a:solidFill>
                <a:effectLst/>
                <a:latin typeface="GDS Transport"/>
              </a:rPr>
              <a:t>Entry requirements</a:t>
            </a:r>
          </a:p>
          <a:p>
            <a:pPr algn="l"/>
            <a:r>
              <a:rPr lang="en-GB" b="0" i="0" dirty="0">
                <a:solidFill>
                  <a:srgbClr val="0B0C0C"/>
                </a:solidFill>
                <a:effectLst/>
                <a:latin typeface="GDS Transport"/>
              </a:rPr>
              <a:t>You'll usually need:</a:t>
            </a:r>
          </a:p>
          <a:p>
            <a:pPr algn="l">
              <a:buFont typeface="Arial" panose="020B0604020202020204" pitchFamily="34" charset="0"/>
              <a:buChar char="•"/>
            </a:pPr>
            <a:r>
              <a:rPr lang="en-GB" b="0" i="0" dirty="0">
                <a:solidFill>
                  <a:srgbClr val="0B0C0C"/>
                </a:solidFill>
                <a:effectLst/>
                <a:latin typeface="GDS Transport"/>
              </a:rPr>
              <a:t>2 or fewer GCSEs at grades 3 to 1 (D to G), or equivalent, for a level 1 course</a:t>
            </a:r>
          </a:p>
          <a:p>
            <a:pPr algn="l">
              <a:buFont typeface="Arial" panose="020B0604020202020204" pitchFamily="34" charset="0"/>
              <a:buChar char="•"/>
            </a:pPr>
            <a:r>
              <a:rPr lang="en-GB" b="0" i="0" dirty="0">
                <a:solidFill>
                  <a:srgbClr val="0B0C0C"/>
                </a:solidFill>
                <a:effectLst/>
                <a:latin typeface="GDS Transport"/>
              </a:rPr>
              <a:t>2 or more GCSEs at grades 9 to 3 (A* to D), or equivalent, for a level 2 course</a:t>
            </a:r>
          </a:p>
          <a:p>
            <a:pPr algn="l"/>
            <a:r>
              <a:rPr lang="en-GB" b="1" i="0" dirty="0">
                <a:solidFill>
                  <a:srgbClr val="0B0C0C"/>
                </a:solidFill>
                <a:effectLst/>
                <a:latin typeface="GDS Transport"/>
              </a:rPr>
              <a:t>Apprenticeship</a:t>
            </a:r>
          </a:p>
          <a:p>
            <a:pPr algn="l"/>
            <a:r>
              <a:rPr lang="en-GB" b="0" i="0" dirty="0">
                <a:solidFill>
                  <a:srgbClr val="0B0C0C"/>
                </a:solidFill>
                <a:effectLst/>
                <a:latin typeface="GDS Transport"/>
              </a:rPr>
              <a:t>You could do an accident repair technician or vehicle damage paint technician advanced apprenticeship.</a:t>
            </a:r>
          </a:p>
          <a:p>
            <a:pPr algn="l"/>
            <a:r>
              <a:rPr lang="en-GB" b="1" i="0" dirty="0">
                <a:solidFill>
                  <a:srgbClr val="0B0C0C"/>
                </a:solidFill>
                <a:effectLst/>
                <a:latin typeface="GDS Transport"/>
              </a:rPr>
              <a:t>Entry requirements</a:t>
            </a:r>
          </a:p>
          <a:p>
            <a:pPr algn="l"/>
            <a:r>
              <a:rPr lang="en-GB" b="0" i="0" dirty="0">
                <a:solidFill>
                  <a:srgbClr val="0B0C0C"/>
                </a:solidFill>
                <a:effectLst/>
                <a:latin typeface="GDS Transport"/>
              </a:rPr>
              <a:t>You'll usually need:</a:t>
            </a:r>
          </a:p>
          <a:p>
            <a:pPr algn="l">
              <a:buFont typeface="Arial" panose="020B0604020202020204" pitchFamily="34" charset="0"/>
              <a:buChar char="•"/>
            </a:pPr>
            <a:r>
              <a:rPr lang="en-GB" b="0" i="0" dirty="0">
                <a:solidFill>
                  <a:srgbClr val="0B0C0C"/>
                </a:solidFill>
                <a:effectLst/>
                <a:latin typeface="GDS Transport"/>
              </a:rPr>
              <a:t>5 GCSEs at grades 9 to 4 (A* to C), or equivalent, including English and maths, for an advanced apprenticeship</a:t>
            </a:r>
          </a:p>
          <a:p>
            <a:pPr algn="l">
              <a:buFont typeface="Arial" panose="020B0604020202020204" pitchFamily="34" charset="0"/>
              <a:buChar char="•"/>
            </a:pPr>
            <a:endParaRPr lang="en-GB" b="0" i="0" dirty="0">
              <a:solidFill>
                <a:srgbClr val="0B0C0C"/>
              </a:solidFill>
              <a:effectLst/>
              <a:latin typeface="GDS Transport"/>
            </a:endParaRPr>
          </a:p>
        </p:txBody>
      </p:sp>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3843" y="4332767"/>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33318" y="2945219"/>
            <a:ext cx="914400" cy="914400"/>
          </a:xfrm>
          <a:prstGeom prst="rect">
            <a:avLst/>
          </a:prstGeom>
        </p:spPr>
      </p:pic>
      <p:pic>
        <p:nvPicPr>
          <p:cNvPr id="8" name="Graphic 7" descr="Checkmark with solid fill">
            <a:extLst>
              <a:ext uri="{FF2B5EF4-FFF2-40B4-BE49-F238E27FC236}">
                <a16:creationId xmlns:a16="http://schemas.microsoft.com/office/drawing/2014/main" id="{23A9EDAC-0B5E-4D6B-9416-1F57FBD663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3843" y="2945219"/>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02257" y="319457"/>
            <a:ext cx="10100692" cy="821932"/>
          </a:xfrm>
        </p:spPr>
        <p:txBody>
          <a:bodyPr/>
          <a:lstStyle/>
          <a:p>
            <a:br>
              <a:rPr lang="en-GB" dirty="0"/>
            </a:br>
            <a:r>
              <a:rPr lang="en-GB" b="1" dirty="0">
                <a:solidFill>
                  <a:srgbClr val="003764"/>
                </a:solidFill>
              </a:rPr>
              <a:t>Conversations with a Automotive Refinisher </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a:t>Matt  </a:t>
            </a:r>
          </a:p>
          <a:p>
            <a:pPr algn="ctr"/>
            <a:endParaRPr lang="en-GB" sz="2000" dirty="0"/>
          </a:p>
          <a:p>
            <a:pPr algn="ctr"/>
            <a:r>
              <a:rPr lang="en-GB" sz="2000" b="1" dirty="0"/>
              <a:t>Occupation: Automotive Refinisher</a:t>
            </a:r>
            <a:endParaRPr lang="en-GB" sz="2000" dirty="0"/>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South West </a:t>
            </a:r>
          </a:p>
        </p:txBody>
      </p:sp>
      <p:pic>
        <p:nvPicPr>
          <p:cNvPr id="4" name="Picture 3">
            <a:hlinkClick r:id="rId2"/>
            <a:extLst>
              <a:ext uri="{FF2B5EF4-FFF2-40B4-BE49-F238E27FC236}">
                <a16:creationId xmlns:a16="http://schemas.microsoft.com/office/drawing/2014/main" id="{CFC44A0E-EA83-4B3B-B89E-628B8F66025F}"/>
              </a:ext>
            </a:extLst>
          </p:cNvPr>
          <p:cNvPicPr>
            <a:picLocks noChangeAspect="1"/>
          </p:cNvPicPr>
          <p:nvPr/>
        </p:nvPicPr>
        <p:blipFill rotWithShape="1">
          <a:blip r:embed="rId3"/>
          <a:srcRect l="8023" t="25892" r="42529" b="32248"/>
          <a:stretch/>
        </p:blipFill>
        <p:spPr>
          <a:xfrm>
            <a:off x="393403" y="1584251"/>
            <a:ext cx="9109973" cy="4338084"/>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5D4FA-23CC-4C30-97FB-64BA05678433}">
  <ds:schemaRefs>
    <ds:schemaRef ds:uri="http://schemas.microsoft.com/sharepoint/v3/contenttype/forms"/>
  </ds:schemaRefs>
</ds:datastoreItem>
</file>

<file path=customXml/itemProps3.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8856</TotalTime>
  <Words>621</Words>
  <Application>Microsoft Office PowerPoint</Application>
  <PresentationFormat>Widescreen</PresentationFormat>
  <Paragraphs>99</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an Automotive refinisher do?</vt:lpstr>
      <vt:lpstr>Career progression</vt:lpstr>
      <vt:lpstr>What routes you can take to be a Automotive refinisher?</vt:lpstr>
      <vt:lpstr>What subjects do I need to enter this sector?</vt:lpstr>
      <vt:lpstr>Our role models </vt:lpstr>
      <vt:lpstr> Conversations with a Automotive Refinisher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246</cp:revision>
  <cp:lastPrinted>2021-02-23T08:56:14Z</cp:lastPrinted>
  <dcterms:created xsi:type="dcterms:W3CDTF">2020-12-21T09:47:58Z</dcterms:created>
  <dcterms:modified xsi:type="dcterms:W3CDTF">2021-11-24T13:26:08Z</dcterms:modified>
</cp:coreProperties>
</file>